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2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 smtClean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 smtClean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6500" b="1" dirty="0">
              <a:solidFill>
                <a:srgbClr val="EFED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749830"/>
              <a:ext cx="107999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3500" b="1" dirty="0" smtClean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5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Support Vector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993804" y="655815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8319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We need an algorithm which supports both linear and non-linear regression. as it'll be easy to learn it and use it in any regression problems., and Support Vector Regression is a key to that.</a:t>
            </a:r>
            <a:endParaRPr lang="en-IN" sz="200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54" y="2660556"/>
            <a:ext cx="6277446" cy="3471303"/>
          </a:xfrm>
          <a:prstGeom prst="roundRect">
            <a:avLst>
              <a:gd name="adj" fmla="val 891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49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Support Vector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993804" y="655815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4643" y="1314528"/>
            <a:ext cx="10871200" cy="4528899"/>
          </a:xfrm>
          <a:prstGeom prst="roundRect">
            <a:avLst>
              <a:gd name="adj" fmla="val 8749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 simple regression we try to </a:t>
            </a:r>
            <a:r>
              <a:rPr lang="en-US" sz="2000" dirty="0" err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minimise</a:t>
            </a:r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the error rate. While in SVR we try to fit the error within a certain threshold. This might be a bit confusing but let me explain</a:t>
            </a:r>
            <a:r>
              <a:rPr lang="en-US" sz="2000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</a:p>
          <a:p>
            <a:pPr algn="ctr"/>
            <a:endParaRPr lang="en-US" sz="200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ctr"/>
            <a:r>
              <a:rPr lang="en-IN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-e &lt;= y-mx-c &lt;= e (e = error rate</a:t>
            </a:r>
            <a:r>
              <a:rPr lang="en-IN" sz="2000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</a:t>
            </a:r>
          </a:p>
          <a:p>
            <a:pPr algn="ctr"/>
            <a:endParaRPr lang="en-IN" sz="2000" dirty="0" smtClean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The problem of regression is to find a function that approximates mapping from an input domain to real numbers on the basis of a training sample. So let’s now dive deep and understand how SVR works actually</a:t>
            </a:r>
            <a:r>
              <a:rPr lang="en-US" sz="2000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</a:p>
          <a:p>
            <a:pPr algn="ctr"/>
            <a:endParaRPr lang="en-US" sz="200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Consider these two red lines as the decision boundary and the green line as the </a:t>
            </a:r>
            <a:r>
              <a:rPr lang="en-US" sz="2000" dirty="0" err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hyperplane</a:t>
            </a:r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 Our objective, when we are moving on with SVR, is to basically consider the points that are within the decision boundary line. Our best fit line is the </a:t>
            </a:r>
            <a:r>
              <a:rPr lang="en-US" sz="2000" dirty="0" err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hyperplane</a:t>
            </a:r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that has a maximum number of points.</a:t>
            </a:r>
            <a:endParaRPr lang="en-IN" sz="200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396063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Terms 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and </a:t>
            </a:r>
            <a:r>
              <a:rPr lang="en-US" sz="3000" b="1" dirty="0" err="1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Hyperparameters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051107" y="1168719"/>
            <a:ext cx="3775418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3" name="Chevron 2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Kernel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20701" y="2475804"/>
            <a:ext cx="3775418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43" name="Group 42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45" name="Chevron 44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50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evron 51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Hyper Plane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20701" y="3798877"/>
            <a:ext cx="3775418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54" name="Group 53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56" name="Chevron 55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Chevron 61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hevron 62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Boundary Line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20701" y="5234857"/>
            <a:ext cx="3775418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67" name="Chevron 66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70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71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vron 72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hevron 73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Support vectors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097534" y="1168719"/>
            <a:ext cx="3775418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76" name="Group 75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79" name="Chevron 78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Chevron 79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vron 80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vron 81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hevron 82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vron 83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vron 84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85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error rate(e)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067128" y="2475804"/>
            <a:ext cx="3775418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88" name="Group 87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90" name="Chevron 89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vron 90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Chevron 91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Chevron 92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Chevron 93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Chevron 94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evron 95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Chevron 96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Rectangle 88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tolerance(</a:t>
              </a:r>
              <a:r>
                <a:rPr lang="en-US" sz="2400" b="1" dirty="0" err="1">
                  <a:solidFill>
                    <a:schemeClr val="tx1"/>
                  </a:solidFill>
                </a:rPr>
                <a:t>ei</a:t>
              </a:r>
              <a:r>
                <a:rPr lang="en-US" sz="2400" b="1" dirty="0">
                  <a:solidFill>
                    <a:schemeClr val="tx1"/>
                  </a:solidFill>
                </a:rPr>
                <a:t>)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45" y="3641278"/>
            <a:ext cx="5279532" cy="2614625"/>
          </a:xfrm>
          <a:prstGeom prst="roundRect">
            <a:avLst>
              <a:gd name="adj" fmla="val 878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20" name="Straight Connector 119"/>
          <p:cNvCxnSpPr/>
          <p:nvPr/>
        </p:nvCxnSpPr>
        <p:spPr>
          <a:xfrm rot="16200000">
            <a:off x="2998645" y="3526740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2251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500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Multiple 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33749" y="628920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71498" y="901447"/>
            <a:ext cx="0" cy="468000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035062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1498" y="1035062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Dis-Advantages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8235" y="1846724"/>
            <a:ext cx="516367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500" dirty="0">
                <a:solidFill>
                  <a:srgbClr val="E7E6E6"/>
                </a:solidFill>
              </a:rPr>
              <a:t>Support both Linear and non linear </a:t>
            </a:r>
            <a:r>
              <a:rPr lang="en-US" sz="2500" dirty="0" smtClean="0">
                <a:solidFill>
                  <a:srgbClr val="E7E6E6"/>
                </a:solidFill>
              </a:rPr>
              <a:t>regression</a:t>
            </a:r>
          </a:p>
          <a:p>
            <a:pPr marL="457200" indent="-457200">
              <a:buAutoNum type="arabicPeriod"/>
            </a:pPr>
            <a:endParaRPr lang="en-US" sz="2500" dirty="0">
              <a:solidFill>
                <a:srgbClr val="E7E6E6"/>
              </a:solidFill>
            </a:endParaRPr>
          </a:p>
          <a:p>
            <a:pPr marL="457200" indent="-457200">
              <a:buAutoNum type="arabicPeriod"/>
            </a:pPr>
            <a:r>
              <a:rPr lang="en-US" sz="2500" dirty="0" smtClean="0">
                <a:solidFill>
                  <a:srgbClr val="E7E6E6"/>
                </a:solidFill>
              </a:rPr>
              <a:t>Memory </a:t>
            </a:r>
            <a:r>
              <a:rPr lang="en-US" sz="2500" dirty="0">
                <a:solidFill>
                  <a:srgbClr val="E7E6E6"/>
                </a:solidFill>
              </a:rPr>
              <a:t>Efficient</a:t>
            </a:r>
          </a:p>
          <a:p>
            <a:endParaRPr lang="en-US" sz="2500" dirty="0">
              <a:solidFill>
                <a:srgbClr val="E7E6E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2392" y="1763090"/>
            <a:ext cx="575213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500" dirty="0">
                <a:solidFill>
                  <a:srgbClr val="E7E6E6"/>
                </a:solidFill>
              </a:rPr>
              <a:t>It is not suitable for large datasets.</a:t>
            </a:r>
            <a:endParaRPr lang="en-US" sz="2500" dirty="0" smtClean="0">
              <a:solidFill>
                <a:srgbClr val="E7E6E6"/>
              </a:solidFill>
            </a:endParaRPr>
          </a:p>
          <a:p>
            <a:pPr marL="457200" indent="-457200">
              <a:buAutoNum type="arabicPeriod"/>
            </a:pPr>
            <a:endParaRPr lang="en-US" sz="2500" dirty="0" smtClean="0">
              <a:solidFill>
                <a:srgbClr val="E7E6E6"/>
              </a:solidFill>
            </a:endParaRPr>
          </a:p>
          <a:p>
            <a:pPr marL="457200" indent="-457200">
              <a:buAutoNum type="arabicPeriod"/>
            </a:pPr>
            <a:endParaRPr lang="en-US" sz="2500" dirty="0">
              <a:solidFill>
                <a:srgbClr val="E7E6E6"/>
              </a:solidFill>
            </a:endParaRPr>
          </a:p>
          <a:p>
            <a:pPr marL="457200" indent="-457200">
              <a:buAutoNum type="arabicPeriod"/>
            </a:pPr>
            <a:r>
              <a:rPr lang="en-US" sz="2500" dirty="0" smtClean="0">
                <a:solidFill>
                  <a:srgbClr val="E7E6E6"/>
                </a:solidFill>
              </a:rPr>
              <a:t>Does </a:t>
            </a:r>
            <a:r>
              <a:rPr lang="en-US" sz="2500" dirty="0">
                <a:solidFill>
                  <a:srgbClr val="E7E6E6"/>
                </a:solidFill>
              </a:rPr>
              <a:t>not perform well when the dataset has much more </a:t>
            </a:r>
            <a:r>
              <a:rPr lang="en-US" sz="2500" dirty="0" smtClean="0">
                <a:solidFill>
                  <a:srgbClr val="E7E6E6"/>
                </a:solidFill>
              </a:rPr>
              <a:t>noise.</a:t>
            </a:r>
            <a:endParaRPr lang="en-IN" sz="2500" dirty="0">
              <a:solidFill>
                <a:srgbClr val="E7E6E6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998354" y="3859337"/>
            <a:ext cx="4375185" cy="2687784"/>
            <a:chOff x="3205191" y="2521447"/>
            <a:chExt cx="5793267" cy="4125689"/>
          </a:xfrm>
        </p:grpSpPr>
        <p:sp>
          <p:nvSpPr>
            <p:cNvPr id="6" name="Rounded Rectangle 5"/>
            <p:cNvSpPr/>
            <p:nvPr/>
          </p:nvSpPr>
          <p:spPr>
            <a:xfrm>
              <a:off x="3205191" y="2521447"/>
              <a:ext cx="5793267" cy="4050855"/>
            </a:xfrm>
            <a:prstGeom prst="roundRect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749" y="2521447"/>
              <a:ext cx="5437282" cy="4125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37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Support Vector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581953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=""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=""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=""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=""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=""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=""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=""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=""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=""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=""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=""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4488784" y="1854264"/>
                <a:ext cx="3049553" cy="413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sklearn.svm</a:t>
                </a:r>
                <a:r>
                  <a:rPr lang="en-IN" sz="1900" dirty="0"/>
                  <a:t> import SVR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682181"/>
            <a:ext cx="7511140" cy="837847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=""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=""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=""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=""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=""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=""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=""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=""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=""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=""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=""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455660" y="2949822"/>
                <a:ext cx="3269165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</a:t>
                </a:r>
                <a:r>
                  <a:rPr lang="en-IN" sz="2000" dirty="0"/>
                  <a:t> = SVR(kernel = '</a:t>
                </a:r>
                <a:r>
                  <a:rPr lang="en-IN" sz="2000" dirty="0" err="1"/>
                  <a:t>rbf</a:t>
                </a:r>
                <a:r>
                  <a:rPr lang="en-IN" sz="2000" dirty="0"/>
                  <a:t>')</a:t>
                </a:r>
                <a:endParaRPr lang="en-IN" sz="2000" b="1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 smtClean="0">
                  <a:solidFill>
                    <a:schemeClr val="bg1"/>
                  </a:solidFill>
                </a:rPr>
                <a:t>2</a:t>
              </a:r>
              <a:endParaRPr lang="en-IN" sz="2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798674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=""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=""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=""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=""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=""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=""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=""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=""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=""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=""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=""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4891" y="4065315"/>
                <a:ext cx="3179075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</a:t>
                </a:r>
                <a:r>
                  <a:rPr lang="en-IN" sz="2000" dirty="0"/>
                  <a:t>, </a:t>
                </a:r>
                <a:r>
                  <a:rPr lang="en-IN" sz="2000" dirty="0" err="1"/>
                  <a:t>y_train</a:t>
                </a:r>
                <a:r>
                  <a:rPr lang="en-IN" sz="2000" dirty="0"/>
                  <a:t>)</a:t>
                </a:r>
                <a:endParaRPr lang="en-IN" sz="2000" dirty="0"/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898902"/>
            <a:ext cx="7511140" cy="837847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=""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=""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=""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=""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=""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=""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=""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=""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=""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=""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=""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51576" y="5175241"/>
                <a:ext cx="3723968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regressor.predict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  <a:endParaRPr lang="en-IN" sz="2000" b="1" dirty="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 smtClean="0">
                  <a:solidFill>
                    <a:schemeClr val="bg1"/>
                  </a:solidFill>
                </a:rPr>
                <a:t>4</a:t>
              </a:r>
              <a:endParaRPr lang="en-IN" sz="2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37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295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Paras gang</cp:lastModifiedBy>
  <cp:revision>55</cp:revision>
  <dcterms:created xsi:type="dcterms:W3CDTF">2020-08-25T14:04:51Z</dcterms:created>
  <dcterms:modified xsi:type="dcterms:W3CDTF">2020-09-04T12:49:15Z</dcterms:modified>
</cp:coreProperties>
</file>