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0" r:id="rId5"/>
    <p:sldId id="272" r:id="rId6"/>
    <p:sldId id="266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749830"/>
              <a:ext cx="107999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3500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5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5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Decision Tree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82731" y="628920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66167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50" b="1" dirty="0">
                <a:solidFill>
                  <a:srgbClr val="E7E6E6"/>
                </a:solidFill>
              </a:rPr>
              <a:t>Decision tree is a flowchart like tree structure, where each internal node denotes a test on an attribute, each branch represents an outcome of the test, and each leaf node( terminal node ) holds a class label.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29" y="3072648"/>
            <a:ext cx="5012111" cy="26736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01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CART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333030" y="628920"/>
            <a:ext cx="36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284239" y="1572248"/>
            <a:ext cx="1697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CART</a:t>
            </a:r>
          </a:p>
        </p:txBody>
      </p:sp>
      <p:sp>
        <p:nvSpPr>
          <p:cNvPr id="16" name="Right Arrow 15"/>
          <p:cNvSpPr/>
          <p:nvPr/>
        </p:nvSpPr>
        <p:spPr>
          <a:xfrm rot="7800000">
            <a:off x="4729066" y="2734903"/>
            <a:ext cx="1110343" cy="591329"/>
          </a:xfrm>
          <a:prstGeom prst="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3300000">
            <a:off x="6476363" y="2708324"/>
            <a:ext cx="1110343" cy="591329"/>
          </a:xfrm>
          <a:prstGeom prst="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024882" y="3645904"/>
            <a:ext cx="2748692" cy="11695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Classification Trees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70907" y="3645904"/>
            <a:ext cx="2748692" cy="11695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Regression</a:t>
            </a:r>
          </a:p>
          <a:p>
            <a:pPr algn="ctr"/>
            <a:r>
              <a:rPr lang="en-US" sz="3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Trees</a:t>
            </a:r>
            <a:endParaRPr lang="en-US" sz="3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313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Decision Tree Flow Chart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82521" y="628920"/>
            <a:ext cx="46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5453749" y="942874"/>
            <a:ext cx="1272989" cy="42442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X</a:t>
            </a:r>
            <a:r>
              <a:rPr lang="en-IN" b="1" baseline="-25000" dirty="0">
                <a:solidFill>
                  <a:schemeClr val="tx1"/>
                </a:solidFill>
              </a:rPr>
              <a:t>1 </a:t>
            </a:r>
            <a:r>
              <a:rPr lang="en-IN" b="1" dirty="0">
                <a:solidFill>
                  <a:schemeClr val="tx1"/>
                </a:solidFill>
              </a:rPr>
              <a:t>&lt; 20</a:t>
            </a:r>
            <a:r>
              <a:rPr lang="en-IN" b="1" baseline="-25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71499" y="2266146"/>
            <a:ext cx="1272989" cy="42442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X</a:t>
            </a:r>
            <a:r>
              <a:rPr lang="en-IN" b="1" baseline="-25000" dirty="0">
                <a:solidFill>
                  <a:schemeClr val="tx1"/>
                </a:solidFill>
              </a:rPr>
              <a:t>2 </a:t>
            </a:r>
            <a:r>
              <a:rPr lang="en-IN" b="1" dirty="0">
                <a:solidFill>
                  <a:schemeClr val="tx1"/>
                </a:solidFill>
              </a:rPr>
              <a:t>&lt; 200</a:t>
            </a:r>
            <a:r>
              <a:rPr lang="en-IN" b="1" baseline="-25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274261" y="2266145"/>
            <a:ext cx="1272989" cy="42442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X</a:t>
            </a:r>
            <a:r>
              <a:rPr lang="en-IN" b="1" baseline="-25000" dirty="0">
                <a:solidFill>
                  <a:schemeClr val="tx1"/>
                </a:solidFill>
              </a:rPr>
              <a:t>2 </a:t>
            </a:r>
            <a:r>
              <a:rPr lang="en-IN" b="1" dirty="0">
                <a:solidFill>
                  <a:schemeClr val="tx1"/>
                </a:solidFill>
              </a:rPr>
              <a:t>&lt; 170</a:t>
            </a:r>
            <a:endParaRPr lang="en-IN" b="1" baseline="-25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00713" y="3588532"/>
            <a:ext cx="896471" cy="3720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300.5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67311" y="3584448"/>
            <a:ext cx="896471" cy="3720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65.7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22926" y="3498327"/>
            <a:ext cx="1272989" cy="42442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X</a:t>
            </a:r>
            <a:r>
              <a:rPr lang="en-IN" b="1" baseline="-25000" dirty="0">
                <a:solidFill>
                  <a:schemeClr val="tx1"/>
                </a:solidFill>
              </a:rPr>
              <a:t>1 </a:t>
            </a:r>
            <a:r>
              <a:rPr lang="en-IN" b="1" dirty="0">
                <a:solidFill>
                  <a:schemeClr val="tx1"/>
                </a:solidFill>
              </a:rPr>
              <a:t>&lt; 40</a:t>
            </a:r>
            <a:endParaRPr lang="en-IN" b="1" baseline="-25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26455" y="4780437"/>
            <a:ext cx="896471" cy="3720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-64.1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95915" y="4780437"/>
            <a:ext cx="896471" cy="3720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0.7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862511" y="3544714"/>
            <a:ext cx="896471" cy="37203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1023</a:t>
            </a:r>
          </a:p>
        </p:txBody>
      </p:sp>
      <p:cxnSp>
        <p:nvCxnSpPr>
          <p:cNvPr id="8" name="Straight Connector 7"/>
          <p:cNvCxnSpPr>
            <a:stCxn id="3" idx="2"/>
            <a:endCxn id="9" idx="0"/>
          </p:cNvCxnSpPr>
          <p:nvPr/>
        </p:nvCxnSpPr>
        <p:spPr>
          <a:xfrm flipH="1">
            <a:off x="3207994" y="1367303"/>
            <a:ext cx="2882250" cy="89884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2"/>
          </p:cNvCxnSpPr>
          <p:nvPr/>
        </p:nvCxnSpPr>
        <p:spPr>
          <a:xfrm>
            <a:off x="6090244" y="1367303"/>
            <a:ext cx="2820076" cy="880949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143760" y="2703499"/>
            <a:ext cx="1056640" cy="85312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7994" y="2690574"/>
            <a:ext cx="896646" cy="893874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</p:cNvCxnSpPr>
          <p:nvPr/>
        </p:nvCxnSpPr>
        <p:spPr>
          <a:xfrm flipH="1">
            <a:off x="7267014" y="2690574"/>
            <a:ext cx="1643742" cy="80775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910320" y="2703499"/>
            <a:ext cx="1402080" cy="82964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2"/>
          </p:cNvCxnSpPr>
          <p:nvPr/>
        </p:nvCxnSpPr>
        <p:spPr>
          <a:xfrm flipH="1">
            <a:off x="6090244" y="3922756"/>
            <a:ext cx="1169177" cy="853597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2"/>
          </p:cNvCxnSpPr>
          <p:nvPr/>
        </p:nvCxnSpPr>
        <p:spPr>
          <a:xfrm>
            <a:off x="7259421" y="3922756"/>
            <a:ext cx="1092099" cy="839787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80851" y="1502125"/>
            <a:ext cx="76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E7E6E6"/>
                </a:solidFill>
              </a:rPr>
              <a:t>Yes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21336" y="1500567"/>
            <a:ext cx="76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E7E6E6"/>
                </a:solidFill>
              </a:rPr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03812" y="2894395"/>
            <a:ext cx="76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E7E6E6"/>
                </a:solidFill>
              </a:rPr>
              <a:t>Yes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50716" y="2894395"/>
            <a:ext cx="76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E7E6E6"/>
                </a:solidFill>
              </a:rPr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79855" y="4142594"/>
            <a:ext cx="76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E7E6E6"/>
                </a:solidFill>
              </a:rPr>
              <a:t>Yes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4425" y="2894395"/>
            <a:ext cx="76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E7E6E6"/>
                </a:solidFill>
              </a:rPr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59676" y="2894395"/>
            <a:ext cx="76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E7E6E6"/>
                </a:solidFill>
              </a:rPr>
              <a:t>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25093" y="4142594"/>
            <a:ext cx="768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E7E6E6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10459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5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Working of Decision Tree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82521" y="628920"/>
            <a:ext cx="46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A8CF619E-030A-4F3D-8384-592879988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575" y="1714523"/>
            <a:ext cx="4959843" cy="3428953"/>
          </a:xfrm>
          <a:prstGeom prst="roundRect">
            <a:avLst>
              <a:gd name="adj" fmla="val 109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9EF4E091-1472-4372-BB86-22BF6D31D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6793" y="1714522"/>
            <a:ext cx="5485120" cy="3428953"/>
          </a:xfrm>
          <a:prstGeom prst="roundRect">
            <a:avLst>
              <a:gd name="adj" fmla="val 960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18748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Decision Tree Regression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44094" y="655815"/>
            <a:ext cx="576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40430" y="1499656"/>
            <a:ext cx="7511140" cy="837847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556674" y="1854264"/>
                <a:ext cx="4913781" cy="413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1900" dirty="0"/>
                  <a:t>from </a:t>
                </a:r>
                <a:r>
                  <a:rPr lang="en-IN" sz="1900" dirty="0" err="1"/>
                  <a:t>sklearn.tree</a:t>
                </a:r>
                <a:r>
                  <a:rPr lang="en-IN" sz="1900" dirty="0"/>
                  <a:t> import </a:t>
                </a:r>
                <a:r>
                  <a:rPr lang="en-IN" sz="1900" dirty="0" err="1"/>
                  <a:t>DecisionTreeRegressor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599884"/>
            <a:ext cx="7511140" cy="950193"/>
            <a:chOff x="2340430" y="2689540"/>
            <a:chExt cx="7511140" cy="102068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1020681"/>
              <a:chOff x="2340430" y="2689540"/>
              <a:chExt cx="7511140" cy="102068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065094" y="2949822"/>
                <a:ext cx="6358587" cy="760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2000" dirty="0" err="1"/>
                  <a:t>Regressor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DecisionTreeRegressor</a:t>
                </a:r>
                <a:r>
                  <a:rPr lang="en-IN" sz="2000" dirty="0"/>
                  <a:t>(</a:t>
                </a:r>
                <a:r>
                  <a:rPr lang="en-IN" sz="2000" dirty="0" err="1"/>
                  <a:t>random_state</a:t>
                </a:r>
                <a:r>
                  <a:rPr lang="en-IN" sz="2000" dirty="0"/>
                  <a:t> = 0)</a:t>
                </a:r>
              </a:p>
              <a:p>
                <a:pPr algn="ctr"/>
                <a:endParaRPr lang="en-IN" sz="2000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716377"/>
            <a:ext cx="7511140" cy="837847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529450" y="4065315"/>
                <a:ext cx="3169971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Regressor.fit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X_train,y_train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816605"/>
            <a:ext cx="7511140" cy="837847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151584" y="5175241"/>
                <a:ext cx="3723969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regressor.predict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62251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500" dirty="0"/>
          </a:p>
        </p:txBody>
      </p: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Decision Tree Regression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33749" y="628920"/>
            <a:ext cx="540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71498" y="901447"/>
            <a:ext cx="0" cy="468000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035062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1498" y="1035062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Dis-Advantages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376" y="1763090"/>
            <a:ext cx="51636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E7E6E6"/>
                </a:solidFill>
              </a:rPr>
              <a:t>Compared to other algorithms decision trees requires less effort for data preparation during pre-processing.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E7E6E6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E7E6E6"/>
                </a:solidFill>
              </a:rPr>
              <a:t>A decision tree does not require scaling of data as well.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Missing values in the data also does NOT affect the process of building decision tree to any considerable extent</a:t>
            </a:r>
            <a:r>
              <a:rPr lang="en-US" dirty="0"/>
              <a:t>.</a:t>
            </a:r>
          </a:p>
          <a:p>
            <a:endParaRPr lang="en-US" sz="2200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rgbClr val="E7E6E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2392" y="1763090"/>
            <a:ext cx="57521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E7E6E6"/>
                </a:solidFill>
              </a:rPr>
              <a:t>A small change in the data can cause a large change in the structure of the decision tree causing instability.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E7E6E6"/>
              </a:solidFill>
            </a:endParaRPr>
          </a:p>
          <a:p>
            <a:pPr marL="457200" indent="-457200">
              <a:buAutoNum type="arabicPeriod"/>
            </a:pPr>
            <a:endParaRPr lang="en-US" sz="2200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E7E6E6"/>
                </a:solidFill>
              </a:rPr>
              <a:t>Decision tree often involves higher time to train the model.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E7E6E6"/>
                </a:solidFill>
              </a:rPr>
              <a:t>For a Decision tree sometimes calculation can go far more complex compared to other algorithms.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0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271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Anup Mor</cp:lastModifiedBy>
  <cp:revision>80</cp:revision>
  <dcterms:created xsi:type="dcterms:W3CDTF">2020-08-25T14:04:51Z</dcterms:created>
  <dcterms:modified xsi:type="dcterms:W3CDTF">2020-09-07T08:38:03Z</dcterms:modified>
</cp:coreProperties>
</file>