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9" r:id="rId4"/>
    <p:sldId id="268" r:id="rId5"/>
    <p:sldId id="266" r:id="rId6"/>
    <p:sldId id="267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75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70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39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87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81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18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56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39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56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2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24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60C37-D3A0-494E-8FE3-1D6D2028BEA3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98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97" y="0"/>
            <a:ext cx="953209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chemeClr val="tx1"/>
              </a:gs>
              <a:gs pos="0">
                <a:srgbClr val="191B0E">
                  <a:alpha val="76000"/>
                </a:srgb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1" t="21866" r="32330" b="47618"/>
          <a:stretch/>
        </p:blipFill>
        <p:spPr>
          <a:xfrm>
            <a:off x="5594764" y="1218430"/>
            <a:ext cx="990959" cy="886968"/>
          </a:xfrm>
          <a:prstGeom prst="rect">
            <a:avLst/>
          </a:prstGeom>
          <a:ln>
            <a:noFill/>
          </a:ln>
        </p:spPr>
      </p:pic>
      <p:sp>
        <p:nvSpPr>
          <p:cNvPr id="6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 txBox="1">
            <a:spLocks/>
          </p:cNvSpPr>
          <p:nvPr/>
        </p:nvSpPr>
        <p:spPr>
          <a:xfrm>
            <a:off x="1593130" y="2147911"/>
            <a:ext cx="9002598" cy="209822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500" b="1" dirty="0">
                <a:solidFill>
                  <a:srgbClr val="EFED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 DAYS OF</a:t>
            </a:r>
          </a:p>
          <a:p>
            <a:pPr algn="ctr"/>
            <a:r>
              <a:rPr lang="en-US" sz="6500" b="1" dirty="0">
                <a:solidFill>
                  <a:srgbClr val="EFED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359666" y="4223205"/>
            <a:ext cx="1461155" cy="1427872"/>
            <a:chOff x="5359666" y="4317475"/>
            <a:chExt cx="1461155" cy="1427872"/>
          </a:xfrm>
        </p:grpSpPr>
        <p:sp>
          <p:nvSpPr>
            <p:cNvPr id="9" name="Oval 8"/>
            <p:cNvSpPr/>
            <p:nvPr/>
          </p:nvSpPr>
          <p:spPr>
            <a:xfrm>
              <a:off x="5359666" y="4317475"/>
              <a:ext cx="1461155" cy="1427872"/>
            </a:xfrm>
            <a:prstGeom prst="ellipse">
              <a:avLst/>
            </a:prstGeom>
            <a:solidFill>
              <a:srgbClr val="E7E6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Oval 2"/>
            <p:cNvSpPr/>
            <p:nvPr/>
          </p:nvSpPr>
          <p:spPr>
            <a:xfrm>
              <a:off x="5550244" y="4568863"/>
              <a:ext cx="1080000" cy="1080000"/>
            </a:xfrm>
            <a:prstGeom prst="ellipse">
              <a:avLst/>
            </a:prstGeom>
            <a:solidFill>
              <a:schemeClr val="tx1">
                <a:alpha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50245" y="4749830"/>
              <a:ext cx="1079999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5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r>
                <a:rPr lang="en-US" sz="3500" b="1" dirty="0">
                  <a:solidFill>
                    <a:srgbClr val="E7E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US" sz="35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endParaRPr lang="en-IN" sz="35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7E6E6"/>
                </a:solidFill>
              </a:rPr>
              <a:t>---Code Warriors---</a:t>
            </a:r>
          </a:p>
        </p:txBody>
      </p:sp>
    </p:spTree>
    <p:extLst>
      <p:ext uri="{BB962C8B-B14F-4D97-AF65-F5344CB8AC3E}">
        <p14:creationId xmlns:p14="http://schemas.microsoft.com/office/powerpoint/2010/main" val="2802758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231"/>
            <a:ext cx="7200000" cy="49107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5757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191B0E">
                  <a:alpha val="6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What is Ensemble Learning</a:t>
            </a:r>
            <a:endParaRPr lang="en-IN" sz="30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226166" y="628920"/>
            <a:ext cx="576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9440" y="1016000"/>
            <a:ext cx="10871200" cy="1123712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E7E6E6"/>
                </a:solidFill>
              </a:rPr>
              <a:t>Ensemble learning, in general, is a model that makes predictions based on a number of different models. By combining individual models, the ensemble model tends to be more flexible🤸‍♀️ (less bias) and less data-sensitive (less variance).</a:t>
            </a:r>
            <a:endParaRPr lang="en-US" sz="1950" b="1" dirty="0">
              <a:solidFill>
                <a:srgbClr val="E7E6E6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7E6E6"/>
                </a:solidFill>
              </a:rPr>
              <a:t>---Code Warriors---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971498" y="2497164"/>
            <a:ext cx="0" cy="2952000"/>
          </a:xfrm>
          <a:prstGeom prst="line">
            <a:avLst/>
          </a:prstGeom>
          <a:ln>
            <a:solidFill>
              <a:srgbClr val="E7E6E6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2630779"/>
            <a:ext cx="61582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Bagging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71498" y="2630779"/>
            <a:ext cx="61582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Boosting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0307" y="3496239"/>
            <a:ext cx="51905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E7E6E6"/>
                </a:solidFill>
              </a:rPr>
              <a:t>Training a bunch of individual models in a parallel way. Each model is trained by a random subset of the data</a:t>
            </a:r>
            <a:endParaRPr lang="en-IN" sz="2200" dirty="0">
              <a:solidFill>
                <a:srgbClr val="E7E6E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22126" y="3490781"/>
            <a:ext cx="55112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E7E6E6"/>
                </a:solidFill>
              </a:rPr>
              <a:t>Training a bunch of individual models in a sequential way. Each individual model learns from mistakes made by the previous model.</a:t>
            </a:r>
            <a:endParaRPr lang="en-IN" sz="2200" dirty="0">
              <a:solidFill>
                <a:srgbClr val="E7E6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10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/>
      <p:bldP spid="12" grpId="0"/>
      <p:bldP spid="3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191B0E">
                  <a:alpha val="6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7E6E6"/>
                </a:solidFill>
              </a:rPr>
              <a:t>---Code Warriors---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6" y="559545"/>
            <a:ext cx="11906250" cy="5514975"/>
          </a:xfrm>
          <a:prstGeom prst="roundRect">
            <a:avLst>
              <a:gd name="adj" fmla="val 9223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4554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231"/>
            <a:ext cx="7200000" cy="49107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5757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191B0E">
                  <a:alpha val="6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What is Random Forest Regression</a:t>
            </a:r>
            <a:endParaRPr lang="en-IN" sz="30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885505" y="628920"/>
            <a:ext cx="648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9440" y="1016000"/>
            <a:ext cx="10871200" cy="783193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E7E6E6"/>
                </a:solidFill>
              </a:rPr>
              <a:t>It can be referred to as a </a:t>
            </a:r>
            <a:r>
              <a:rPr lang="en-US" sz="2000" i="1" dirty="0">
                <a:solidFill>
                  <a:srgbClr val="E7E6E6"/>
                </a:solidFill>
              </a:rPr>
              <a:t>‘Forest’</a:t>
            </a:r>
            <a:r>
              <a:rPr lang="en-US" sz="2000" dirty="0">
                <a:solidFill>
                  <a:srgbClr val="E7E6E6"/>
                </a:solidFill>
              </a:rPr>
              <a:t> of trees and hence the name “Random Forest”. The term ‘</a:t>
            </a:r>
            <a:r>
              <a:rPr lang="en-US" sz="2000" i="1" dirty="0">
                <a:solidFill>
                  <a:srgbClr val="E7E6E6"/>
                </a:solidFill>
              </a:rPr>
              <a:t>Random</a:t>
            </a:r>
            <a:r>
              <a:rPr lang="en-US" sz="2000" dirty="0">
                <a:solidFill>
                  <a:srgbClr val="E7E6E6"/>
                </a:solidFill>
              </a:rPr>
              <a:t>’ is due to the fact that this algorithm is a forest of </a:t>
            </a:r>
            <a:r>
              <a:rPr lang="en-US" sz="2000" b="1" i="1" dirty="0">
                <a:solidFill>
                  <a:srgbClr val="E7E6E6"/>
                </a:solidFill>
              </a:rPr>
              <a:t>‘Randomly created Decision Trees’</a:t>
            </a:r>
            <a:r>
              <a:rPr lang="en-US" sz="2000" dirty="0">
                <a:solidFill>
                  <a:srgbClr val="E7E6E6"/>
                </a:solidFill>
              </a:rPr>
              <a:t>.</a:t>
            </a:r>
            <a:endParaRPr lang="en-US" sz="1950" b="1" dirty="0">
              <a:solidFill>
                <a:srgbClr val="E7E6E6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7E6E6"/>
                </a:solidFill>
              </a:rPr>
              <a:t>---Code Warriors---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83" y="1947231"/>
            <a:ext cx="9250514" cy="4440247"/>
          </a:xfrm>
          <a:prstGeom prst="roundRect">
            <a:avLst>
              <a:gd name="adj" fmla="val 11216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4684274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231"/>
            <a:ext cx="7200000" cy="49107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5757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191B0E">
                  <a:alpha val="6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Random Forest Model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414428" y="655815"/>
            <a:ext cx="540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7E6E6"/>
                </a:solidFill>
              </a:rPr>
              <a:t>---Code Warriors---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340430" y="1499656"/>
            <a:ext cx="7511140" cy="837847"/>
            <a:chOff x="2340430" y="1589312"/>
            <a:chExt cx="7511140" cy="900001"/>
          </a:xfrm>
        </p:grpSpPr>
        <p:grpSp>
          <p:nvGrpSpPr>
            <p:cNvPr id="19" name="Group 18"/>
            <p:cNvGrpSpPr/>
            <p:nvPr/>
          </p:nvGrpSpPr>
          <p:grpSpPr>
            <a:xfrm>
              <a:off x="2340430" y="1589312"/>
              <a:ext cx="7511140" cy="900001"/>
              <a:chOff x="2340430" y="1589312"/>
              <a:chExt cx="7511140" cy="900001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340430" y="1589312"/>
                <a:ext cx="7511140" cy="900001"/>
                <a:chOff x="2340430" y="1589312"/>
                <a:chExt cx="7511140" cy="900001"/>
              </a:xfrm>
            </p:grpSpPr>
            <p:sp>
              <p:nvSpPr>
                <p:cNvPr id="75" name="Freeform: Shape 12">
                  <a:extLst>
                    <a:ext uri="{FF2B5EF4-FFF2-40B4-BE49-F238E27FC236}">
                      <a16:creationId xmlns:a16="http://schemas.microsoft.com/office/drawing/2014/main" id="{472D68E6-9230-4428-988C-1A0A4A7DEE0C}"/>
                    </a:ext>
                  </a:extLst>
                </p:cNvPr>
                <p:cNvSpPr/>
                <p:nvPr/>
              </p:nvSpPr>
              <p:spPr>
                <a:xfrm flipV="1">
                  <a:off x="2340430" y="2039313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EA451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Freeform: Shape 11">
                  <a:extLst>
                    <a:ext uri="{FF2B5EF4-FFF2-40B4-BE49-F238E27FC236}">
                      <a16:creationId xmlns:a16="http://schemas.microsoft.com/office/drawing/2014/main" id="{42362CE1-69B9-4D2C-A02D-737D23D8420A}"/>
                    </a:ext>
                  </a:extLst>
                </p:cNvPr>
                <p:cNvSpPr/>
                <p:nvPr/>
              </p:nvSpPr>
              <p:spPr>
                <a:xfrm>
                  <a:off x="2340430" y="1589312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EE6C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AC91F9CE-20AF-4233-8F99-5FDF0B84344D}"/>
                    </a:ext>
                  </a:extLst>
                </p:cNvPr>
                <p:cNvGrpSpPr/>
                <p:nvPr/>
              </p:nvGrpSpPr>
              <p:grpSpPr>
                <a:xfrm>
                  <a:off x="9405256" y="1680085"/>
                  <a:ext cx="446314" cy="718455"/>
                  <a:chOff x="9492342" y="1680085"/>
                  <a:chExt cx="446314" cy="718455"/>
                </a:xfrm>
              </p:grpSpPr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2076C302-5C40-4D49-A489-5AE01218B2D4}"/>
                      </a:ext>
                    </a:extLst>
                  </p:cNvPr>
                  <p:cNvSpPr/>
                  <p:nvPr/>
                </p:nvSpPr>
                <p:spPr>
                  <a:xfrm>
                    <a:off x="9492342" y="2039312"/>
                    <a:ext cx="446313" cy="359228"/>
                  </a:xfrm>
                  <a:prstGeom prst="rect">
                    <a:avLst/>
                  </a:prstGeom>
                  <a:solidFill>
                    <a:srgbClr val="EA45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151D1627-B4AA-4B1E-96DE-61423E80C7E4}"/>
                      </a:ext>
                    </a:extLst>
                  </p:cNvPr>
                  <p:cNvSpPr/>
                  <p:nvPr/>
                </p:nvSpPr>
                <p:spPr>
                  <a:xfrm>
                    <a:off x="9492343" y="1680085"/>
                    <a:ext cx="446313" cy="359228"/>
                  </a:xfrm>
                  <a:prstGeom prst="rect">
                    <a:avLst/>
                  </a:prstGeom>
                  <a:solidFill>
                    <a:srgbClr val="EE6C4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92B818CB-84D0-45B6-AD01-BFFD467AE29B}"/>
                    </a:ext>
                  </a:extLst>
                </p:cNvPr>
                <p:cNvSpPr/>
                <p:nvPr/>
              </p:nvSpPr>
              <p:spPr>
                <a:xfrm>
                  <a:off x="2786743" y="1589313"/>
                  <a:ext cx="6618514" cy="9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14300" dist="38100" dir="2700000" algn="t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996F3B0E-8CE4-43F0-ADD0-5E0BB94B5DE7}"/>
                    </a:ext>
                  </a:extLst>
                </p:cNvPr>
                <p:cNvSpPr/>
                <p:nvPr/>
              </p:nvSpPr>
              <p:spPr>
                <a:xfrm>
                  <a:off x="2786743" y="2070756"/>
                  <a:ext cx="6618514" cy="418557"/>
                </a:xfrm>
                <a:prstGeom prst="rect">
                  <a:avLst/>
                </a:prstGeom>
                <a:solidFill>
                  <a:srgbClr val="ECEC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14350255-644A-47D3-8010-77B91F92D224}"/>
                    </a:ext>
                  </a:extLst>
                </p:cNvPr>
                <p:cNvGrpSpPr/>
                <p:nvPr/>
              </p:nvGrpSpPr>
              <p:grpSpPr>
                <a:xfrm>
                  <a:off x="2498743" y="1751312"/>
                  <a:ext cx="576000" cy="576000"/>
                  <a:chOff x="2585829" y="1765883"/>
                  <a:chExt cx="576000" cy="576000"/>
                </a:xfrm>
                <a:effectLst>
                  <a:outerShdw blurRad="1016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84" name="Oval 6">
                    <a:extLst>
                      <a:ext uri="{FF2B5EF4-FFF2-40B4-BE49-F238E27FC236}">
                        <a16:creationId xmlns:a16="http://schemas.microsoft.com/office/drawing/2014/main" id="{D9FA9821-DE51-4FC0-B045-09379DA8B820}"/>
                      </a:ext>
                    </a:extLst>
                  </p:cNvPr>
                  <p:cNvSpPr/>
                  <p:nvPr/>
                </p:nvSpPr>
                <p:spPr>
                  <a:xfrm>
                    <a:off x="2585829" y="2053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EA45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5" name="Oval 6">
                    <a:extLst>
                      <a:ext uri="{FF2B5EF4-FFF2-40B4-BE49-F238E27FC236}">
                        <a16:creationId xmlns:a16="http://schemas.microsoft.com/office/drawing/2014/main" id="{4D9EF632-A15F-4DA6-98FB-E19865B6DD94}"/>
                      </a:ext>
                    </a:extLst>
                  </p:cNvPr>
                  <p:cNvSpPr/>
                  <p:nvPr/>
                </p:nvSpPr>
                <p:spPr>
                  <a:xfrm flipV="1">
                    <a:off x="2585829" y="1765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EE6C4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86" name="Right Triangle 85">
                  <a:extLst>
                    <a:ext uri="{FF2B5EF4-FFF2-40B4-BE49-F238E27FC236}">
                      <a16:creationId xmlns:a16="http://schemas.microsoft.com/office/drawing/2014/main" id="{72695F52-C4AC-49AB-9027-1382E117D965}"/>
                    </a:ext>
                  </a:extLst>
                </p:cNvPr>
                <p:cNvSpPr/>
                <p:nvPr/>
              </p:nvSpPr>
              <p:spPr>
                <a:xfrm flipH="1" flipV="1">
                  <a:off x="3240430" y="1589312"/>
                  <a:ext cx="6164824" cy="900000"/>
                </a:xfrm>
                <a:prstGeom prst="rtTriangle">
                  <a:avLst/>
                </a:prstGeom>
                <a:solidFill>
                  <a:schemeClr val="tx1">
                    <a:alpha val="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3036308" y="1854264"/>
                <a:ext cx="6363190" cy="4297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sz="2000" dirty="0"/>
                  <a:t>from </a:t>
                </a:r>
                <a:r>
                  <a:rPr lang="en-IN" sz="2000" dirty="0" err="1"/>
                  <a:t>sklearn.ensemble</a:t>
                </a:r>
                <a:r>
                  <a:rPr lang="en-IN" sz="2000" dirty="0"/>
                  <a:t> import </a:t>
                </a:r>
                <a:r>
                  <a:rPr lang="en-IN" sz="2000" dirty="0" err="1"/>
                  <a:t>RandomForestRegressor</a:t>
                </a:r>
                <a:endParaRPr lang="en-IN" sz="1900" b="1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483336" y="1802889"/>
              <a:ext cx="5817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5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340430" y="2599874"/>
            <a:ext cx="7511140" cy="837845"/>
            <a:chOff x="2340430" y="2689540"/>
            <a:chExt cx="7511140" cy="900001"/>
          </a:xfrm>
        </p:grpSpPr>
        <p:grpSp>
          <p:nvGrpSpPr>
            <p:cNvPr id="20" name="Group 19"/>
            <p:cNvGrpSpPr/>
            <p:nvPr/>
          </p:nvGrpSpPr>
          <p:grpSpPr>
            <a:xfrm>
              <a:off x="2340430" y="2689540"/>
              <a:ext cx="7511140" cy="900001"/>
              <a:chOff x="2340430" y="2689540"/>
              <a:chExt cx="7511140" cy="900001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340430" y="2689540"/>
                <a:ext cx="7511140" cy="900001"/>
                <a:chOff x="2340430" y="2689540"/>
                <a:chExt cx="7511140" cy="900001"/>
              </a:xfrm>
            </p:grpSpPr>
            <p:sp>
              <p:nvSpPr>
                <p:cNvPr id="91" name="Freeform: Shape 23">
                  <a:extLst>
                    <a:ext uri="{FF2B5EF4-FFF2-40B4-BE49-F238E27FC236}">
                      <a16:creationId xmlns:a16="http://schemas.microsoft.com/office/drawing/2014/main" id="{6665A732-804A-4612-ACC3-359266AC8B61}"/>
                    </a:ext>
                  </a:extLst>
                </p:cNvPr>
                <p:cNvSpPr/>
                <p:nvPr/>
              </p:nvSpPr>
              <p:spPr>
                <a:xfrm flipV="1">
                  <a:off x="2340430" y="3139541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ED5E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Freeform: Shape 24">
                  <a:extLst>
                    <a:ext uri="{FF2B5EF4-FFF2-40B4-BE49-F238E27FC236}">
                      <a16:creationId xmlns:a16="http://schemas.microsoft.com/office/drawing/2014/main" id="{E65EDFC2-9990-499A-8D4C-F46226240121}"/>
                    </a:ext>
                  </a:extLst>
                </p:cNvPr>
                <p:cNvSpPr/>
                <p:nvPr/>
              </p:nvSpPr>
              <p:spPr>
                <a:xfrm>
                  <a:off x="2340430" y="2689540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F38D6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3DD49375-D009-4DE3-BEFF-817FB52045DF}"/>
                    </a:ext>
                  </a:extLst>
                </p:cNvPr>
                <p:cNvGrpSpPr/>
                <p:nvPr/>
              </p:nvGrpSpPr>
              <p:grpSpPr>
                <a:xfrm>
                  <a:off x="9405256" y="2780313"/>
                  <a:ext cx="446314" cy="718455"/>
                  <a:chOff x="9492342" y="1680085"/>
                  <a:chExt cx="446314" cy="718455"/>
                </a:xfrm>
              </p:grpSpPr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DDB9BDDF-37BC-43CD-8A11-EDEC7F53DC90}"/>
                      </a:ext>
                    </a:extLst>
                  </p:cNvPr>
                  <p:cNvSpPr/>
                  <p:nvPr/>
                </p:nvSpPr>
                <p:spPr>
                  <a:xfrm>
                    <a:off x="9492342" y="2039312"/>
                    <a:ext cx="446313" cy="359228"/>
                  </a:xfrm>
                  <a:prstGeom prst="rect">
                    <a:avLst/>
                  </a:prstGeom>
                  <a:solidFill>
                    <a:srgbClr val="ED5E2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8D4FF82A-8A88-473D-9152-D6A241B2BC01}"/>
                      </a:ext>
                    </a:extLst>
                  </p:cNvPr>
                  <p:cNvSpPr/>
                  <p:nvPr/>
                </p:nvSpPr>
                <p:spPr>
                  <a:xfrm>
                    <a:off x="9492343" y="1680085"/>
                    <a:ext cx="446313" cy="359228"/>
                  </a:xfrm>
                  <a:prstGeom prst="rect">
                    <a:avLst/>
                  </a:prstGeom>
                  <a:solidFill>
                    <a:srgbClr val="F38D6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60EE518F-D178-499C-87ED-F6EB172D5C76}"/>
                    </a:ext>
                  </a:extLst>
                </p:cNvPr>
                <p:cNvSpPr/>
                <p:nvPr/>
              </p:nvSpPr>
              <p:spPr>
                <a:xfrm>
                  <a:off x="2786743" y="2689541"/>
                  <a:ext cx="6618514" cy="9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14300" dist="38100" dir="2700000" algn="t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9BE064E8-C57C-48A4-A9B7-A9E76DE9D168}"/>
                    </a:ext>
                  </a:extLst>
                </p:cNvPr>
                <p:cNvSpPr/>
                <p:nvPr/>
              </p:nvSpPr>
              <p:spPr>
                <a:xfrm>
                  <a:off x="2786743" y="3170984"/>
                  <a:ext cx="6618514" cy="418557"/>
                </a:xfrm>
                <a:prstGeom prst="rect">
                  <a:avLst/>
                </a:prstGeom>
                <a:solidFill>
                  <a:srgbClr val="ECEC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8647C9D9-E21D-4454-ADBA-212E208C5272}"/>
                    </a:ext>
                  </a:extLst>
                </p:cNvPr>
                <p:cNvGrpSpPr/>
                <p:nvPr/>
              </p:nvGrpSpPr>
              <p:grpSpPr>
                <a:xfrm>
                  <a:off x="2498743" y="2851540"/>
                  <a:ext cx="576000" cy="576000"/>
                  <a:chOff x="2585829" y="1765883"/>
                  <a:chExt cx="576000" cy="576000"/>
                </a:xfrm>
                <a:effectLst>
                  <a:outerShdw blurRad="1016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99" name="Oval 6">
                    <a:extLst>
                      <a:ext uri="{FF2B5EF4-FFF2-40B4-BE49-F238E27FC236}">
                        <a16:creationId xmlns:a16="http://schemas.microsoft.com/office/drawing/2014/main" id="{B90D534A-EB87-4F59-8EE3-B0636174E5BA}"/>
                      </a:ext>
                    </a:extLst>
                  </p:cNvPr>
                  <p:cNvSpPr/>
                  <p:nvPr/>
                </p:nvSpPr>
                <p:spPr>
                  <a:xfrm>
                    <a:off x="2585829" y="2053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ED5E2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00" name="Oval 6">
                    <a:extLst>
                      <a:ext uri="{FF2B5EF4-FFF2-40B4-BE49-F238E27FC236}">
                        <a16:creationId xmlns:a16="http://schemas.microsoft.com/office/drawing/2014/main" id="{47872A78-7C92-49F8-9F78-32990652CBC3}"/>
                      </a:ext>
                    </a:extLst>
                  </p:cNvPr>
                  <p:cNvSpPr/>
                  <p:nvPr/>
                </p:nvSpPr>
                <p:spPr>
                  <a:xfrm flipV="1">
                    <a:off x="2585829" y="1765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F38D6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01" name="Right Triangle 100">
                  <a:extLst>
                    <a:ext uri="{FF2B5EF4-FFF2-40B4-BE49-F238E27FC236}">
                      <a16:creationId xmlns:a16="http://schemas.microsoft.com/office/drawing/2014/main" id="{2F3FFA52-5D39-423C-AC0B-3E3FB7FB78FE}"/>
                    </a:ext>
                  </a:extLst>
                </p:cNvPr>
                <p:cNvSpPr/>
                <p:nvPr/>
              </p:nvSpPr>
              <p:spPr>
                <a:xfrm flipH="1" flipV="1">
                  <a:off x="3240430" y="2689540"/>
                  <a:ext cx="6164824" cy="900000"/>
                </a:xfrm>
                <a:prstGeom prst="rtTriangle">
                  <a:avLst/>
                </a:prstGeom>
                <a:solidFill>
                  <a:schemeClr val="tx1">
                    <a:alpha val="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6" name="Rectangle 15"/>
              <p:cNvSpPr/>
              <p:nvPr/>
            </p:nvSpPr>
            <p:spPr>
              <a:xfrm>
                <a:off x="3065094" y="2799474"/>
                <a:ext cx="6358587" cy="7603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sz="2000" dirty="0" err="1"/>
                  <a:t>regressor</a:t>
                </a:r>
                <a:r>
                  <a:rPr lang="en-IN" sz="2000" dirty="0"/>
                  <a:t> = </a:t>
                </a:r>
                <a:r>
                  <a:rPr lang="en-IN" sz="2000" dirty="0" err="1"/>
                  <a:t>RandomForestRegressor</a:t>
                </a:r>
                <a:r>
                  <a:rPr lang="en-IN" sz="2000" dirty="0"/>
                  <a:t>(</a:t>
                </a:r>
                <a:r>
                  <a:rPr lang="en-IN" sz="2000" dirty="0" err="1"/>
                  <a:t>n_estimators</a:t>
                </a:r>
                <a:r>
                  <a:rPr lang="en-IN" sz="2000" dirty="0"/>
                  <a:t> = 10, </a:t>
                </a:r>
                <a:r>
                  <a:rPr lang="en-IN" sz="2000" dirty="0" err="1"/>
                  <a:t>random_state</a:t>
                </a:r>
                <a:r>
                  <a:rPr lang="en-IN" sz="2000" dirty="0"/>
                  <a:t> = 0)</a:t>
                </a:r>
              </a:p>
            </p:txBody>
          </p:sp>
        </p:grpSp>
        <p:sp>
          <p:nvSpPr>
            <p:cNvPr id="136" name="TextBox 135"/>
            <p:cNvSpPr txBox="1"/>
            <p:nvPr/>
          </p:nvSpPr>
          <p:spPr>
            <a:xfrm>
              <a:off x="2495863" y="2899339"/>
              <a:ext cx="5817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5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340430" y="3716377"/>
            <a:ext cx="7511140" cy="837847"/>
            <a:chOff x="2340430" y="3806033"/>
            <a:chExt cx="7511140" cy="900001"/>
          </a:xfrm>
        </p:grpSpPr>
        <p:grpSp>
          <p:nvGrpSpPr>
            <p:cNvPr id="21" name="Group 20"/>
            <p:cNvGrpSpPr/>
            <p:nvPr/>
          </p:nvGrpSpPr>
          <p:grpSpPr>
            <a:xfrm>
              <a:off x="2340430" y="3806033"/>
              <a:ext cx="7511140" cy="900001"/>
              <a:chOff x="2340430" y="3806033"/>
              <a:chExt cx="7511140" cy="900001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340430" y="3806033"/>
                <a:ext cx="7511140" cy="900001"/>
                <a:chOff x="2340430" y="3806033"/>
                <a:chExt cx="7511140" cy="900001"/>
              </a:xfrm>
            </p:grpSpPr>
            <p:sp>
              <p:nvSpPr>
                <p:cNvPr id="106" name="Freeform: Shape 38">
                  <a:extLst>
                    <a:ext uri="{FF2B5EF4-FFF2-40B4-BE49-F238E27FC236}">
                      <a16:creationId xmlns:a16="http://schemas.microsoft.com/office/drawing/2014/main" id="{4B0906C9-6D59-49D9-9A09-A141EE076BCD}"/>
                    </a:ext>
                  </a:extLst>
                </p:cNvPr>
                <p:cNvSpPr/>
                <p:nvPr/>
              </p:nvSpPr>
              <p:spPr>
                <a:xfrm flipV="1">
                  <a:off x="2340430" y="4256034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4A20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Freeform: Shape 39">
                  <a:extLst>
                    <a:ext uri="{FF2B5EF4-FFF2-40B4-BE49-F238E27FC236}">
                      <a16:creationId xmlns:a16="http://schemas.microsoft.com/office/drawing/2014/main" id="{F06C58DD-882A-48A3-9D4A-0C7F971E05DF}"/>
                    </a:ext>
                  </a:extLst>
                </p:cNvPr>
                <p:cNvSpPr/>
                <p:nvPr/>
              </p:nvSpPr>
              <p:spPr>
                <a:xfrm>
                  <a:off x="2340430" y="3806033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662C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D09449A0-9A16-4B11-93E8-42DFFDB5A6F4}"/>
                    </a:ext>
                  </a:extLst>
                </p:cNvPr>
                <p:cNvGrpSpPr/>
                <p:nvPr/>
              </p:nvGrpSpPr>
              <p:grpSpPr>
                <a:xfrm>
                  <a:off x="9405256" y="3896806"/>
                  <a:ext cx="446314" cy="718455"/>
                  <a:chOff x="9492342" y="1680085"/>
                  <a:chExt cx="446314" cy="718455"/>
                </a:xfrm>
              </p:grpSpPr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9F7AF852-A298-4115-B0E9-C3777D077AB1}"/>
                      </a:ext>
                    </a:extLst>
                  </p:cNvPr>
                  <p:cNvSpPr/>
                  <p:nvPr/>
                </p:nvSpPr>
                <p:spPr>
                  <a:xfrm>
                    <a:off x="9492342" y="2039312"/>
                    <a:ext cx="446313" cy="359228"/>
                  </a:xfrm>
                  <a:prstGeom prst="rect">
                    <a:avLst/>
                  </a:prstGeom>
                  <a:solidFill>
                    <a:srgbClr val="4A206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312756CC-B062-494C-BAE1-8A3A92014181}"/>
                      </a:ext>
                    </a:extLst>
                  </p:cNvPr>
                  <p:cNvSpPr/>
                  <p:nvPr/>
                </p:nvSpPr>
                <p:spPr>
                  <a:xfrm>
                    <a:off x="9492343" y="1680085"/>
                    <a:ext cx="446313" cy="359228"/>
                  </a:xfrm>
                  <a:prstGeom prst="rect">
                    <a:avLst/>
                  </a:prstGeom>
                  <a:solidFill>
                    <a:srgbClr val="662C9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B8321B15-9CD6-494D-B209-A1A60EBC12BD}"/>
                    </a:ext>
                  </a:extLst>
                </p:cNvPr>
                <p:cNvSpPr/>
                <p:nvPr/>
              </p:nvSpPr>
              <p:spPr>
                <a:xfrm>
                  <a:off x="2786743" y="3806034"/>
                  <a:ext cx="6618514" cy="9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14300" dist="38100" dir="2700000" algn="t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87EB2EA7-8C1F-4516-A386-615EC185EA48}"/>
                    </a:ext>
                  </a:extLst>
                </p:cNvPr>
                <p:cNvSpPr/>
                <p:nvPr/>
              </p:nvSpPr>
              <p:spPr>
                <a:xfrm>
                  <a:off x="2786743" y="4287477"/>
                  <a:ext cx="6618514" cy="418557"/>
                </a:xfrm>
                <a:prstGeom prst="rect">
                  <a:avLst/>
                </a:prstGeom>
                <a:solidFill>
                  <a:srgbClr val="ECEC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9D8C5A5C-03D0-40BC-AAB6-D4916576EFC7}"/>
                    </a:ext>
                  </a:extLst>
                </p:cNvPr>
                <p:cNvGrpSpPr/>
                <p:nvPr/>
              </p:nvGrpSpPr>
              <p:grpSpPr>
                <a:xfrm>
                  <a:off x="2498743" y="3968033"/>
                  <a:ext cx="576000" cy="576000"/>
                  <a:chOff x="2585829" y="1765883"/>
                  <a:chExt cx="576000" cy="576000"/>
                </a:xfrm>
                <a:effectLst>
                  <a:outerShdw blurRad="1016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14" name="Oval 6">
                    <a:extLst>
                      <a:ext uri="{FF2B5EF4-FFF2-40B4-BE49-F238E27FC236}">
                        <a16:creationId xmlns:a16="http://schemas.microsoft.com/office/drawing/2014/main" id="{BB9AD4F4-F132-4B7B-B732-552E36A33876}"/>
                      </a:ext>
                    </a:extLst>
                  </p:cNvPr>
                  <p:cNvSpPr/>
                  <p:nvPr/>
                </p:nvSpPr>
                <p:spPr>
                  <a:xfrm>
                    <a:off x="2585829" y="2053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4A206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5" name="Oval 6">
                    <a:extLst>
                      <a:ext uri="{FF2B5EF4-FFF2-40B4-BE49-F238E27FC236}">
                        <a16:creationId xmlns:a16="http://schemas.microsoft.com/office/drawing/2014/main" id="{D20B31FB-AB9D-4F20-BD45-2FF481CEE3FA}"/>
                      </a:ext>
                    </a:extLst>
                  </p:cNvPr>
                  <p:cNvSpPr/>
                  <p:nvPr/>
                </p:nvSpPr>
                <p:spPr>
                  <a:xfrm flipV="1">
                    <a:off x="2585829" y="1765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662C9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16" name="Right Triangle 115">
                  <a:extLst>
                    <a:ext uri="{FF2B5EF4-FFF2-40B4-BE49-F238E27FC236}">
                      <a16:creationId xmlns:a16="http://schemas.microsoft.com/office/drawing/2014/main" id="{1245FB54-E0EE-42D1-BFD7-B4FEA5EDD8F5}"/>
                    </a:ext>
                  </a:extLst>
                </p:cNvPr>
                <p:cNvSpPr/>
                <p:nvPr/>
              </p:nvSpPr>
              <p:spPr>
                <a:xfrm flipH="1" flipV="1">
                  <a:off x="3240430" y="3806033"/>
                  <a:ext cx="6164824" cy="900000"/>
                </a:xfrm>
                <a:prstGeom prst="rtTriangle">
                  <a:avLst/>
                </a:prstGeom>
                <a:solidFill>
                  <a:schemeClr val="tx1">
                    <a:alpha val="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7" name="Rectangle 16"/>
              <p:cNvSpPr/>
              <p:nvPr/>
            </p:nvSpPr>
            <p:spPr>
              <a:xfrm>
                <a:off x="3064752" y="4065315"/>
                <a:ext cx="6334746" cy="4297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sz="2000" dirty="0" err="1"/>
                  <a:t>regressor.fit</a:t>
                </a:r>
                <a:r>
                  <a:rPr lang="en-IN" sz="2000" dirty="0"/>
                  <a:t>(</a:t>
                </a:r>
                <a:r>
                  <a:rPr lang="en-IN" sz="2000" dirty="0" err="1"/>
                  <a:t>X_train.reshape</a:t>
                </a:r>
                <a:r>
                  <a:rPr lang="en-IN" sz="2000" dirty="0"/>
                  <a:t>(-1,1), </a:t>
                </a:r>
                <a:r>
                  <a:rPr lang="en-IN" sz="2000" dirty="0" err="1"/>
                  <a:t>y_train.reshape</a:t>
                </a:r>
                <a:r>
                  <a:rPr lang="en-IN" sz="2000" dirty="0"/>
                  <a:t>(-1,1))</a:t>
                </a:r>
              </a:p>
            </p:txBody>
          </p:sp>
        </p:grpSp>
        <p:sp>
          <p:nvSpPr>
            <p:cNvPr id="137" name="TextBox 136"/>
            <p:cNvSpPr txBox="1"/>
            <p:nvPr/>
          </p:nvSpPr>
          <p:spPr>
            <a:xfrm>
              <a:off x="2490106" y="4013465"/>
              <a:ext cx="5817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5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340430" y="4816605"/>
            <a:ext cx="7511140" cy="837847"/>
            <a:chOff x="2340430" y="4906261"/>
            <a:chExt cx="7511140" cy="900001"/>
          </a:xfrm>
        </p:grpSpPr>
        <p:grpSp>
          <p:nvGrpSpPr>
            <p:cNvPr id="22" name="Group 21"/>
            <p:cNvGrpSpPr/>
            <p:nvPr/>
          </p:nvGrpSpPr>
          <p:grpSpPr>
            <a:xfrm>
              <a:off x="2340430" y="4906261"/>
              <a:ext cx="7511140" cy="900001"/>
              <a:chOff x="2340430" y="4906261"/>
              <a:chExt cx="7511140" cy="900001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340430" y="4906261"/>
                <a:ext cx="7511140" cy="900001"/>
                <a:chOff x="2340430" y="4906261"/>
                <a:chExt cx="7511140" cy="900001"/>
              </a:xfrm>
            </p:grpSpPr>
            <p:sp>
              <p:nvSpPr>
                <p:cNvPr id="121" name="Freeform: Shape 53">
                  <a:extLst>
                    <a:ext uri="{FF2B5EF4-FFF2-40B4-BE49-F238E27FC236}">
                      <a16:creationId xmlns:a16="http://schemas.microsoft.com/office/drawing/2014/main" id="{680676EB-A43A-4D93-9DA0-8628F3F6A2CC}"/>
                    </a:ext>
                  </a:extLst>
                </p:cNvPr>
                <p:cNvSpPr/>
                <p:nvPr/>
              </p:nvSpPr>
              <p:spPr>
                <a:xfrm flipV="1">
                  <a:off x="2340430" y="5356262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0F67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Freeform: Shape 54">
                  <a:extLst>
                    <a:ext uri="{FF2B5EF4-FFF2-40B4-BE49-F238E27FC236}">
                      <a16:creationId xmlns:a16="http://schemas.microsoft.com/office/drawing/2014/main" id="{C6E0529A-1CE5-474C-96A8-0226EEE81166}"/>
                    </a:ext>
                  </a:extLst>
                </p:cNvPr>
                <p:cNvSpPr/>
                <p:nvPr/>
              </p:nvSpPr>
              <p:spPr>
                <a:xfrm>
                  <a:off x="2340430" y="4906261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17A39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FA26C62A-6C49-427D-9C55-F009B3C9B205}"/>
                    </a:ext>
                  </a:extLst>
                </p:cNvPr>
                <p:cNvGrpSpPr/>
                <p:nvPr/>
              </p:nvGrpSpPr>
              <p:grpSpPr>
                <a:xfrm>
                  <a:off x="9405256" y="4997034"/>
                  <a:ext cx="446314" cy="718455"/>
                  <a:chOff x="9492342" y="1680085"/>
                  <a:chExt cx="446314" cy="718455"/>
                </a:xfrm>
              </p:grpSpPr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B9B1C817-E307-4F15-A3A6-19AECE4CACA3}"/>
                      </a:ext>
                    </a:extLst>
                  </p:cNvPr>
                  <p:cNvSpPr/>
                  <p:nvPr/>
                </p:nvSpPr>
                <p:spPr>
                  <a:xfrm>
                    <a:off x="9492342" y="2039312"/>
                    <a:ext cx="446313" cy="359228"/>
                  </a:xfrm>
                  <a:prstGeom prst="rect">
                    <a:avLst/>
                  </a:prstGeom>
                  <a:solidFill>
                    <a:srgbClr val="0F676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8E89AB39-B10D-4125-A396-5F6AF5440B98}"/>
                      </a:ext>
                    </a:extLst>
                  </p:cNvPr>
                  <p:cNvSpPr/>
                  <p:nvPr/>
                </p:nvSpPr>
                <p:spPr>
                  <a:xfrm>
                    <a:off x="9492343" y="1680085"/>
                    <a:ext cx="446313" cy="359228"/>
                  </a:xfrm>
                  <a:prstGeom prst="rect">
                    <a:avLst/>
                  </a:prstGeom>
                  <a:solidFill>
                    <a:srgbClr val="17A39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9FFB0AC3-D4B9-4E2D-814F-8275D50CA62A}"/>
                    </a:ext>
                  </a:extLst>
                </p:cNvPr>
                <p:cNvSpPr/>
                <p:nvPr/>
              </p:nvSpPr>
              <p:spPr>
                <a:xfrm>
                  <a:off x="2786743" y="4906262"/>
                  <a:ext cx="6618514" cy="9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14300" dist="38100" dir="2700000" algn="t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0812F3A1-F0A7-471B-B5DE-B3B0E0440479}"/>
                    </a:ext>
                  </a:extLst>
                </p:cNvPr>
                <p:cNvSpPr/>
                <p:nvPr/>
              </p:nvSpPr>
              <p:spPr>
                <a:xfrm>
                  <a:off x="2786743" y="5387705"/>
                  <a:ext cx="6618514" cy="418557"/>
                </a:xfrm>
                <a:prstGeom prst="rect">
                  <a:avLst/>
                </a:prstGeom>
                <a:solidFill>
                  <a:srgbClr val="ECEC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FA4A672D-F9EF-44A8-98EC-A94D328497B0}"/>
                    </a:ext>
                  </a:extLst>
                </p:cNvPr>
                <p:cNvGrpSpPr/>
                <p:nvPr/>
              </p:nvGrpSpPr>
              <p:grpSpPr>
                <a:xfrm>
                  <a:off x="2498743" y="5068261"/>
                  <a:ext cx="576000" cy="576000"/>
                  <a:chOff x="2585829" y="1765883"/>
                  <a:chExt cx="576000" cy="576000"/>
                </a:xfrm>
                <a:effectLst>
                  <a:outerShdw blurRad="1016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29" name="Oval 6">
                    <a:extLst>
                      <a:ext uri="{FF2B5EF4-FFF2-40B4-BE49-F238E27FC236}">
                        <a16:creationId xmlns:a16="http://schemas.microsoft.com/office/drawing/2014/main" id="{A76E911E-A902-4623-8362-7669AF1D6C3A}"/>
                      </a:ext>
                    </a:extLst>
                  </p:cNvPr>
                  <p:cNvSpPr/>
                  <p:nvPr/>
                </p:nvSpPr>
                <p:spPr>
                  <a:xfrm>
                    <a:off x="2585829" y="2053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0F676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30" name="Oval 6">
                    <a:extLst>
                      <a:ext uri="{FF2B5EF4-FFF2-40B4-BE49-F238E27FC236}">
                        <a16:creationId xmlns:a16="http://schemas.microsoft.com/office/drawing/2014/main" id="{4601AB76-9715-475B-8984-0BC7580C83C7}"/>
                      </a:ext>
                    </a:extLst>
                  </p:cNvPr>
                  <p:cNvSpPr/>
                  <p:nvPr/>
                </p:nvSpPr>
                <p:spPr>
                  <a:xfrm flipV="1">
                    <a:off x="2585829" y="1765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17A39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31" name="Right Triangle 130">
                  <a:extLst>
                    <a:ext uri="{FF2B5EF4-FFF2-40B4-BE49-F238E27FC236}">
                      <a16:creationId xmlns:a16="http://schemas.microsoft.com/office/drawing/2014/main" id="{A949BA91-30AA-48F5-BB77-F576D5599C72}"/>
                    </a:ext>
                  </a:extLst>
                </p:cNvPr>
                <p:cNvSpPr/>
                <p:nvPr/>
              </p:nvSpPr>
              <p:spPr>
                <a:xfrm flipH="1" flipV="1">
                  <a:off x="3240430" y="4906261"/>
                  <a:ext cx="6164824" cy="900000"/>
                </a:xfrm>
                <a:prstGeom prst="rtTriangle">
                  <a:avLst/>
                </a:prstGeom>
                <a:solidFill>
                  <a:schemeClr val="tx1">
                    <a:alpha val="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8" name="Rectangle 17"/>
              <p:cNvSpPr/>
              <p:nvPr/>
            </p:nvSpPr>
            <p:spPr>
              <a:xfrm>
                <a:off x="3421513" y="5175241"/>
                <a:ext cx="5184112" cy="429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IN" sz="2000" dirty="0" err="1"/>
                  <a:t>y_pred</a:t>
                </a:r>
                <a:r>
                  <a:rPr lang="en-IN" sz="2000" dirty="0"/>
                  <a:t> = </a:t>
                </a:r>
                <a:r>
                  <a:rPr lang="en-IN" sz="2000" dirty="0" err="1"/>
                  <a:t>regressor.predict</a:t>
                </a:r>
                <a:r>
                  <a:rPr lang="en-IN" sz="2000" dirty="0"/>
                  <a:t>(</a:t>
                </a:r>
                <a:r>
                  <a:rPr lang="en-IN" sz="2000" dirty="0" err="1"/>
                  <a:t>X_test.reshape</a:t>
                </a:r>
                <a:r>
                  <a:rPr lang="en-IN" sz="2000" dirty="0"/>
                  <a:t>(-1,1))</a:t>
                </a:r>
              </a:p>
            </p:txBody>
          </p:sp>
        </p:grpSp>
        <p:sp>
          <p:nvSpPr>
            <p:cNvPr id="138" name="TextBox 137"/>
            <p:cNvSpPr txBox="1"/>
            <p:nvPr/>
          </p:nvSpPr>
          <p:spPr>
            <a:xfrm>
              <a:off x="2501769" y="5117733"/>
              <a:ext cx="5817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5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610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97" y="0"/>
            <a:ext cx="953209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62251" y="0"/>
            <a:ext cx="12192000" cy="6858000"/>
          </a:xfrm>
          <a:prstGeom prst="rect">
            <a:avLst/>
          </a:prstGeom>
          <a:gradFill>
            <a:gsLst>
              <a:gs pos="100000">
                <a:schemeClr val="tx1"/>
              </a:gs>
              <a:gs pos="0">
                <a:srgbClr val="191B0E">
                  <a:alpha val="76000"/>
                </a:srgb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2500" dirty="0"/>
          </a:p>
        </p:txBody>
      </p:sp>
      <p:sp>
        <p:nvSpPr>
          <p:cNvPr id="11" name="Rectangle 10"/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7E6E6"/>
                </a:solidFill>
              </a:rPr>
              <a:t>---Code Warriors---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N_estimators</a:t>
            </a:r>
            <a:endParaRPr lang="en-IN" sz="30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406773" y="628920"/>
            <a:ext cx="324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8149" y="3253503"/>
            <a:ext cx="10871200" cy="1804749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rgbClr val="E7E6E6"/>
                </a:solidFill>
              </a:rPr>
              <a:t>N estimators represents the number of trees in the forest. Usually the higher the number of trees the better to learn the data. However, adding a lot of trees can slow down the training process considerably, therefore we do a parameter search to find the sweet spot.</a:t>
            </a:r>
            <a:endParaRPr lang="en-IN" sz="2500" dirty="0">
              <a:solidFill>
                <a:srgbClr val="E7E6E6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2334674" y="1404164"/>
            <a:ext cx="7511140" cy="837845"/>
            <a:chOff x="2340430" y="2689540"/>
            <a:chExt cx="7511140" cy="900001"/>
          </a:xfrm>
        </p:grpSpPr>
        <p:grpSp>
          <p:nvGrpSpPr>
            <p:cNvPr id="39" name="Group 38"/>
            <p:cNvGrpSpPr/>
            <p:nvPr/>
          </p:nvGrpSpPr>
          <p:grpSpPr>
            <a:xfrm>
              <a:off x="2340430" y="2689540"/>
              <a:ext cx="7511140" cy="900001"/>
              <a:chOff x="2340430" y="2689540"/>
              <a:chExt cx="7511140" cy="900001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2340430" y="2689540"/>
                <a:ext cx="7511140" cy="900001"/>
                <a:chOff x="2340430" y="2689540"/>
                <a:chExt cx="7511140" cy="900001"/>
              </a:xfrm>
            </p:grpSpPr>
            <p:sp>
              <p:nvSpPr>
                <p:cNvPr id="43" name="Freeform: Shape 23">
                  <a:extLst>
                    <a:ext uri="{FF2B5EF4-FFF2-40B4-BE49-F238E27FC236}">
                      <a16:creationId xmlns:a16="http://schemas.microsoft.com/office/drawing/2014/main" id="{6665A732-804A-4612-ACC3-359266AC8B61}"/>
                    </a:ext>
                  </a:extLst>
                </p:cNvPr>
                <p:cNvSpPr/>
                <p:nvPr/>
              </p:nvSpPr>
              <p:spPr>
                <a:xfrm flipV="1">
                  <a:off x="2340430" y="3139541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ED5E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Freeform: Shape 24">
                  <a:extLst>
                    <a:ext uri="{FF2B5EF4-FFF2-40B4-BE49-F238E27FC236}">
                      <a16:creationId xmlns:a16="http://schemas.microsoft.com/office/drawing/2014/main" id="{E65EDFC2-9990-499A-8D4C-F46226240121}"/>
                    </a:ext>
                  </a:extLst>
                </p:cNvPr>
                <p:cNvSpPr/>
                <p:nvPr/>
              </p:nvSpPr>
              <p:spPr>
                <a:xfrm>
                  <a:off x="2340430" y="2689540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F38D6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3DD49375-D009-4DE3-BEFF-817FB52045DF}"/>
                    </a:ext>
                  </a:extLst>
                </p:cNvPr>
                <p:cNvGrpSpPr/>
                <p:nvPr/>
              </p:nvGrpSpPr>
              <p:grpSpPr>
                <a:xfrm>
                  <a:off x="9405256" y="2780313"/>
                  <a:ext cx="446314" cy="718455"/>
                  <a:chOff x="9492342" y="1680085"/>
                  <a:chExt cx="446314" cy="718455"/>
                </a:xfrm>
              </p:grpSpPr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DDB9BDDF-37BC-43CD-8A11-EDEC7F53DC90}"/>
                      </a:ext>
                    </a:extLst>
                  </p:cNvPr>
                  <p:cNvSpPr/>
                  <p:nvPr/>
                </p:nvSpPr>
                <p:spPr>
                  <a:xfrm>
                    <a:off x="9492342" y="2039312"/>
                    <a:ext cx="446313" cy="359228"/>
                  </a:xfrm>
                  <a:prstGeom prst="rect">
                    <a:avLst/>
                  </a:prstGeom>
                  <a:solidFill>
                    <a:srgbClr val="ED5E2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8D4FF82A-8A88-473D-9152-D6A241B2BC01}"/>
                      </a:ext>
                    </a:extLst>
                  </p:cNvPr>
                  <p:cNvSpPr/>
                  <p:nvPr/>
                </p:nvSpPr>
                <p:spPr>
                  <a:xfrm>
                    <a:off x="9492343" y="1680085"/>
                    <a:ext cx="446313" cy="359228"/>
                  </a:xfrm>
                  <a:prstGeom prst="rect">
                    <a:avLst/>
                  </a:prstGeom>
                  <a:solidFill>
                    <a:srgbClr val="F38D6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60EE518F-D178-499C-87ED-F6EB172D5C76}"/>
                    </a:ext>
                  </a:extLst>
                </p:cNvPr>
                <p:cNvSpPr/>
                <p:nvPr/>
              </p:nvSpPr>
              <p:spPr>
                <a:xfrm>
                  <a:off x="2786743" y="2689541"/>
                  <a:ext cx="6618514" cy="9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14300" dist="38100" dir="2700000" algn="t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9BE064E8-C57C-48A4-A9B7-A9E76DE9D168}"/>
                    </a:ext>
                  </a:extLst>
                </p:cNvPr>
                <p:cNvSpPr/>
                <p:nvPr/>
              </p:nvSpPr>
              <p:spPr>
                <a:xfrm>
                  <a:off x="2786743" y="3170984"/>
                  <a:ext cx="6618514" cy="418557"/>
                </a:xfrm>
                <a:prstGeom prst="rect">
                  <a:avLst/>
                </a:prstGeom>
                <a:solidFill>
                  <a:srgbClr val="ECEC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8647C9D9-E21D-4454-ADBA-212E208C5272}"/>
                    </a:ext>
                  </a:extLst>
                </p:cNvPr>
                <p:cNvGrpSpPr/>
                <p:nvPr/>
              </p:nvGrpSpPr>
              <p:grpSpPr>
                <a:xfrm>
                  <a:off x="2498743" y="2851540"/>
                  <a:ext cx="576000" cy="576000"/>
                  <a:chOff x="2585829" y="1765883"/>
                  <a:chExt cx="576000" cy="576000"/>
                </a:xfrm>
                <a:effectLst>
                  <a:outerShdw blurRad="1016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50" name="Oval 6">
                    <a:extLst>
                      <a:ext uri="{FF2B5EF4-FFF2-40B4-BE49-F238E27FC236}">
                        <a16:creationId xmlns:a16="http://schemas.microsoft.com/office/drawing/2014/main" id="{B90D534A-EB87-4F59-8EE3-B0636174E5BA}"/>
                      </a:ext>
                    </a:extLst>
                  </p:cNvPr>
                  <p:cNvSpPr/>
                  <p:nvPr/>
                </p:nvSpPr>
                <p:spPr>
                  <a:xfrm>
                    <a:off x="2585829" y="2053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ED5E2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1" name="Oval 6">
                    <a:extLst>
                      <a:ext uri="{FF2B5EF4-FFF2-40B4-BE49-F238E27FC236}">
                        <a16:creationId xmlns:a16="http://schemas.microsoft.com/office/drawing/2014/main" id="{47872A78-7C92-49F8-9F78-32990652CBC3}"/>
                      </a:ext>
                    </a:extLst>
                  </p:cNvPr>
                  <p:cNvSpPr/>
                  <p:nvPr/>
                </p:nvSpPr>
                <p:spPr>
                  <a:xfrm flipV="1">
                    <a:off x="2585829" y="1765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F38D6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49" name="Right Triangle 48">
                  <a:extLst>
                    <a:ext uri="{FF2B5EF4-FFF2-40B4-BE49-F238E27FC236}">
                      <a16:creationId xmlns:a16="http://schemas.microsoft.com/office/drawing/2014/main" id="{2F3FFA52-5D39-423C-AC0B-3E3FB7FB78FE}"/>
                    </a:ext>
                  </a:extLst>
                </p:cNvPr>
                <p:cNvSpPr/>
                <p:nvPr/>
              </p:nvSpPr>
              <p:spPr>
                <a:xfrm flipH="1" flipV="1">
                  <a:off x="3240430" y="2689540"/>
                  <a:ext cx="6164824" cy="900000"/>
                </a:xfrm>
                <a:prstGeom prst="rtTriangle">
                  <a:avLst/>
                </a:prstGeom>
                <a:solidFill>
                  <a:schemeClr val="tx1">
                    <a:alpha val="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3065094" y="2799474"/>
                <a:ext cx="6358587" cy="7603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sz="2000" dirty="0" err="1"/>
                  <a:t>regressor</a:t>
                </a:r>
                <a:r>
                  <a:rPr lang="en-IN" sz="2000" dirty="0"/>
                  <a:t> = </a:t>
                </a:r>
                <a:r>
                  <a:rPr lang="en-IN" sz="2000" dirty="0" err="1"/>
                  <a:t>RandomForestRegressor</a:t>
                </a:r>
                <a:r>
                  <a:rPr lang="en-IN" sz="2000" dirty="0"/>
                  <a:t>(</a:t>
                </a:r>
                <a:r>
                  <a:rPr lang="en-IN" sz="2000" dirty="0" err="1"/>
                  <a:t>n_estimators</a:t>
                </a:r>
                <a:r>
                  <a:rPr lang="en-IN" sz="2000" dirty="0"/>
                  <a:t> = 10, </a:t>
                </a:r>
                <a:r>
                  <a:rPr lang="en-IN" sz="2000" dirty="0" err="1"/>
                  <a:t>random_state</a:t>
                </a:r>
                <a:r>
                  <a:rPr lang="en-IN" sz="2000" dirty="0"/>
                  <a:t> = 0)</a:t>
                </a: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2495863" y="2899339"/>
              <a:ext cx="5817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5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422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97" y="0"/>
            <a:ext cx="953209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5756" y="0"/>
            <a:ext cx="12192000" cy="6858000"/>
          </a:xfrm>
          <a:prstGeom prst="rect">
            <a:avLst/>
          </a:prstGeom>
          <a:gradFill>
            <a:gsLst>
              <a:gs pos="100000">
                <a:schemeClr val="tx1"/>
              </a:gs>
              <a:gs pos="0">
                <a:srgbClr val="191B0E">
                  <a:alpha val="76000"/>
                </a:srgb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500" dirty="0"/>
          </a:p>
        </p:txBody>
      </p:sp>
      <p:sp>
        <p:nvSpPr>
          <p:cNvPr id="11" name="Rectangle 10"/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7E6E6"/>
                </a:solidFill>
              </a:rPr>
              <a:t>---Code Warriors---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Random Forest Regression</a:t>
            </a:r>
            <a:endParaRPr lang="en-IN" sz="30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333749" y="628920"/>
            <a:ext cx="540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971498" y="901447"/>
            <a:ext cx="0" cy="4680000"/>
          </a:xfrm>
          <a:prstGeom prst="line">
            <a:avLst/>
          </a:prstGeom>
          <a:ln>
            <a:solidFill>
              <a:srgbClr val="E7E6E6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0" y="1035062"/>
            <a:ext cx="61582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Advantages</a:t>
            </a:r>
            <a:endParaRPr lang="en-IN" sz="25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71498" y="1035062"/>
            <a:ext cx="61582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Dis-Advantages</a:t>
            </a:r>
            <a:endParaRPr lang="en-IN" sz="25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2376" y="1763090"/>
            <a:ext cx="516367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rgbClr val="E7E6E6"/>
                </a:solidFill>
              </a:rPr>
              <a:t>Random Forest can be used to </a:t>
            </a:r>
            <a:r>
              <a:rPr lang="en-US" sz="2000" b="1" dirty="0">
                <a:solidFill>
                  <a:srgbClr val="E7E6E6"/>
                </a:solidFill>
              </a:rPr>
              <a:t>solve both classification as well as regression problems</a:t>
            </a:r>
            <a:r>
              <a:rPr lang="en-US" sz="2000" dirty="0">
                <a:solidFill>
                  <a:srgbClr val="E7E6E6"/>
                </a:solidFill>
              </a:rPr>
              <a:t>.</a:t>
            </a:r>
            <a:br>
              <a:rPr lang="en-US" sz="2000" dirty="0">
                <a:solidFill>
                  <a:srgbClr val="E7E6E6"/>
                </a:solidFill>
              </a:rPr>
            </a:br>
            <a:endParaRPr lang="en-US" sz="2000" dirty="0">
              <a:solidFill>
                <a:srgbClr val="E7E6E6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rgbClr val="E7E6E6"/>
                </a:solidFill>
              </a:rPr>
              <a:t>Random Forest works well with both </a:t>
            </a:r>
            <a:r>
              <a:rPr lang="en-US" sz="2000" b="1" dirty="0">
                <a:solidFill>
                  <a:srgbClr val="E7E6E6"/>
                </a:solidFill>
              </a:rPr>
              <a:t>categorical and continuous variables</a:t>
            </a:r>
            <a:r>
              <a:rPr lang="en-US" sz="2000" dirty="0">
                <a:solidFill>
                  <a:srgbClr val="E7E6E6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>
              <a:solidFill>
                <a:srgbClr val="E7E6E6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rgbClr val="E7E6E6"/>
                </a:solidFill>
              </a:rPr>
              <a:t>Random Forest can automatically </a:t>
            </a:r>
            <a:r>
              <a:rPr lang="en-US" sz="2000" b="1" dirty="0">
                <a:solidFill>
                  <a:srgbClr val="E7E6E6"/>
                </a:solidFill>
              </a:rPr>
              <a:t>handle missing values</a:t>
            </a:r>
            <a:r>
              <a:rPr lang="en-US" sz="2000" dirty="0">
                <a:solidFill>
                  <a:srgbClr val="E7E6E6"/>
                </a:solidFill>
              </a:rPr>
              <a:t>.</a:t>
            </a:r>
            <a:br>
              <a:rPr lang="en-US" sz="2000" dirty="0">
                <a:solidFill>
                  <a:srgbClr val="E7E6E6"/>
                </a:solidFill>
              </a:rPr>
            </a:br>
            <a:endParaRPr lang="en-US" sz="2000" dirty="0">
              <a:solidFill>
                <a:srgbClr val="E7E6E6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rgbClr val="E7E6E6"/>
                </a:solidFill>
              </a:rPr>
              <a:t>Random Forest is usually </a:t>
            </a:r>
            <a:r>
              <a:rPr lang="en-US" sz="2000" b="1" dirty="0">
                <a:solidFill>
                  <a:srgbClr val="E7E6E6"/>
                </a:solidFill>
              </a:rPr>
              <a:t>robust to outliers</a:t>
            </a:r>
            <a:r>
              <a:rPr lang="en-US" sz="2000" dirty="0">
                <a:solidFill>
                  <a:srgbClr val="E7E6E6"/>
                </a:solidFill>
              </a:rPr>
              <a:t> and can handle them automatically.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>
              <a:solidFill>
                <a:srgbClr val="E7E6E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22392" y="1763090"/>
            <a:ext cx="575213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900" b="1" dirty="0">
                <a:solidFill>
                  <a:srgbClr val="E7E6E6"/>
                </a:solidFill>
              </a:rPr>
              <a:t>Complexity:</a:t>
            </a:r>
            <a:r>
              <a:rPr lang="en-US" sz="1900" dirty="0">
                <a:solidFill>
                  <a:srgbClr val="E7E6E6"/>
                </a:solidFill>
              </a:rPr>
              <a:t> Random Forest creates a lot of trees (unlike only one tree in case of decision tree) and combines their outputs. By default, it creates 100 trees in Python </a:t>
            </a:r>
            <a:r>
              <a:rPr lang="en-US" sz="1900" dirty="0" err="1">
                <a:solidFill>
                  <a:srgbClr val="E7E6E6"/>
                </a:solidFill>
              </a:rPr>
              <a:t>sklearn</a:t>
            </a:r>
            <a:r>
              <a:rPr lang="en-US" sz="1900" dirty="0">
                <a:solidFill>
                  <a:srgbClr val="E7E6E6"/>
                </a:solidFill>
              </a:rPr>
              <a:t> library. To do so, this algorithm requires much more computational power and resources. On the other hand decision tree is simple and does not require so much computational resources.</a:t>
            </a:r>
          </a:p>
          <a:p>
            <a:pPr marL="514350" indent="-514350">
              <a:buFont typeface="+mj-lt"/>
              <a:buAutoNum type="arabicPeriod"/>
            </a:pPr>
            <a:endParaRPr lang="en-US" sz="1900" dirty="0">
              <a:solidFill>
                <a:srgbClr val="E7E6E6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900" b="1" dirty="0">
                <a:solidFill>
                  <a:srgbClr val="E7E6E6"/>
                </a:solidFill>
              </a:rPr>
              <a:t>Longer Training Period:</a:t>
            </a:r>
            <a:r>
              <a:rPr lang="en-US" sz="1900" dirty="0">
                <a:solidFill>
                  <a:srgbClr val="E7E6E6"/>
                </a:solidFill>
              </a:rPr>
              <a:t> Random Forest require much more time to train as compared to decision trees as it generates a lot of trees (instead of one tree in case of decision tree) and makes decision on the majority of votes.</a:t>
            </a:r>
          </a:p>
        </p:txBody>
      </p:sp>
    </p:spTree>
    <p:extLst>
      <p:ext uri="{BB962C8B-B14F-4D97-AF65-F5344CB8AC3E}">
        <p14:creationId xmlns:p14="http://schemas.microsoft.com/office/powerpoint/2010/main" val="33203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481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Microsoft New Tai Lue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Paras gang</dc:creator>
  <cp:lastModifiedBy>Anup Mor</cp:lastModifiedBy>
  <cp:revision>84</cp:revision>
  <dcterms:created xsi:type="dcterms:W3CDTF">2020-08-25T14:04:51Z</dcterms:created>
  <dcterms:modified xsi:type="dcterms:W3CDTF">2020-09-07T09:50:11Z</dcterms:modified>
</cp:coreProperties>
</file>