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9" r:id="rId7"/>
    <p:sldId id="270" r:id="rId8"/>
    <p:sldId id="271" r:id="rId9"/>
    <p:sldId id="272" r:id="rId10"/>
    <p:sldId id="265" r:id="rId11"/>
    <p:sldId id="266" r:id="rId12"/>
    <p:sldId id="26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5882671"/>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86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64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492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2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33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08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20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27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8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940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269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91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285750" y="6115050"/>
            <a:ext cx="8572500" cy="171449"/>
          </a:xfrm>
          <a:prstGeom prst="rect">
            <a:avLst/>
          </a:prstGeom>
          <a:noFill/>
          <a:ln>
            <a:noFill/>
          </a:ln>
        </p:spPr>
      </p:pic>
      <p:pic>
        <p:nvPicPr>
          <p:cNvPr id="14" name="Shape 14" descr="\\Ficusdoc\shivuk_k&amp;r$\מיתוג ומסר\חומרים סופיים\logo_afekaHeb_newColor2.jpg"/>
          <p:cNvPicPr preferRelativeResize="0"/>
          <p:nvPr/>
        </p:nvPicPr>
        <p:blipFill rotWithShape="1">
          <a:blip r:embed="rId3">
            <a:alphaModFix/>
          </a:blip>
          <a:srcRect/>
          <a:stretch/>
        </p:blipFill>
        <p:spPr>
          <a:xfrm>
            <a:off x="357187" y="6311900"/>
            <a:ext cx="2443161" cy="474663"/>
          </a:xfrm>
          <a:prstGeom prst="rect">
            <a:avLst/>
          </a:prstGeom>
          <a:noFill/>
          <a:ln>
            <a:noFill/>
          </a:ln>
        </p:spPr>
      </p:pic>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ctr" rtl="1">
              <a:spcBef>
                <a:spcPts val="560"/>
              </a:spcBef>
              <a:spcAft>
                <a:spcPts val="0"/>
              </a:spcAft>
              <a:buClr>
                <a:srgbClr val="4FB21E"/>
              </a:buClr>
              <a:buFont typeface="Arial"/>
              <a:buNone/>
              <a:defRPr sz="2800" b="0" i="0" u="none" strike="noStrike" cap="none">
                <a:solidFill>
                  <a:srgbClr val="888888"/>
                </a:solidFill>
                <a:latin typeface="Arial"/>
                <a:ea typeface="Arial"/>
                <a:cs typeface="Arial"/>
                <a:sym typeface="Arial"/>
              </a:defRPr>
            </a:lvl2pPr>
            <a:lvl3pPr marL="914400" marR="0" lvl="2" indent="0" algn="ctr" rtl="1">
              <a:spcBef>
                <a:spcPts val="480"/>
              </a:spcBef>
              <a:spcAft>
                <a:spcPts val="0"/>
              </a:spcAft>
              <a:buClr>
                <a:srgbClr val="4FB21E"/>
              </a:buClr>
              <a:buFont typeface="Arial"/>
              <a:buNone/>
              <a:defRPr sz="2400" b="0" i="0" u="none" strike="noStrike" cap="none">
                <a:solidFill>
                  <a:srgbClr val="888888"/>
                </a:solidFill>
                <a:latin typeface="Arial"/>
                <a:ea typeface="Arial"/>
                <a:cs typeface="Arial"/>
                <a:sym typeface="Arial"/>
              </a:defRPr>
            </a:lvl3pPr>
            <a:lvl4pPr marL="1371600" marR="0" lvl="3"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כותרת וטקסט אנכי">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2359025" y="-301624"/>
            <a:ext cx="4525963" cy="83296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כותרת אנכית וטקסט">
    <p:spTree>
      <p:nvGrpSpPr>
        <p:cNvPr id="1" name="Shape 66"/>
        <p:cNvGrpSpPr/>
        <p:nvPr/>
      </p:nvGrpSpPr>
      <p:grpSpPr>
        <a:xfrm>
          <a:off x="0" y="0"/>
          <a:ext cx="0" cy="0"/>
          <a:chOff x="0" y="0"/>
          <a:chExt cx="0" cy="0"/>
        </a:xfrm>
      </p:grpSpPr>
      <p:sp>
        <p:nvSpPr>
          <p:cNvPr id="67" name="Shape 6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8" name="Shape 6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0" name="Shape 20"/>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כותרת מקטע עליונה">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r" rtl="1">
              <a:spcBef>
                <a:spcPts val="0"/>
              </a:spcBef>
              <a:spcAft>
                <a:spcPts val="0"/>
              </a:spcAft>
              <a:buNone/>
              <a:defRPr sz="4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r" rtl="1">
              <a:spcBef>
                <a:spcPts val="400"/>
              </a:spcBef>
              <a:spcAft>
                <a:spcPts val="0"/>
              </a:spcAft>
              <a:buClr>
                <a:srgbClr val="4FB21E"/>
              </a:buClr>
              <a:buFont typeface="Noto Sans Symbols"/>
              <a:buNone/>
              <a:defRPr sz="2000" b="0" i="0" u="none" strike="noStrike" cap="none">
                <a:solidFill>
                  <a:schemeClr val="dk1"/>
                </a:solidFill>
                <a:latin typeface="Arial"/>
                <a:ea typeface="Arial"/>
                <a:cs typeface="Arial"/>
                <a:sym typeface="Arial"/>
              </a:defRPr>
            </a:lvl1pPr>
            <a:lvl2pPr marL="457200" marR="0" lvl="1" indent="0" algn="r" rtl="1">
              <a:spcBef>
                <a:spcPts val="360"/>
              </a:spcBef>
              <a:spcAft>
                <a:spcPts val="0"/>
              </a:spcAft>
              <a:buClr>
                <a:srgbClr val="4FB21E"/>
              </a:buClr>
              <a:buFont typeface="Arial"/>
              <a:buNone/>
              <a:defRPr sz="1800" b="0" i="0" u="none" strike="noStrike" cap="none">
                <a:solidFill>
                  <a:srgbClr val="888888"/>
                </a:solidFill>
                <a:latin typeface="Arial"/>
                <a:ea typeface="Arial"/>
                <a:cs typeface="Arial"/>
                <a:sym typeface="Arial"/>
              </a:defRPr>
            </a:lvl2pPr>
            <a:lvl3pPr marL="914400" marR="0" lvl="2" indent="0" algn="r" rtl="1">
              <a:spcBef>
                <a:spcPts val="320"/>
              </a:spcBef>
              <a:spcAft>
                <a:spcPts val="0"/>
              </a:spcAft>
              <a:buClr>
                <a:srgbClr val="4FB21E"/>
              </a:buClr>
              <a:buFont typeface="Arial"/>
              <a:buNone/>
              <a:defRPr sz="1600" b="0" i="0" u="none" strike="noStrike" cap="none">
                <a:solidFill>
                  <a:srgbClr val="888888"/>
                </a:solidFill>
                <a:latin typeface="Arial"/>
                <a:ea typeface="Arial"/>
                <a:cs typeface="Arial"/>
                <a:sym typeface="Arial"/>
              </a:defRPr>
            </a:lvl3pPr>
            <a:lvl4pPr marL="1371600" marR="0" lvl="3"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6pPr>
            <a:lvl7pPr marL="2743200" marR="0" lvl="6"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7pPr>
            <a:lvl8pPr marL="3200400" marR="0" lvl="7"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8pPr>
            <a:lvl9pPr marL="3657600" marR="0" lvl="8"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השוואה">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6" name="Shape 3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כותרת בלבד">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ריק">
    <p:spTree>
      <p:nvGrpSpPr>
        <p:cNvPr id="1" name="Shape 46"/>
        <p:cNvGrpSpPr/>
        <p:nvPr/>
      </p:nvGrpSpPr>
      <p:grpSpPr>
        <a:xfrm>
          <a:off x="0" y="0"/>
          <a:ext cx="0" cy="0"/>
          <a:chOff x="0" y="0"/>
          <a:chExt cx="0" cy="0"/>
        </a:xfrm>
      </p:grpSpPr>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תוכן עם כיתוב">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1" name="Shape 5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תמונה עם כיתוב">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7" name="Shape 5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r" rtl="1">
              <a:spcBef>
                <a:spcPts val="560"/>
              </a:spcBef>
              <a:spcAft>
                <a:spcPts val="0"/>
              </a:spcAft>
              <a:buClr>
                <a:srgbClr val="4FB21E"/>
              </a:buClr>
              <a:buFont typeface="Arial"/>
              <a:buNone/>
              <a:defRPr sz="2800" b="0" i="0" u="none" strike="noStrike" cap="none">
                <a:solidFill>
                  <a:schemeClr val="dk1"/>
                </a:solidFill>
                <a:latin typeface="Arial"/>
                <a:ea typeface="Arial"/>
                <a:cs typeface="Arial"/>
                <a:sym typeface="Arial"/>
              </a:defRPr>
            </a:lvl2pPr>
            <a:lvl3pPr marL="914400" marR="0" lvl="2" indent="0" algn="r" rtl="1">
              <a:spcBef>
                <a:spcPts val="480"/>
              </a:spcBef>
              <a:spcAft>
                <a:spcPts val="0"/>
              </a:spcAft>
              <a:buClr>
                <a:srgbClr val="4FB21E"/>
              </a:buClr>
              <a:buFont typeface="Arial"/>
              <a:buNone/>
              <a:defRPr sz="2400" b="0" i="0" u="none" strike="noStrike" cap="none">
                <a:solidFill>
                  <a:schemeClr val="dk1"/>
                </a:solidFill>
                <a:latin typeface="Arial"/>
                <a:ea typeface="Arial"/>
                <a:cs typeface="Arial"/>
                <a:sym typeface="Arial"/>
              </a:defRPr>
            </a:lvl3pPr>
            <a:lvl4pPr marL="1371600" marR="0" lvl="3"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285750" y="6115050"/>
            <a:ext cx="8572500" cy="171449"/>
          </a:xfrm>
          <a:prstGeom prst="rect">
            <a:avLst/>
          </a:prstGeom>
          <a:noFill/>
          <a:ln>
            <a:noFill/>
          </a:ln>
        </p:spPr>
      </p:pic>
      <p:pic>
        <p:nvPicPr>
          <p:cNvPr id="11" name="Shape 11" descr="\\Ficusdoc\shivuk_k&amp;r$\מיתוג ומסר\חומרים סופיים\logo_afekaHeb_newColor2.jpg"/>
          <p:cNvPicPr preferRelativeResize="0"/>
          <p:nvPr/>
        </p:nvPicPr>
        <p:blipFill rotWithShape="1">
          <a:blip r:embed="rId14">
            <a:alphaModFix/>
          </a:blip>
          <a:srcRect/>
          <a:stretch/>
        </p:blipFill>
        <p:spPr>
          <a:xfrm>
            <a:off x="357187" y="6311900"/>
            <a:ext cx="2443161" cy="4746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en-US" dirty="0" err="1" smtClean="0"/>
              <a:t>DigitalRecipe</a:t>
            </a:r>
            <a:endParaRPr lang="x-none" dirty="0"/>
          </a:p>
        </p:txBody>
      </p:sp>
      <p:sp>
        <p:nvSpPr>
          <p:cNvPr id="76" name="Shape 76"/>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1">
              <a:spcBef>
                <a:spcPts val="0"/>
              </a:spcBef>
              <a:spcAft>
                <a:spcPts val="0"/>
              </a:spcAft>
              <a:buClr>
                <a:srgbClr val="4FB21E"/>
              </a:buClr>
              <a:buSzPct val="25000"/>
              <a:buFont typeface="Noto Sans Symbols"/>
              <a:buNone/>
            </a:pPr>
            <a:r>
              <a:rPr lang="he-IL" dirty="0" smtClean="0"/>
              <a:t>שי זמברובסקי</a:t>
            </a:r>
            <a:endParaRPr lang="x-none" dirty="0"/>
          </a:p>
          <a:p>
            <a:pPr marL="0" marR="0" lvl="0" indent="0" algn="ctr" rtl="1">
              <a:spcBef>
                <a:spcPts val="640"/>
              </a:spcBef>
              <a:spcAft>
                <a:spcPts val="0"/>
              </a:spcAft>
              <a:buClr>
                <a:srgbClr val="4FB21E"/>
              </a:buClr>
              <a:buSzPct val="25000"/>
              <a:buFont typeface="Noto Sans Symbols"/>
              <a:buNone/>
            </a:pPr>
            <a:endParaRPr dirty="0"/>
          </a:p>
          <a:p>
            <a:pPr marL="0" marR="0" lvl="0" indent="0" algn="ctr" rtl="1">
              <a:spcBef>
                <a:spcPts val="640"/>
              </a:spcBef>
              <a:spcAft>
                <a:spcPts val="0"/>
              </a:spcAft>
              <a:buClr>
                <a:srgbClr val="4FB21E"/>
              </a:buClr>
              <a:buSzPct val="25000"/>
              <a:buFont typeface="Noto Sans Symbols"/>
              <a:buNone/>
            </a:pPr>
            <a:r>
              <a:rPr lang="en-US" dirty="0" smtClean="0"/>
              <a:t>14/11/2016</a:t>
            </a:r>
            <a:endParaRPr lang="x-non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אתגרים ושיפורים עתידיים</a:t>
            </a:r>
          </a:p>
        </p:txBody>
      </p:sp>
      <p:sp>
        <p:nvSpPr>
          <p:cNvPr id="137" name="Shape 137"/>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800" b="0" i="0" u="none" strike="noStrike" cap="none" dirty="0">
                <a:solidFill>
                  <a:schemeClr val="dk1"/>
                </a:solidFill>
                <a:latin typeface="Arial"/>
                <a:ea typeface="Arial"/>
                <a:cs typeface="Arial"/>
                <a:sym typeface="Arial"/>
              </a:rPr>
              <a:t>אתגרים:</a:t>
            </a:r>
          </a:p>
          <a:p>
            <a:pPr marL="742950" marR="0" lvl="1" indent="-285750" algn="r" rtl="1">
              <a:spcBef>
                <a:spcPts val="400"/>
              </a:spcBef>
              <a:spcAft>
                <a:spcPts val="0"/>
              </a:spcAft>
              <a:buClr>
                <a:srgbClr val="4FB21E"/>
              </a:buClr>
              <a:buSzPct val="100000"/>
              <a:buFont typeface="Arial"/>
              <a:buChar char="•"/>
            </a:pPr>
            <a:r>
              <a:rPr lang="he-IL" sz="2400" b="0" i="0" u="none" strike="noStrike" cap="none" dirty="0" smtClean="0">
                <a:solidFill>
                  <a:schemeClr val="dk1"/>
                </a:solidFill>
                <a:latin typeface="Arial"/>
                <a:ea typeface="Arial"/>
                <a:cs typeface="Arial"/>
                <a:sym typeface="Arial"/>
              </a:rPr>
              <a:t>מעבר לשרת ומאגר נתונים מרוחקים משימוש ב - </a:t>
            </a:r>
            <a:r>
              <a:rPr lang="en-US" sz="2400" b="0" i="0" u="none" strike="noStrike" cap="none" dirty="0" err="1" smtClean="0">
                <a:solidFill>
                  <a:schemeClr val="dk1"/>
                </a:solidFill>
                <a:latin typeface="Arial"/>
                <a:ea typeface="Arial"/>
                <a:cs typeface="Arial"/>
                <a:sym typeface="Arial"/>
              </a:rPr>
              <a:t>sqLite</a:t>
            </a:r>
            <a:r>
              <a:rPr lang="he-IL" sz="2400" b="0" i="0" u="none" strike="noStrike" cap="none" dirty="0" smtClean="0">
                <a:solidFill>
                  <a:schemeClr val="dk1"/>
                </a:solidFill>
                <a:latin typeface="Arial"/>
                <a:ea typeface="Arial"/>
                <a:cs typeface="Arial"/>
                <a:sym typeface="Arial"/>
              </a:rPr>
              <a:t>.</a:t>
            </a:r>
          </a:p>
          <a:p>
            <a:pPr marL="742950" marR="0" lvl="1" indent="-285750" algn="r" rtl="1">
              <a:spcBef>
                <a:spcPts val="400"/>
              </a:spcBef>
              <a:spcAft>
                <a:spcPts val="0"/>
              </a:spcAft>
              <a:buClr>
                <a:srgbClr val="4FB21E"/>
              </a:buClr>
              <a:buSzPct val="100000"/>
              <a:buFont typeface="Arial"/>
              <a:buChar char="•"/>
            </a:pPr>
            <a:r>
              <a:rPr lang="he-IL" sz="2400" b="0" i="0" u="none" strike="noStrike" cap="none" dirty="0" smtClean="0">
                <a:solidFill>
                  <a:schemeClr val="dk1"/>
                </a:solidFill>
                <a:latin typeface="Arial"/>
                <a:ea typeface="Arial"/>
                <a:cs typeface="Arial"/>
                <a:sym typeface="Arial"/>
              </a:rPr>
              <a:t>הפעלת הודעות </a:t>
            </a:r>
            <a:r>
              <a:rPr lang="he-IL" sz="2400" b="0" i="0" u="none" strike="noStrike" cap="none" dirty="0" smtClean="0">
                <a:solidFill>
                  <a:schemeClr val="dk1"/>
                </a:solidFill>
                <a:latin typeface="Arial"/>
                <a:ea typeface="Arial"/>
                <a:cs typeface="Arial"/>
                <a:sym typeface="Arial"/>
              </a:rPr>
              <a:t>דחיפה </a:t>
            </a:r>
            <a:r>
              <a:rPr lang="he-IL" sz="2400" b="0" i="0" u="none" strike="noStrike" cap="none" dirty="0" smtClean="0">
                <a:solidFill>
                  <a:schemeClr val="dk1"/>
                </a:solidFill>
                <a:latin typeface="Arial"/>
                <a:ea typeface="Arial"/>
                <a:cs typeface="Arial"/>
                <a:sym typeface="Arial"/>
              </a:rPr>
              <a:t>בהוספת מתכון חדש למערכת.</a:t>
            </a:r>
            <a:endParaRPr lang="x-none" sz="2400" b="0" i="0" u="none" strike="noStrike" cap="none" dirty="0">
              <a:solidFill>
                <a:schemeClr val="dk1"/>
              </a:solidFill>
              <a:latin typeface="Arial"/>
              <a:ea typeface="Arial"/>
              <a:cs typeface="Arial"/>
              <a:sym typeface="Arial"/>
            </a:endParaRPr>
          </a:p>
          <a:p>
            <a:pPr marL="457200" marR="0" lvl="1" indent="0" algn="r" rtl="1">
              <a:spcBef>
                <a:spcPts val="400"/>
              </a:spcBef>
              <a:spcAft>
                <a:spcPts val="0"/>
              </a:spcAft>
              <a:buClr>
                <a:srgbClr val="4FB21E"/>
              </a:buClr>
              <a:buSzPct val="25000"/>
              <a:buFont typeface="Arial"/>
              <a:buNone/>
            </a:pPr>
            <a:endParaRPr sz="2400" b="0" i="0" u="none" strike="noStrike" cap="none" dirty="0">
              <a:solidFill>
                <a:schemeClr val="dk1"/>
              </a:solidFill>
              <a:latin typeface="Arial"/>
              <a:ea typeface="Arial"/>
              <a:cs typeface="Arial"/>
              <a:sym typeface="Arial"/>
            </a:endParaRPr>
          </a:p>
          <a:p>
            <a:pPr marL="342900" marR="0" lvl="0" indent="-342900" algn="r" rtl="1">
              <a:spcBef>
                <a:spcPts val="480"/>
              </a:spcBef>
              <a:spcAft>
                <a:spcPts val="0"/>
              </a:spcAft>
              <a:buClr>
                <a:srgbClr val="4FB21E"/>
              </a:buClr>
              <a:buSzPct val="100000"/>
              <a:buFont typeface="Noto Sans Symbols"/>
              <a:buChar char="▪"/>
            </a:pPr>
            <a:r>
              <a:rPr lang="x-none" sz="2800" b="0" i="0" u="none" strike="noStrike" cap="none" dirty="0">
                <a:solidFill>
                  <a:schemeClr val="dk1"/>
                </a:solidFill>
                <a:latin typeface="Arial"/>
                <a:ea typeface="Arial"/>
                <a:cs typeface="Arial"/>
                <a:sym typeface="Arial"/>
              </a:rPr>
              <a:t>שיפורים עתידיים:</a:t>
            </a:r>
          </a:p>
          <a:p>
            <a:pPr lvl="1" indent="-342900">
              <a:spcBef>
                <a:spcPts val="480"/>
              </a:spcBef>
            </a:pPr>
            <a:r>
              <a:rPr lang="he-IL" sz="2400" dirty="0"/>
              <a:t>יצירת אפליקצייה זהה למערכת </a:t>
            </a:r>
            <a:r>
              <a:rPr lang="en-US" sz="2400" dirty="0"/>
              <a:t>iOS</a:t>
            </a:r>
            <a:r>
              <a:rPr lang="x-none" sz="2400" dirty="0"/>
              <a:t>.</a:t>
            </a:r>
            <a:endParaRPr lang="x-none" sz="2400" dirty="0"/>
          </a:p>
          <a:p>
            <a:pPr lvl="1" indent="-342900">
              <a:spcBef>
                <a:spcPts val="480"/>
              </a:spcBef>
            </a:pPr>
            <a:r>
              <a:rPr lang="he-IL" sz="2400" dirty="0"/>
              <a:t>יצירת מערכת שיתוף מתכונים בין משתמשי האפליקציה.</a:t>
            </a:r>
          </a:p>
          <a:p>
            <a:pPr lvl="1" indent="-342900">
              <a:spcBef>
                <a:spcPts val="480"/>
              </a:spcBef>
            </a:pPr>
            <a:r>
              <a:rPr lang="he-IL" sz="2400" dirty="0"/>
              <a:t>יצירת מערכת תגובות למתכונים.</a:t>
            </a:r>
            <a:endParaRPr lang="x-none" sz="2400" dirty="0"/>
          </a:p>
          <a:p>
            <a:pPr marL="0" marR="0" lvl="0" indent="0" algn="r" rtl="1">
              <a:spcBef>
                <a:spcPts val="480"/>
              </a:spcBef>
              <a:spcAft>
                <a:spcPts val="0"/>
              </a:spcAft>
              <a:buClr>
                <a:srgbClr val="4FB21E"/>
              </a:buClr>
              <a:buSzPct val="25000"/>
              <a:buFont typeface="Noto Sans Symbols"/>
              <a:buNone/>
            </a:pPr>
            <a:endParaRPr sz="2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סיכום ומסקנות</a:t>
            </a:r>
          </a:p>
        </p:txBody>
      </p:sp>
      <p:sp>
        <p:nvSpPr>
          <p:cNvPr id="143" name="Shape 143"/>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800" b="0" i="0" u="none" strike="noStrike" cap="none" dirty="0">
                <a:solidFill>
                  <a:schemeClr val="dk1"/>
                </a:solidFill>
                <a:sym typeface="Arial"/>
              </a:rPr>
              <a:t>האפליקציה שנוצרה משיגה את המטרות שהוצגו בהגדרת הפרויקט.</a:t>
            </a:r>
          </a:p>
          <a:p>
            <a:pPr marL="342900" marR="0" lvl="0" indent="-342900" algn="r" rtl="1">
              <a:spcBef>
                <a:spcPts val="400"/>
              </a:spcBef>
              <a:spcAft>
                <a:spcPts val="0"/>
              </a:spcAft>
              <a:buClr>
                <a:srgbClr val="4FB21E"/>
              </a:buClr>
              <a:buSzPct val="100000"/>
              <a:buFont typeface="Noto Sans Symbols"/>
              <a:buNone/>
            </a:pPr>
            <a:endParaRPr sz="2800" b="0" i="0" u="none" strike="noStrike" cap="none" dirty="0">
              <a:solidFill>
                <a:schemeClr val="dk1"/>
              </a:solidFill>
              <a:sym typeface="Arial"/>
            </a:endParaRPr>
          </a:p>
          <a:p>
            <a:pPr marL="342900" marR="0" lvl="0" indent="-342900" algn="r" rtl="1">
              <a:spcBef>
                <a:spcPts val="400"/>
              </a:spcBef>
              <a:spcAft>
                <a:spcPts val="0"/>
              </a:spcAft>
              <a:buClr>
                <a:srgbClr val="4FB21E"/>
              </a:buClr>
              <a:buSzPct val="100000"/>
              <a:buFont typeface="Noto Sans Symbols"/>
              <a:buChar char="▪"/>
            </a:pPr>
            <a:r>
              <a:rPr lang="x-none" sz="2800" b="0" i="0" u="none" strike="noStrike" cap="none" dirty="0">
                <a:solidFill>
                  <a:schemeClr val="dk1"/>
                </a:solidFill>
                <a:sym typeface="Arial"/>
              </a:rPr>
              <a:t>תכנון ופיתוח הפרוייקט היווה תהליך מורכב ומאתגר, הפרוייקט </a:t>
            </a:r>
            <a:r>
              <a:rPr lang="x-none" sz="2800" b="0" i="0" u="none" strike="noStrike" cap="none" dirty="0" smtClean="0">
                <a:solidFill>
                  <a:schemeClr val="dk1"/>
                </a:solidFill>
                <a:sym typeface="Arial"/>
              </a:rPr>
              <a:t>דרש</a:t>
            </a:r>
            <a:r>
              <a:rPr lang="he-IL" sz="2800" b="0" i="0" u="none" strike="noStrike" cap="none" dirty="0" smtClean="0">
                <a:solidFill>
                  <a:schemeClr val="dk1"/>
                </a:solidFill>
                <a:sym typeface="Arial"/>
              </a:rPr>
              <a:t> </a:t>
            </a:r>
            <a:r>
              <a:rPr lang="x-none" sz="2800" b="0" i="0" u="none" strike="noStrike" cap="none" dirty="0" smtClean="0">
                <a:solidFill>
                  <a:schemeClr val="dk1"/>
                </a:solidFill>
                <a:sym typeface="Arial"/>
              </a:rPr>
              <a:t>תכנון </a:t>
            </a:r>
            <a:r>
              <a:rPr lang="x-none" sz="2800" b="0" i="0" u="none" strike="noStrike" cap="none" dirty="0">
                <a:solidFill>
                  <a:schemeClr val="dk1"/>
                </a:solidFill>
                <a:sym typeface="Arial"/>
              </a:rPr>
              <a:t>, מחקר , פיתוח ועיצוב המוצר הסופי</a:t>
            </a:r>
            <a:r>
              <a:rPr lang="x-none" sz="2800" b="0" i="0" u="none" strike="noStrike" cap="none" dirty="0" smtClean="0">
                <a:solidFill>
                  <a:schemeClr val="dk1"/>
                </a:solidFill>
                <a:sym typeface="Arial"/>
              </a:rPr>
              <a:t>.</a:t>
            </a:r>
            <a:endParaRPr lang="he-IL" sz="2800" b="0" i="0" u="none" strike="noStrike" cap="none" dirty="0" smtClean="0">
              <a:solidFill>
                <a:schemeClr val="dk1"/>
              </a:solidFill>
              <a:sym typeface="Arial"/>
            </a:endParaRPr>
          </a:p>
          <a:p>
            <a:pPr marL="0" marR="0" lvl="0" indent="0" algn="r" rtl="1">
              <a:spcBef>
                <a:spcPts val="400"/>
              </a:spcBef>
              <a:spcAft>
                <a:spcPts val="0"/>
              </a:spcAft>
              <a:buClr>
                <a:srgbClr val="4FB21E"/>
              </a:buClr>
              <a:buSzPct val="100000"/>
              <a:buNone/>
            </a:pPr>
            <a:endParaRPr sz="2800" b="0" i="0" u="none" strike="noStrike" cap="none" dirty="0">
              <a:solidFill>
                <a:schemeClr val="dk1"/>
              </a:solidFill>
              <a:sym typeface="Arial"/>
            </a:endParaRPr>
          </a:p>
          <a:p>
            <a:pPr marL="342900" lvl="2" indent="-342900">
              <a:spcBef>
                <a:spcPts val="400"/>
              </a:spcBef>
              <a:buFont typeface="Noto Sans Symbols"/>
              <a:buChar char="▪"/>
            </a:pPr>
            <a:r>
              <a:rPr lang="he-IL" sz="2800" dirty="0"/>
              <a:t>שימוש ב - </a:t>
            </a:r>
            <a:r>
              <a:rPr lang="en-US" sz="2800" dirty="0"/>
              <a:t>Version control </a:t>
            </a:r>
            <a:r>
              <a:rPr lang="en-US" sz="2800" dirty="0" err="1"/>
              <a:t>GitHUB</a:t>
            </a:r>
            <a:r>
              <a:rPr lang="en-US" sz="2800" dirty="0"/>
              <a:t> </a:t>
            </a:r>
            <a:r>
              <a:rPr lang="he-IL" sz="2800" dirty="0" smtClean="0"/>
              <a:t> בהחלט </a:t>
            </a:r>
            <a:r>
              <a:rPr lang="he-IL" sz="2800" dirty="0"/>
              <a:t>עזר למימוש </a:t>
            </a:r>
            <a:r>
              <a:rPr lang="he-IL" sz="2800" dirty="0" smtClean="0"/>
              <a:t>הפרויקט.</a:t>
            </a:r>
          </a:p>
          <a:p>
            <a:pPr marL="342900" lvl="2" indent="-342900">
              <a:spcBef>
                <a:spcPts val="400"/>
              </a:spcBef>
              <a:buFont typeface="Noto Sans Symbols"/>
              <a:buChar char="▪"/>
            </a:pPr>
            <a:endParaRPr lang="he-IL" sz="2800" dirty="0"/>
          </a:p>
          <a:p>
            <a:pPr marL="342900" lvl="2" indent="-342900">
              <a:spcBef>
                <a:spcPts val="400"/>
              </a:spcBef>
              <a:buFont typeface="Noto Sans Symbols"/>
              <a:buChar char="▪"/>
            </a:pPr>
            <a:endParaRPr lang="he-IL" sz="2800" dirty="0"/>
          </a:p>
          <a:p>
            <a:pPr marL="342900" marR="0" lvl="2" indent="-342900" algn="r" rtl="1">
              <a:spcBef>
                <a:spcPts val="400"/>
              </a:spcBef>
              <a:spcAft>
                <a:spcPts val="0"/>
              </a:spcAft>
              <a:buClr>
                <a:srgbClr val="4FB21E"/>
              </a:buClr>
              <a:buSzPct val="100000"/>
              <a:buFont typeface="Noto Sans Symbols"/>
              <a:buNone/>
            </a:pPr>
            <a:endParaRPr sz="2800" b="0" i="0" u="none" strike="noStrike" cap="none" dirty="0">
              <a:solidFill>
                <a:schemeClr val="dk1"/>
              </a:solidFil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67543" y="2420888"/>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סיום.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תקציר מנהלים\מוטיבציה</a:t>
            </a:r>
          </a:p>
        </p:txBody>
      </p:sp>
      <p:sp>
        <p:nvSpPr>
          <p:cNvPr id="82" name="Shape 82"/>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400"/>
              </a:spcBef>
              <a:spcAft>
                <a:spcPts val="0"/>
              </a:spcAft>
              <a:buClr>
                <a:srgbClr val="4FB21E"/>
              </a:buClr>
              <a:buSzPct val="100000"/>
              <a:buFont typeface="Noto Sans Symbols"/>
              <a:buChar char="▪"/>
            </a:pPr>
            <a:r>
              <a:rPr lang="he-IL" sz="2000" dirty="0" smtClean="0"/>
              <a:t>האפליקציה נכתבה בשביל לתת פיתרון ליצירת מתכונים בטכנולוגיית מובייל.</a:t>
            </a:r>
          </a:p>
          <a:p>
            <a:pPr marL="342900" marR="0" lvl="0" indent="-342900" algn="r" rtl="1">
              <a:spcBef>
                <a:spcPts val="400"/>
              </a:spcBef>
              <a:spcAft>
                <a:spcPts val="0"/>
              </a:spcAft>
              <a:buClr>
                <a:srgbClr val="4FB21E"/>
              </a:buClr>
              <a:buSzPct val="100000"/>
              <a:buFont typeface="Noto Sans Symbols"/>
              <a:buChar char="▪"/>
            </a:pPr>
            <a:r>
              <a:rPr lang="he-IL" sz="2000" dirty="0" smtClean="0"/>
              <a:t>מהות האפליקציה הוא יצירת, שמירת ושיתוף מתכונים בסביבת מובייל מותנת רישום מקדים מבוססת אנדרואיד.</a:t>
            </a:r>
          </a:p>
          <a:p>
            <a:pPr marL="342900" marR="0" lvl="0" indent="-342900" algn="r" rtl="1">
              <a:spcBef>
                <a:spcPts val="400"/>
              </a:spcBef>
              <a:spcAft>
                <a:spcPts val="0"/>
              </a:spcAft>
              <a:buClr>
                <a:srgbClr val="4FB21E"/>
              </a:buClr>
              <a:buSzPct val="100000"/>
              <a:buFont typeface="Noto Sans Symbols"/>
              <a:buChar char="▪"/>
            </a:pPr>
            <a:r>
              <a:rPr lang="he-IL" sz="2000" dirty="0" smtClean="0"/>
              <a:t>קהל היעד של האפליקציה הינו כלל משתמשי אנרואיד פרטיים המריצים מכשיר עם </a:t>
            </a:r>
            <a:r>
              <a:rPr lang="en-US" sz="2000" dirty="0" smtClean="0"/>
              <a:t>API</a:t>
            </a:r>
            <a:r>
              <a:rPr lang="he-IL" sz="2000" dirty="0" smtClean="0"/>
              <a:t> מינימלי 17.</a:t>
            </a:r>
          </a:p>
          <a:p>
            <a:pPr marL="342900" marR="0" lvl="0" indent="-342900" algn="r" rtl="1">
              <a:spcBef>
                <a:spcPts val="400"/>
              </a:spcBef>
              <a:spcAft>
                <a:spcPts val="0"/>
              </a:spcAft>
              <a:buClr>
                <a:srgbClr val="4FB21E"/>
              </a:buClr>
              <a:buSzPct val="100000"/>
              <a:buFont typeface="Noto Sans Symbols"/>
              <a:buChar char="▪"/>
            </a:pPr>
            <a:r>
              <a:rPr lang="he-IL" sz="2000" dirty="0" smtClean="0"/>
              <a:t>שימוש האפליקציה מותנה:</a:t>
            </a:r>
          </a:p>
          <a:p>
            <a:pPr lvl="0" indent="-342900">
              <a:spcBef>
                <a:spcPts val="400"/>
              </a:spcBef>
            </a:pPr>
            <a:r>
              <a:rPr lang="he-IL" sz="2000" dirty="0" smtClean="0"/>
              <a:t>כל זכויות </a:t>
            </a:r>
            <a:r>
              <a:rPr lang="he-IL" sz="2000" dirty="0"/>
              <a:t>היוצרים </a:t>
            </a:r>
            <a:r>
              <a:rPr lang="he-IL" sz="2000" dirty="0" smtClean="0"/>
              <a:t>באפליקציה זו </a:t>
            </a:r>
            <a:r>
              <a:rPr lang="he-IL" sz="2000" dirty="0"/>
              <a:t>לרבות התוכנה, בסיס הנתונים, הטקסטים, התיאורים, </a:t>
            </a:r>
            <a:r>
              <a:rPr lang="he-IL" sz="2000" dirty="0" smtClean="0"/>
              <a:t>עיצוב, </a:t>
            </a:r>
            <a:r>
              <a:rPr lang="he-IL" sz="2000" dirty="0"/>
              <a:t>הקבצים הגרפיים, התמונות, וכל חומר אחר הכלולים בו, אם לא נאמר מפורשות אחרת, שמורים </a:t>
            </a:r>
            <a:r>
              <a:rPr lang="he-IL" sz="2000" dirty="0" smtClean="0"/>
              <a:t>למפתי</a:t>
            </a:r>
            <a:r>
              <a:rPr lang="he-IL" sz="2000" dirty="0"/>
              <a:t> בלבד. אין להפיץ, לשכפל, להעתיק, למכור, לשדר, לפרסם, או לעשות כל שימוש מסחרי כלשהו בכל או בחלק מתכניו של האתר, כולל מוצרים, תמונות, גרפיקה, תיאורים, עיצוב וכל דבר אחר המוצג באתר, אלא אם ניתנה רשות כתובה וחתומה לכך בכתב ומראש ע''י </a:t>
            </a:r>
            <a:r>
              <a:rPr lang="he-IL" sz="2000" dirty="0" smtClean="0"/>
              <a:t>המפתח.</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מטרות</a:t>
            </a:r>
          </a:p>
        </p:txBody>
      </p:sp>
      <p:sp>
        <p:nvSpPr>
          <p:cNvPr id="88" name="Shape 88"/>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משתמש יוכל להירשם למערכת במידה ושם המשתמש פנוי.</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יצירת מתכונים בסביבת מובייל עם רשימת רכיבים מותאמים מראש בהתניית חיבור המשתמש למערכת.</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שיתוף מתכונים בכלל הטכנולוגיות המותקנות במכשיר.</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דירוג מתכונים של משתמשים אחרים.</a:t>
            </a:r>
            <a:endParaRPr lang="he-IL" sz="2400" b="0" i="0" u="none" strike="noStrike" cap="none" dirty="0" smtClean="0">
              <a:solidFill>
                <a:schemeClr val="dk1"/>
              </a:solidFill>
              <a:latin typeface="Arial"/>
              <a:ea typeface="Arial"/>
              <a:cs typeface="Arial"/>
              <a:sym typeface="Arial"/>
            </a:endParaRP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קבלת 10 המתכונים המדורגים ביותר.</a:t>
            </a:r>
          </a:p>
          <a:p>
            <a:pPr marL="596646" indent="-520446">
              <a:lnSpc>
                <a:spcPct val="150000"/>
              </a:lnSpc>
              <a:spcBef>
                <a:spcPts val="0"/>
              </a:spcBef>
              <a:buFont typeface="Arial"/>
              <a:buAutoNum type="arabicPeriod"/>
            </a:pPr>
            <a:r>
              <a:rPr lang="x-none" sz="2400" dirty="0"/>
              <a:t>המערכת תאפשר שליחת הודעות Push Notification </a:t>
            </a:r>
            <a:r>
              <a:rPr lang="he-IL" sz="2400" dirty="0" smtClean="0"/>
              <a:t> </a:t>
            </a:r>
            <a:r>
              <a:rPr lang="x-none" sz="2400" dirty="0" smtClean="0"/>
              <a:t>כאשר </a:t>
            </a:r>
            <a:r>
              <a:rPr lang="he-IL" sz="2400" dirty="0" smtClean="0"/>
              <a:t>משתמש </a:t>
            </a:r>
            <a:r>
              <a:rPr lang="he-IL" sz="2400" dirty="0" smtClean="0"/>
              <a:t>כלשהו יצר </a:t>
            </a:r>
            <a:r>
              <a:rPr lang="he-IL" sz="2400" dirty="0" smtClean="0"/>
              <a:t>מתכון</a:t>
            </a:r>
            <a:r>
              <a:rPr lang="x-none" sz="2400" dirty="0" smtClean="0"/>
              <a:t>.</a:t>
            </a:r>
            <a:endParaRPr lang="x-none" sz="2400" dirty="0"/>
          </a:p>
          <a:p>
            <a:pPr marL="596646" marR="0" lvl="0" indent="-520446" algn="r" rtl="1">
              <a:lnSpc>
                <a:spcPct val="150000"/>
              </a:lnSpc>
              <a:spcBef>
                <a:spcPts val="0"/>
              </a:spcBef>
              <a:spcAft>
                <a:spcPts val="0"/>
              </a:spcAft>
              <a:buClr>
                <a:srgbClr val="4FB21E"/>
              </a:buClr>
              <a:buSzPct val="100000"/>
              <a:buFont typeface="Arial"/>
              <a:buAutoNum type="arabicPeriod"/>
            </a:pPr>
            <a:endParaRPr lang="he-IL" sz="2400" b="0" i="0" u="none" strike="noStrike" cap="none" dirty="0" smtClean="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עיקרי הדרישות</a:t>
            </a:r>
          </a:p>
        </p:txBody>
      </p:sp>
      <p:sp>
        <p:nvSpPr>
          <p:cNvPr id="100" name="Shape 100"/>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lvl="0" indent="-342900">
              <a:spcBef>
                <a:spcPts val="0"/>
              </a:spcBef>
            </a:pPr>
            <a:r>
              <a:rPr lang="he-IL" sz="2000" dirty="0" smtClean="0"/>
              <a:t>בניית אפליקציית למערכת הפעלה אנדרואיד שתתמשק ל-מאגר נתונים מרוחק </a:t>
            </a:r>
            <a:r>
              <a:rPr lang="he-IL" sz="2000" smtClean="0"/>
              <a:t>בעזרת שרת – נדרש חיבור אינטרנט.</a:t>
            </a:r>
            <a:endParaRPr lang="he-IL" sz="2000" dirty="0"/>
          </a:p>
          <a:p>
            <a:pPr marL="342900" marR="0" lvl="0" indent="-342900" algn="r" rtl="1">
              <a:spcBef>
                <a:spcPts val="0"/>
              </a:spcBef>
              <a:spcAft>
                <a:spcPts val="0"/>
              </a:spcAft>
              <a:buClr>
                <a:srgbClr val="4FB21E"/>
              </a:buClr>
              <a:buSzPct val="100000"/>
              <a:buFont typeface="Noto Sans Symbols"/>
              <a:buChar char="▪"/>
            </a:pPr>
            <a:endParaRPr sz="2000" b="0" i="0" u="none" strike="noStrike" cap="none" dirty="0">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האפליקציה </a:t>
            </a:r>
            <a:r>
              <a:rPr lang="he-IL" sz="2000" b="0" i="0" u="none" strike="noStrike" cap="none" dirty="0" smtClean="0">
                <a:solidFill>
                  <a:schemeClr val="dk1"/>
                </a:solidFill>
                <a:latin typeface="Arial"/>
                <a:ea typeface="Arial"/>
                <a:cs typeface="Arial"/>
                <a:sym typeface="Arial"/>
              </a:rPr>
              <a:t>תשמור את המשתמש המחובר גם בכיבוי האפליקציה\המכשיר הסלולרי.</a:t>
            </a:r>
            <a:endParaRPr lang="he-IL" sz="2000" dirty="0" smtClean="0"/>
          </a:p>
          <a:p>
            <a:pPr marL="342900" marR="0" lvl="0" indent="-342900" algn="r" rtl="1">
              <a:spcBef>
                <a:spcPts val="400"/>
              </a:spcBef>
              <a:spcAft>
                <a:spcPts val="0"/>
              </a:spcAft>
              <a:buClr>
                <a:srgbClr val="4FB21E"/>
              </a:buClr>
              <a:buSzPct val="100000"/>
              <a:buFont typeface="Noto Sans Symbols"/>
              <a:buChar char="▪"/>
            </a:pPr>
            <a:endParaRPr lang="en-US" sz="2000" dirty="0" smtClean="0"/>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smtClean="0">
                <a:solidFill>
                  <a:schemeClr val="dk1"/>
                </a:solidFill>
                <a:latin typeface="Arial"/>
                <a:ea typeface="Arial"/>
                <a:cs typeface="Arial"/>
                <a:sym typeface="Arial"/>
              </a:rPr>
              <a:t>המערכת </a:t>
            </a:r>
            <a:r>
              <a:rPr lang="x-none" sz="2000" b="0" i="0" u="none" strike="noStrike" cap="none" dirty="0">
                <a:solidFill>
                  <a:schemeClr val="dk1"/>
                </a:solidFill>
                <a:latin typeface="Arial"/>
                <a:ea typeface="Arial"/>
                <a:cs typeface="Arial"/>
                <a:sym typeface="Arial"/>
              </a:rPr>
              <a:t>מיועדת לשימוש במכשירים סלולרים </a:t>
            </a:r>
            <a:r>
              <a:rPr lang="he-IL" sz="2000" b="0" i="0" u="none" strike="noStrike" cap="none" dirty="0" smtClean="0">
                <a:solidFill>
                  <a:schemeClr val="dk1"/>
                </a:solidFill>
                <a:latin typeface="Arial"/>
                <a:ea typeface="Arial"/>
                <a:cs typeface="Arial"/>
                <a:sym typeface="Arial"/>
              </a:rPr>
              <a:t>בעלי מערכת הפעלה אנדרואיד גרסא 4.2 ומעלה</a:t>
            </a:r>
            <a:r>
              <a:rPr lang="x-none" sz="2000" b="0" i="0" u="none" strike="noStrike" cap="none" dirty="0" smtClean="0">
                <a:solidFill>
                  <a:schemeClr val="dk1"/>
                </a:solidFill>
                <a:latin typeface="Arial"/>
                <a:ea typeface="Arial"/>
                <a:cs typeface="Arial"/>
                <a:sym typeface="Arial"/>
              </a:rPr>
              <a:t>.</a:t>
            </a:r>
            <a:endParaRPr lang="x-none"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שרת האפליקציה </a:t>
            </a:r>
            <a:r>
              <a:rPr lang="x-none" sz="2000" b="0" i="0" u="none" strike="noStrike" cap="none" dirty="0" smtClean="0">
                <a:solidFill>
                  <a:schemeClr val="dk1"/>
                </a:solidFill>
                <a:latin typeface="Arial"/>
                <a:ea typeface="Arial"/>
                <a:cs typeface="Arial"/>
                <a:sym typeface="Arial"/>
              </a:rPr>
              <a:t>בצורה מודלורית כך שתתאפשר שינוי מקור מידע, מסד נתונים בצורה קל</a:t>
            </a:r>
            <a:r>
              <a:rPr lang="he-IL" sz="2000" b="0" i="0" u="none" strike="noStrike" cap="none" dirty="0" smtClean="0">
                <a:solidFill>
                  <a:schemeClr val="dk1"/>
                </a:solidFill>
                <a:latin typeface="Arial"/>
                <a:ea typeface="Arial"/>
                <a:cs typeface="Arial"/>
                <a:sym typeface="Arial"/>
              </a:rPr>
              <a:t>ה.</a:t>
            </a:r>
            <a:endParaRPr lang="x-none" sz="20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מבט כולל על הפתרון</a:t>
            </a:r>
          </a:p>
        </p:txBody>
      </p:sp>
      <p:sp>
        <p:nvSpPr>
          <p:cNvPr id="106" name="Shape 106"/>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a:spcBef>
                <a:spcPts val="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פיתוח אפליקצית אנדרואיד מבוססת </a:t>
            </a:r>
            <a:r>
              <a:rPr lang="en-US" sz="2400" b="0" i="0" u="none" strike="noStrike" cap="none" dirty="0" smtClean="0">
                <a:solidFill>
                  <a:schemeClr val="dk1"/>
                </a:solidFill>
                <a:latin typeface="Arial"/>
                <a:ea typeface="Arial"/>
                <a:cs typeface="Arial"/>
                <a:sym typeface="Arial"/>
              </a:rPr>
              <a:t>.</a:t>
            </a:r>
            <a:r>
              <a:rPr lang="en-US" sz="2400" dirty="0" smtClean="0"/>
              <a:t>REST API</a:t>
            </a:r>
            <a:endParaRPr lang="en-US" sz="2400" dirty="0"/>
          </a:p>
          <a:p>
            <a:pPr marL="342900" marR="0" lvl="0" indent="-342900" algn="r">
              <a:spcBef>
                <a:spcPts val="0"/>
              </a:spcBef>
              <a:spcAft>
                <a:spcPts val="0"/>
              </a:spcAft>
              <a:buClr>
                <a:srgbClr val="4FB21E"/>
              </a:buClr>
              <a:buSzPct val="100000"/>
              <a:buFont typeface="Noto Sans Symbols"/>
              <a:buChar char="▪"/>
            </a:pPr>
            <a:endParaRPr lang="en-US" sz="2400" b="0" i="0" u="none" strike="noStrike" cap="none" dirty="0" smtClean="0">
              <a:solidFill>
                <a:schemeClr val="dk1"/>
              </a:solidFill>
              <a:latin typeface="Arial"/>
              <a:ea typeface="Arial"/>
              <a:cs typeface="Arial"/>
              <a:sym typeface="Arial"/>
            </a:endParaRPr>
          </a:p>
          <a:p>
            <a:pPr indent="-342900">
              <a:spcBef>
                <a:spcPts val="0"/>
              </a:spcBef>
            </a:pPr>
            <a:r>
              <a:rPr lang="he-IL" sz="2400" dirty="0"/>
              <a:t>האפליקציה מתחבר בעזרת </a:t>
            </a:r>
            <a:r>
              <a:rPr lang="he-IL" sz="2400" dirty="0" smtClean="0"/>
              <a:t>קיראות</a:t>
            </a:r>
            <a:r>
              <a:rPr lang="en-US" sz="2400" dirty="0" smtClean="0"/>
              <a:t> </a:t>
            </a:r>
            <a:r>
              <a:rPr lang="en-US" sz="2400" dirty="0"/>
              <a:t>REST </a:t>
            </a:r>
            <a:r>
              <a:rPr lang="he-IL" sz="2400" dirty="0"/>
              <a:t>לשרת </a:t>
            </a:r>
            <a:r>
              <a:rPr lang="he-IL" sz="2400" dirty="0" smtClean="0"/>
              <a:t>המרכזי.</a:t>
            </a:r>
          </a:p>
          <a:p>
            <a:pPr indent="-342900">
              <a:spcBef>
                <a:spcPts val="0"/>
              </a:spcBef>
            </a:pPr>
            <a:endParaRPr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השרת מבוסס </a:t>
            </a:r>
            <a:r>
              <a:rPr lang="en-US" sz="2400" b="0" i="0" u="none" strike="noStrike" cap="none" dirty="0" smtClean="0">
                <a:solidFill>
                  <a:schemeClr val="dk1"/>
                </a:solidFill>
                <a:latin typeface="Arial"/>
                <a:ea typeface="Arial"/>
                <a:cs typeface="Arial"/>
                <a:sym typeface="Arial"/>
              </a:rPr>
              <a:t>PHP</a:t>
            </a:r>
            <a:r>
              <a:rPr lang="he-IL" sz="2400" b="0" i="0" u="none" strike="noStrike" cap="none" dirty="0" smtClean="0">
                <a:solidFill>
                  <a:schemeClr val="dk1"/>
                </a:solidFill>
                <a:latin typeface="Arial"/>
                <a:ea typeface="Arial"/>
                <a:cs typeface="Arial"/>
                <a:sym typeface="Arial"/>
              </a:rPr>
              <a:t> מכיל את פיענוח הנתונים ושליפתם מה – </a:t>
            </a:r>
            <a:r>
              <a:rPr lang="en-US" sz="2400" b="0" i="0" u="none" strike="noStrike" cap="none" dirty="0" smtClean="0">
                <a:solidFill>
                  <a:schemeClr val="dk1"/>
                </a:solidFill>
                <a:latin typeface="Arial"/>
                <a:ea typeface="Arial"/>
                <a:cs typeface="Arial"/>
                <a:sym typeface="Arial"/>
              </a:rPr>
              <a:t>Data base</a:t>
            </a:r>
            <a:r>
              <a:rPr lang="he-IL" sz="2400" b="0" i="0" u="none" strike="noStrike" cap="none" dirty="0" smtClean="0">
                <a:solidFill>
                  <a:schemeClr val="dk1"/>
                </a:solidFill>
                <a:latin typeface="Arial"/>
                <a:ea typeface="Arial"/>
                <a:cs typeface="Arial"/>
                <a:sym typeface="Arial"/>
              </a:rPr>
              <a:t>.</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מאגר הנתונים מבוסס </a:t>
            </a:r>
            <a:r>
              <a:rPr lang="en-US" sz="2400" b="0" i="0" u="none" strike="noStrike" cap="none" dirty="0" smtClean="0">
                <a:solidFill>
                  <a:schemeClr val="dk1"/>
                </a:solidFill>
                <a:latin typeface="Arial"/>
                <a:ea typeface="Arial"/>
                <a:cs typeface="Arial"/>
                <a:sym typeface="Arial"/>
              </a:rPr>
              <a:t>MySQL</a:t>
            </a:r>
            <a:r>
              <a:rPr lang="he-IL" sz="2400" b="0" i="0" u="none" strike="noStrike" cap="none" dirty="0" smtClean="0">
                <a:solidFill>
                  <a:schemeClr val="dk1"/>
                </a:solidFill>
                <a:latin typeface="Arial"/>
                <a:ea typeface="Arial"/>
                <a:cs typeface="Arial"/>
                <a:sym typeface="Arial"/>
              </a:rPr>
              <a:t> מכיל את כלל הטבלאות ולא תלוי בשרת כזה או אחר.</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שמירת המשתמש המחובר למערכת בעזרת מאגר נתונים </a:t>
            </a:r>
            <a:r>
              <a:rPr lang="en-US" sz="2400" b="0" i="0" u="none" strike="noStrike" cap="none" dirty="0" smtClean="0">
                <a:solidFill>
                  <a:schemeClr val="dk1"/>
                </a:solidFill>
                <a:latin typeface="Arial"/>
                <a:ea typeface="Arial"/>
                <a:cs typeface="Arial"/>
                <a:sym typeface="Arial"/>
              </a:rPr>
              <a:t>.</a:t>
            </a:r>
            <a:r>
              <a:rPr lang="en-US" sz="2400" b="0" i="0" u="none" strike="noStrike" cap="none" dirty="0" err="1" smtClean="0">
                <a:solidFill>
                  <a:schemeClr val="dk1"/>
                </a:solidFill>
                <a:latin typeface="Arial"/>
                <a:ea typeface="Arial"/>
                <a:cs typeface="Arial"/>
                <a:sym typeface="Arial"/>
              </a:rPr>
              <a:t>sqLite</a:t>
            </a:r>
            <a:endParaRPr lang="x-none" sz="2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a:t>מסכי האפליקציה</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335" y="1317006"/>
            <a:ext cx="2460412" cy="460611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31" y="1317009"/>
            <a:ext cx="2439377" cy="46061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2912" y="1317006"/>
            <a:ext cx="2428421" cy="4606119"/>
          </a:xfrm>
          <a:prstGeom prst="rect">
            <a:avLst/>
          </a:prstGeom>
        </p:spPr>
      </p:pic>
    </p:spTree>
    <p:extLst>
      <p:ext uri="{BB962C8B-B14F-4D97-AF65-F5344CB8AC3E}">
        <p14:creationId xmlns:p14="http://schemas.microsoft.com/office/powerpoint/2010/main" val="229460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2000" b="0" i="0" u="none" strike="noStrike" cap="none" dirty="0">
                <a:solidFill>
                  <a:srgbClr val="4FB21E"/>
                </a:solidFill>
                <a:latin typeface="Arial"/>
                <a:ea typeface="Arial"/>
                <a:cs typeface="Arial"/>
                <a:sym typeface="Arial"/>
              </a:rPr>
              <a:t>מסך </a:t>
            </a:r>
            <a:r>
              <a:rPr lang="he-IL" sz="2000" b="0" i="0" u="none" strike="noStrike" cap="none" dirty="0" smtClean="0">
                <a:solidFill>
                  <a:srgbClr val="4FB21E"/>
                </a:solidFill>
                <a:latin typeface="Arial"/>
                <a:ea typeface="Arial"/>
                <a:cs typeface="Arial"/>
                <a:sym typeface="Arial"/>
              </a:rPr>
              <a:t>המדורגים ביותר</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המשתמש</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משתמשים אחרים</a:t>
            </a:r>
            <a:endParaRPr lang="x-none" sz="2000" b="0" i="0" u="none" strike="noStrike" cap="none" dirty="0">
              <a:solidFill>
                <a:srgbClr val="4FB21E"/>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343" y="1187355"/>
            <a:ext cx="2468165" cy="47153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737" y="1187355"/>
            <a:ext cx="2537316" cy="471530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60" y="1187355"/>
            <a:ext cx="2508452" cy="4715301"/>
          </a:xfrm>
          <a:prstGeom prst="rect">
            <a:avLst/>
          </a:prstGeom>
        </p:spPr>
      </p:pic>
    </p:spTree>
    <p:extLst>
      <p:ext uri="{BB962C8B-B14F-4D97-AF65-F5344CB8AC3E}">
        <p14:creationId xmlns:p14="http://schemas.microsoft.com/office/powerpoint/2010/main" val="83843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משתמש לא קיים/רישום משתמש/שיתוף מתכון</a:t>
            </a:r>
            <a:endParaRPr lang="x-none" sz="2400" b="0" i="0" u="none" strike="noStrike" cap="none" dirty="0">
              <a:solidFill>
                <a:srgbClr val="4FB21E"/>
              </a:solidFil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081" y="1417637"/>
            <a:ext cx="2526731" cy="47357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93" y="1420101"/>
            <a:ext cx="2514570" cy="47333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137" y="1417637"/>
            <a:ext cx="2519343" cy="4735773"/>
          </a:xfrm>
          <a:prstGeom prst="rect">
            <a:avLst/>
          </a:prstGeom>
        </p:spPr>
      </p:pic>
    </p:spTree>
    <p:extLst>
      <p:ext uri="{BB962C8B-B14F-4D97-AF65-F5344CB8AC3E}">
        <p14:creationId xmlns:p14="http://schemas.microsoft.com/office/powerpoint/2010/main" val="243598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הודעת </a:t>
            </a:r>
            <a:r>
              <a:rPr lang="en-US" sz="2400" dirty="0" smtClean="0"/>
              <a:t>PUSH</a:t>
            </a:r>
            <a:r>
              <a:rPr lang="he-IL" sz="2400" dirty="0" smtClean="0"/>
              <a:t> על יצירת מתכון חדש/ בחירת רכיבים/שמירת מתכון</a:t>
            </a:r>
            <a:endParaRPr lang="x-none" sz="2400" b="0" i="0" u="none" strike="noStrike" cap="none" dirty="0">
              <a:solidFill>
                <a:srgbClr val="4FB21E"/>
              </a:solidFil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263" y="1417637"/>
            <a:ext cx="2524773" cy="473577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17637"/>
            <a:ext cx="2537548" cy="47357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2334" y="1417637"/>
            <a:ext cx="2519343" cy="4735773"/>
          </a:xfrm>
          <a:prstGeom prst="rect">
            <a:avLst/>
          </a:prstGeom>
        </p:spPr>
      </p:pic>
    </p:spTree>
    <p:extLst>
      <p:ext uri="{BB962C8B-B14F-4D97-AF65-F5344CB8AC3E}">
        <p14:creationId xmlns:p14="http://schemas.microsoft.com/office/powerpoint/2010/main" val="18786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תבנית חדשה למצגת עברית">
  <a:themeElements>
    <a:clrScheme name="אפקה">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346</Words>
  <Application>Microsoft Office PowerPoint</Application>
  <PresentationFormat>On-screen Show (4:3)</PresentationFormat>
  <Paragraphs>56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Noto Sans Symbols</vt:lpstr>
      <vt:lpstr>תבנית חדשה למצגת עברית</vt:lpstr>
      <vt:lpstr>DigitalRecipe</vt:lpstr>
      <vt:lpstr>תקציר מנהלים\מוטיבציה</vt:lpstr>
      <vt:lpstr>מטרות</vt:lpstr>
      <vt:lpstr>עיקרי הדרישות</vt:lpstr>
      <vt:lpstr>מבט כולל על הפתרון</vt:lpstr>
      <vt:lpstr>מסכי האפליקציה</vt:lpstr>
      <vt:lpstr>מסך המדורגים ביותר/ מתכונים של המשתמש/ מתכונים של משתמשים אחרים</vt:lpstr>
      <vt:lpstr>מסכים נוספים –  משתמש לא קיים/רישום משתמש/שיתוף מתכון</vt:lpstr>
      <vt:lpstr>מסכים נוספים –  הודעת PUSH על יצירת מתכון חדש/ בחירת רכיבים/שמירת מתכון</vt:lpstr>
      <vt:lpstr>אתגרים ושיפורים עתידיים</vt:lpstr>
      <vt:lpstr>סיכום ומסקנות</vt:lpstr>
      <vt:lpstr>סיום.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DigitalRecipe</dc:title>
  <dc:creator>Shay Zambrovski</dc:creator>
  <cp:lastModifiedBy>Shay Zambrovski</cp:lastModifiedBy>
  <cp:revision>22</cp:revision>
  <dcterms:modified xsi:type="dcterms:W3CDTF">2016-11-15T15:22:19Z</dcterms:modified>
</cp:coreProperties>
</file>