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7" r:id="rId9"/>
    <p:sldId id="268" r:id="rId10"/>
    <p:sldId id="269" r:id="rId11"/>
    <p:sldId id="260" r:id="rId12"/>
    <p:sldId id="261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105AB4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HAIKH\Desktop\KPMG%20Excel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HAIKH\Desktop\KPMG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IKH\Desktop\KPMG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IKH\Desktop\KPMG%20Exce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SHAIKH\Desktop\KPMG%20Exce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SHAIKH\Desktop\KPMG%20Exce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IKH\Desktop\KPMG%20Exce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IKH\Desktop\KPM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[KPMG Excel.xlsx]Sheet3!PivotTable4</c:name>
    <c:fmtId val="3"/>
  </c:pivotSource>
  <c:chart>
    <c:title>
      <c:tx>
        <c:rich>
          <a:bodyPr/>
          <a:lstStyle/>
          <a:p>
            <a:pPr>
              <a:defRPr sz="1400">
                <a:latin typeface="+mj-lt"/>
              </a:defRPr>
            </a:pPr>
            <a:r>
              <a:rPr lang="en-US" sz="1400" dirty="0">
                <a:latin typeface="+mj-lt"/>
              </a:rPr>
              <a:t>Old Customer</a:t>
            </a:r>
            <a:r>
              <a:rPr lang="en-US" sz="1400" baseline="0" dirty="0">
                <a:latin typeface="+mj-lt"/>
              </a:rPr>
              <a:t> Age Distribution</a:t>
            </a:r>
          </a:p>
        </c:rich>
      </c:tx>
      <c:layout>
        <c:manualLayout>
          <c:xMode val="edge"/>
          <c:yMode val="edge"/>
          <c:x val="0.25695686824572045"/>
          <c:y val="4.0229885057471264E-2"/>
        </c:manualLayout>
      </c:layout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  <c:dLbl>
          <c:idx val="0"/>
          <c:delete val="1"/>
        </c:dLbl>
      </c:pivotFmt>
      <c:pivotFmt>
        <c:idx val="26"/>
        <c:marker>
          <c:symbol val="none"/>
        </c:marker>
        <c:dLbl>
          <c:idx val="0"/>
          <c:delete val="1"/>
        </c:dLbl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</c:pivotFmts>
    <c:plotArea>
      <c:layout>
        <c:manualLayout>
          <c:layoutTarget val="inner"/>
          <c:xMode val="edge"/>
          <c:yMode val="edge"/>
          <c:x val="0.16667720928189425"/>
          <c:y val="0.19480351414406538"/>
          <c:w val="0.71635928354144052"/>
          <c:h val="0.70287000583260428"/>
        </c:manualLayout>
      </c:layout>
      <c:barChart>
        <c:barDir val="col"/>
        <c:grouping val="clustered"/>
        <c:ser>
          <c:idx val="0"/>
          <c:order val="0"/>
          <c:tx>
            <c:strRef>
              <c:f>Sheet3!$P$3:$P$4</c:f>
              <c:strCache>
                <c:ptCount val="1"/>
                <c:pt idx="0">
                  <c:v>10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Sheet3!$P$5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</c:ser>
        <c:ser>
          <c:idx val="1"/>
          <c:order val="1"/>
          <c:tx>
            <c:strRef>
              <c:f>Sheet3!$Q$3:$Q$4</c:f>
              <c:strCache>
                <c:ptCount val="1"/>
                <c:pt idx="0">
                  <c:v>20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Sheet3!$Q$5</c:f>
              <c:numCache>
                <c:formatCode>General</c:formatCode>
                <c:ptCount val="1"/>
                <c:pt idx="0">
                  <c:v>289</c:v>
                </c:pt>
              </c:numCache>
            </c:numRef>
          </c:val>
        </c:ser>
        <c:ser>
          <c:idx val="2"/>
          <c:order val="2"/>
          <c:tx>
            <c:strRef>
              <c:f>Sheet3!$R$3:$R$4</c:f>
              <c:strCache>
                <c:ptCount val="1"/>
                <c:pt idx="0">
                  <c:v>30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Sheet3!$R$5</c:f>
              <c:numCache>
                <c:formatCode>General</c:formatCode>
                <c:ptCount val="1"/>
                <c:pt idx="0">
                  <c:v>3316</c:v>
                </c:pt>
              </c:numCache>
            </c:numRef>
          </c:val>
        </c:ser>
        <c:ser>
          <c:idx val="3"/>
          <c:order val="3"/>
          <c:tx>
            <c:strRef>
              <c:f>Sheet3!$S$3:$S$4</c:f>
              <c:strCache>
                <c:ptCount val="1"/>
                <c:pt idx="0">
                  <c:v>40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Sheet3!$S$5</c:f>
              <c:numCache>
                <c:formatCode>General</c:formatCode>
                <c:ptCount val="1"/>
                <c:pt idx="0">
                  <c:v>3649</c:v>
                </c:pt>
              </c:numCache>
            </c:numRef>
          </c:val>
        </c:ser>
        <c:ser>
          <c:idx val="4"/>
          <c:order val="4"/>
          <c:tx>
            <c:strRef>
              <c:f>Sheet3!$T$3:$T$4</c:f>
              <c:strCache>
                <c:ptCount val="1"/>
                <c:pt idx="0">
                  <c:v>50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Sheet3!$T$5</c:f>
              <c:numCache>
                <c:formatCode>General</c:formatCode>
                <c:ptCount val="1"/>
                <c:pt idx="0">
                  <c:v>6446</c:v>
                </c:pt>
              </c:numCache>
            </c:numRef>
          </c:val>
        </c:ser>
        <c:ser>
          <c:idx val="5"/>
          <c:order val="5"/>
          <c:tx>
            <c:strRef>
              <c:f>Sheet3!$U$3:$U$4</c:f>
              <c:strCache>
                <c:ptCount val="1"/>
                <c:pt idx="0">
                  <c:v>60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Sheet3!$U$5</c:f>
              <c:numCache>
                <c:formatCode>General</c:formatCode>
                <c:ptCount val="1"/>
                <c:pt idx="0">
                  <c:v>3378</c:v>
                </c:pt>
              </c:numCache>
            </c:numRef>
          </c:val>
        </c:ser>
        <c:ser>
          <c:idx val="6"/>
          <c:order val="6"/>
          <c:tx>
            <c:strRef>
              <c:f>Sheet3!$V$3:$V$4</c:f>
              <c:strCache>
                <c:ptCount val="1"/>
                <c:pt idx="0">
                  <c:v>70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Sheet3!$V$5</c:f>
              <c:numCache>
                <c:formatCode>General</c:formatCode>
                <c:ptCount val="1"/>
                <c:pt idx="0">
                  <c:v>2246</c:v>
                </c:pt>
              </c:numCache>
            </c:numRef>
          </c:val>
        </c:ser>
        <c:ser>
          <c:idx val="7"/>
          <c:order val="7"/>
          <c:tx>
            <c:strRef>
              <c:f>Sheet3!$W$3:$W$4</c:f>
              <c:strCache>
                <c:ptCount val="1"/>
                <c:pt idx="0">
                  <c:v>80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Sheet3!$W$5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8"/>
          <c:order val="8"/>
          <c:tx>
            <c:strRef>
              <c:f>Sheet3!$X$3:$X$4</c:f>
              <c:strCache>
                <c:ptCount val="1"/>
                <c:pt idx="0">
                  <c:v>90</c:v>
                </c:pt>
              </c:strCache>
            </c:strRef>
          </c:tx>
          <c:cat>
            <c:strRef>
              <c:f>Sheet3!$O$5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Sheet3!$X$5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axId val="153187072"/>
        <c:axId val="153515520"/>
      </c:barChart>
      <c:catAx>
        <c:axId val="153187072"/>
        <c:scaling>
          <c:orientation val="minMax"/>
        </c:scaling>
        <c:delete val="1"/>
        <c:axPos val="b"/>
        <c:majorTickMark val="none"/>
        <c:tickLblPos val="none"/>
        <c:crossAx val="153515520"/>
        <c:crosses val="autoZero"/>
        <c:auto val="1"/>
        <c:lblAlgn val="ctr"/>
        <c:lblOffset val="100"/>
      </c:catAx>
      <c:valAx>
        <c:axId val="1535155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3187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155875758445191"/>
          <c:y val="0.18464747940990142"/>
          <c:w val="7.5808871171438336E-2"/>
          <c:h val="0.78451624581410029"/>
        </c:manualLayout>
      </c:layout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[KPMG Excel.xlsx]Sheet3!PivotTable6</c:name>
    <c:fmtId val="30"/>
  </c:pivotSource>
  <c:chart>
    <c:title>
      <c:tx>
        <c:rich>
          <a:bodyPr/>
          <a:lstStyle/>
          <a:p>
            <a:pPr>
              <a:defRPr sz="1400">
                <a:latin typeface="+mj-lt"/>
              </a:defRPr>
            </a:pPr>
            <a:r>
              <a:rPr lang="en-US" sz="1400" dirty="0" smtClean="0">
                <a:latin typeface="+mj-lt"/>
              </a:rPr>
              <a:t>New</a:t>
            </a:r>
            <a:r>
              <a:rPr lang="en-US" sz="1400" baseline="0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Customer</a:t>
            </a:r>
            <a:r>
              <a:rPr lang="en-US" sz="1400" baseline="0" dirty="0" smtClean="0">
                <a:latin typeface="+mj-lt"/>
              </a:rPr>
              <a:t> </a:t>
            </a:r>
            <a:r>
              <a:rPr lang="en-US" sz="1400" baseline="0" dirty="0">
                <a:latin typeface="+mj-lt"/>
              </a:rPr>
              <a:t>Age Distribution</a:t>
            </a:r>
          </a:p>
        </c:rich>
      </c:tx>
      <c:layout>
        <c:manualLayout>
          <c:xMode val="edge"/>
          <c:yMode val="edge"/>
          <c:x val="0.21786289425686203"/>
          <c:y val="4.4352268466441771E-3"/>
        </c:manualLayout>
      </c:layout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  <c:dLbl>
          <c:idx val="0"/>
          <c:delete val="1"/>
        </c:dLbl>
      </c:pivotFmt>
      <c:pivotFmt>
        <c:idx val="26"/>
        <c:marker>
          <c:symbol val="none"/>
        </c:marker>
        <c:dLbl>
          <c:idx val="0"/>
          <c:delete val="1"/>
        </c:dLbl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328913657164652"/>
          <c:y val="0.11310406052184653"/>
          <c:w val="0.73974734271536169"/>
          <c:h val="0.78456924502084258"/>
        </c:manualLayout>
      </c:layout>
      <c:barChart>
        <c:barDir val="col"/>
        <c:grouping val="clustered"/>
        <c:ser>
          <c:idx val="0"/>
          <c:order val="0"/>
          <c:tx>
            <c:strRef>
              <c:f>Sheet3!$AP$3:$AP$4</c:f>
              <c:strCache>
                <c:ptCount val="1"/>
                <c:pt idx="0">
                  <c:v>20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Sheet3!$AP$5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Sheet3!$AQ$3:$AQ$4</c:f>
              <c:strCache>
                <c:ptCount val="1"/>
                <c:pt idx="0">
                  <c:v>30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Sheet3!$AQ$5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</c:ser>
        <c:ser>
          <c:idx val="2"/>
          <c:order val="2"/>
          <c:tx>
            <c:strRef>
              <c:f>Sheet3!$AR$3:$AR$4</c:f>
              <c:strCache>
                <c:ptCount val="1"/>
                <c:pt idx="0">
                  <c:v>40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Sheet3!$AR$5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3"/>
          <c:order val="3"/>
          <c:tx>
            <c:strRef>
              <c:f>Sheet3!$AS$3:$AS$4</c:f>
              <c:strCache>
                <c:ptCount val="1"/>
                <c:pt idx="0">
                  <c:v>50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Sheet3!$AS$5</c:f>
              <c:numCache>
                <c:formatCode>General</c:formatCode>
                <c:ptCount val="1"/>
                <c:pt idx="0">
                  <c:v>198</c:v>
                </c:pt>
              </c:numCache>
            </c:numRef>
          </c:val>
        </c:ser>
        <c:ser>
          <c:idx val="4"/>
          <c:order val="4"/>
          <c:tx>
            <c:strRef>
              <c:f>Sheet3!$AT$3:$AT$4</c:f>
              <c:strCache>
                <c:ptCount val="1"/>
                <c:pt idx="0">
                  <c:v>60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Sheet3!$AT$5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</c:ser>
        <c:ser>
          <c:idx val="5"/>
          <c:order val="5"/>
          <c:tx>
            <c:strRef>
              <c:f>Sheet3!$AU$3:$AU$4</c:f>
              <c:strCache>
                <c:ptCount val="1"/>
                <c:pt idx="0">
                  <c:v>70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Sheet3!$AU$5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</c:ser>
        <c:ser>
          <c:idx val="6"/>
          <c:order val="6"/>
          <c:tx>
            <c:strRef>
              <c:f>Sheet3!$AV$3:$AV$4</c:f>
              <c:strCache>
                <c:ptCount val="1"/>
                <c:pt idx="0">
                  <c:v>80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Sheet3!$AV$5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7"/>
          <c:order val="7"/>
          <c:tx>
            <c:strRef>
              <c:f>Sheet3!$AW$3:$AW$4</c:f>
              <c:strCache>
                <c:ptCount val="1"/>
                <c:pt idx="0">
                  <c:v>90</c:v>
                </c:pt>
              </c:strCache>
            </c:strRef>
          </c:tx>
          <c:cat>
            <c:strRef>
              <c:f>Sheet3!$AO$5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Sheet3!$AW$5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axId val="150071936"/>
        <c:axId val="152977792"/>
      </c:barChart>
      <c:catAx>
        <c:axId val="150071936"/>
        <c:scaling>
          <c:orientation val="minMax"/>
        </c:scaling>
        <c:delete val="1"/>
        <c:axPos val="b"/>
        <c:majorTickMark val="none"/>
        <c:tickLblPos val="none"/>
        <c:crossAx val="152977792"/>
        <c:crosses val="autoZero"/>
        <c:auto val="1"/>
        <c:lblAlgn val="ctr"/>
        <c:lblOffset val="100"/>
      </c:catAx>
      <c:valAx>
        <c:axId val="1529777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0071936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[KPMG Excel.xlsx]Sheet3!PivotTable8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New Customer</a:t>
            </a:r>
          </a:p>
        </c:rich>
      </c:tx>
      <c:layout>
        <c:manualLayout>
          <c:xMode val="edge"/>
          <c:yMode val="edge"/>
          <c:x val="3.4987371861536085E-4"/>
          <c:y val="1.9839707536557943E-3"/>
        </c:manualLayout>
      </c:layout>
    </c:title>
    <c:pivotFmts>
      <c:pivotFmt>
        <c:idx val="0"/>
        <c:dLbl>
          <c:idx val="0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>
        <c:manualLayout>
          <c:layoutTarget val="inner"/>
          <c:xMode val="edge"/>
          <c:yMode val="edge"/>
          <c:x val="0.48243389715174506"/>
          <c:y val="7.1939994569644311E-2"/>
          <c:w val="0.49153203071838225"/>
          <c:h val="0.89932437324644754"/>
        </c:manualLayout>
      </c:layout>
      <c:pieChart>
        <c:varyColors val="1"/>
        <c:ser>
          <c:idx val="0"/>
          <c:order val="0"/>
          <c:tx>
            <c:strRef>
              <c:f>Sheet3!$BE$2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Percent val="1"/>
            <c:showLeaderLines val="1"/>
          </c:dLbls>
          <c:cat>
            <c:strRef>
              <c:f>Sheet3!$BD$3:$BD$12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Sheet3!$BE$3:$BE$12</c:f>
              <c:numCache>
                <c:formatCode>General</c:formatCode>
                <c:ptCount val="9"/>
                <c:pt idx="0">
                  <c:v>24</c:v>
                </c:pt>
                <c:pt idx="1">
                  <c:v>34</c:v>
                </c:pt>
                <c:pt idx="2">
                  <c:v>187</c:v>
                </c:pt>
                <c:pt idx="3">
                  <c:v>138</c:v>
                </c:pt>
                <c:pt idx="4">
                  <c:v>30</c:v>
                </c:pt>
                <c:pt idx="5">
                  <c:v>175</c:v>
                </c:pt>
                <c:pt idx="6">
                  <c:v>51</c:v>
                </c:pt>
                <c:pt idx="7">
                  <c:v>73</c:v>
                </c:pt>
                <c:pt idx="8">
                  <c:v>23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3.5472440944881889E-2"/>
          <c:y val="0.10767247844019504"/>
          <c:w val="0.30878098571011986"/>
          <c:h val="0.89232752155980499"/>
        </c:manualLayout>
      </c:layout>
      <c:txPr>
        <a:bodyPr/>
        <a:lstStyle/>
        <a:p>
          <a:pPr>
            <a:defRPr sz="900"/>
          </a:pPr>
          <a:endParaRPr lang="en-US"/>
        </a:p>
      </c:txPr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[KPMG Excel.xlsx]Sheet3!PivotTable9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Old Customer</a:t>
            </a:r>
          </a:p>
        </c:rich>
      </c:tx>
      <c:layout>
        <c:manualLayout>
          <c:xMode val="edge"/>
          <c:yMode val="edge"/>
          <c:x val="0.60562150250086733"/>
          <c:y val="2.7785005135227696E-3"/>
        </c:manualLayout>
      </c:layout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>
        <c:manualLayout>
          <c:layoutTarget val="inner"/>
          <c:xMode val="edge"/>
          <c:yMode val="edge"/>
          <c:x val="4.3938393324778453E-2"/>
          <c:y val="8.6012924854981312E-2"/>
          <c:w val="0.49596674267594915"/>
          <c:h val="0.832515494386731"/>
        </c:manualLayout>
      </c:layout>
      <c:pieChart>
        <c:varyColors val="1"/>
        <c:ser>
          <c:idx val="0"/>
          <c:order val="0"/>
          <c:tx>
            <c:strRef>
              <c:f>Sheet3!$BL$2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Percent val="1"/>
            <c:showLeaderLines val="1"/>
          </c:dLbls>
          <c:cat>
            <c:strRef>
              <c:f>Sheet3!$BK$3:$BK$12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Sheet3!$BL$3:$BL$12</c:f>
              <c:numCache>
                <c:formatCode>General</c:formatCode>
                <c:ptCount val="9"/>
                <c:pt idx="0">
                  <c:v>566</c:v>
                </c:pt>
                <c:pt idx="1">
                  <c:v>694</c:v>
                </c:pt>
                <c:pt idx="2">
                  <c:v>3841</c:v>
                </c:pt>
                <c:pt idx="3">
                  <c:v>3073</c:v>
                </c:pt>
                <c:pt idx="4">
                  <c:v>1068</c:v>
                </c:pt>
                <c:pt idx="5">
                  <c:v>3976</c:v>
                </c:pt>
                <c:pt idx="6">
                  <c:v>1286</c:v>
                </c:pt>
                <c:pt idx="7">
                  <c:v>1746</c:v>
                </c:pt>
                <c:pt idx="8">
                  <c:v>352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8158014862149152"/>
          <c:y val="0.16596406218453469"/>
          <c:w val="0.29171980615136456"/>
          <c:h val="0.807173934988896"/>
        </c:manualLayout>
      </c:layout>
      <c:txPr>
        <a:bodyPr/>
        <a:lstStyle/>
        <a:p>
          <a:pPr>
            <a:defRPr sz="900"/>
          </a:pPr>
          <a:endParaRPr lang="en-US"/>
        </a:p>
      </c:txPr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[KPMG Excel.xlsx]Sheet3!PivotTable5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351780060487771"/>
          <c:y val="9.3053620096049297E-2"/>
          <c:w val="0.80287388740233945"/>
          <c:h val="0.7521948818897638"/>
        </c:manualLayout>
      </c:layout>
      <c:barChart>
        <c:barDir val="col"/>
        <c:grouping val="stacked"/>
        <c:ser>
          <c:idx val="0"/>
          <c:order val="0"/>
          <c:tx>
            <c:strRef>
              <c:f>Sheet3!$AF$3:$AF$4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cat>
            <c:strRef>
              <c:f>Sheet3!$AE$5:$AE$14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Sheet3!$AF$5:$AF$14</c:f>
              <c:numCache>
                <c:formatCode>General</c:formatCode>
                <c:ptCount val="9"/>
                <c:pt idx="0">
                  <c:v>82</c:v>
                </c:pt>
                <c:pt idx="1">
                  <c:v>73</c:v>
                </c:pt>
                <c:pt idx="2">
                  <c:v>913</c:v>
                </c:pt>
                <c:pt idx="3">
                  <c:v>871</c:v>
                </c:pt>
                <c:pt idx="4">
                  <c:v>1498</c:v>
                </c:pt>
                <c:pt idx="5">
                  <c:v>838</c:v>
                </c:pt>
                <c:pt idx="6">
                  <c:v>512</c:v>
                </c:pt>
                <c:pt idx="7">
                  <c:v>5</c:v>
                </c:pt>
                <c:pt idx="8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Sheet3!$AG$3:$AG$4</c:f>
              <c:strCache>
                <c:ptCount val="1"/>
                <c:pt idx="0">
                  <c:v>High Net Worth</c:v>
                </c:pt>
              </c:strCache>
            </c:strRef>
          </c:tx>
          <c:cat>
            <c:strRef>
              <c:f>Sheet3!$AE$5:$AE$14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Sheet3!$AG$5:$AG$14</c:f>
              <c:numCache>
                <c:formatCode>General</c:formatCode>
                <c:ptCount val="9"/>
                <c:pt idx="0">
                  <c:v>115</c:v>
                </c:pt>
                <c:pt idx="1">
                  <c:v>74</c:v>
                </c:pt>
                <c:pt idx="2">
                  <c:v>768</c:v>
                </c:pt>
                <c:pt idx="3">
                  <c:v>938</c:v>
                </c:pt>
                <c:pt idx="4">
                  <c:v>1697</c:v>
                </c:pt>
                <c:pt idx="5">
                  <c:v>865</c:v>
                </c:pt>
                <c:pt idx="6">
                  <c:v>582</c:v>
                </c:pt>
                <c:pt idx="7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Sheet3!$AH$3:$AH$4</c:f>
              <c:strCache>
                <c:ptCount val="1"/>
                <c:pt idx="0">
                  <c:v>Mass Customer</c:v>
                </c:pt>
              </c:strCache>
            </c:strRef>
          </c:tx>
          <c:cat>
            <c:strRef>
              <c:f>Sheet3!$AE$5:$AE$14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strCache>
            </c:strRef>
          </c:cat>
          <c:val>
            <c:numRef>
              <c:f>Sheet3!$AH$5:$AH$14</c:f>
              <c:numCache>
                <c:formatCode>General</c:formatCode>
                <c:ptCount val="9"/>
                <c:pt idx="0">
                  <c:v>241</c:v>
                </c:pt>
                <c:pt idx="1">
                  <c:v>142</c:v>
                </c:pt>
                <c:pt idx="2">
                  <c:v>1635</c:v>
                </c:pt>
                <c:pt idx="3">
                  <c:v>1840</c:v>
                </c:pt>
                <c:pt idx="4">
                  <c:v>3251</c:v>
                </c:pt>
                <c:pt idx="5">
                  <c:v>1675</c:v>
                </c:pt>
                <c:pt idx="6">
                  <c:v>1152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</c:ser>
        <c:overlap val="100"/>
        <c:axId val="153522944"/>
        <c:axId val="153524480"/>
      </c:barChart>
      <c:catAx>
        <c:axId val="153522944"/>
        <c:scaling>
          <c:orientation val="minMax"/>
        </c:scaling>
        <c:axPos val="b"/>
        <c:tickLblPos val="nextTo"/>
        <c:crossAx val="153524480"/>
        <c:crosses val="autoZero"/>
        <c:auto val="1"/>
        <c:lblAlgn val="ctr"/>
        <c:lblOffset val="100"/>
      </c:catAx>
      <c:valAx>
        <c:axId val="153524480"/>
        <c:scaling>
          <c:orientation val="minMax"/>
        </c:scaling>
        <c:axPos val="l"/>
        <c:majorGridlines/>
        <c:numFmt formatCode="General" sourceLinked="1"/>
        <c:tickLblPos val="nextTo"/>
        <c:crossAx val="153522944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legend>
      <c:legendPos val="r"/>
      <c:layout>
        <c:manualLayout>
          <c:xMode val="edge"/>
          <c:yMode val="edge"/>
          <c:x val="0.69262640086268812"/>
          <c:y val="9.5613578963007026E-2"/>
          <c:w val="0.2921702525814564"/>
          <c:h val="0.16097385232506314"/>
        </c:manualLayout>
      </c:layout>
    </c:legend>
    <c:plotVisOnly val="1"/>
  </c:chart>
  <c:spPr>
    <a:solidFill>
      <a:schemeClr val="bg1"/>
    </a:solidFill>
  </c:sp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9"/>
  <c:pivotSource>
    <c:name>[KPMG Excel.xlsx]Sheet3!PivotTable12</c:name>
    <c:fmtId val="2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>
        <c:manualLayout>
          <c:layoutTarget val="inner"/>
          <c:xMode val="edge"/>
          <c:yMode val="edge"/>
          <c:x val="0.2881456224221971"/>
          <c:y val="0.17871559324315231"/>
          <c:w val="0.50862814875413298"/>
          <c:h val="0.67993693496646268"/>
        </c:manualLayout>
      </c:layout>
      <c:pieChart>
        <c:varyColors val="1"/>
        <c:ser>
          <c:idx val="0"/>
          <c:order val="0"/>
          <c:tx>
            <c:strRef>
              <c:f>Sheet3!$CF$2</c:f>
              <c:strCache>
                <c:ptCount val="1"/>
                <c:pt idx="0">
                  <c:v>Total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Sheet3!$CE$3:$CE$6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Sheet3!$CF$3:$CF$6</c:f>
              <c:numCache>
                <c:formatCode>General</c:formatCode>
                <c:ptCount val="3"/>
                <c:pt idx="0">
                  <c:v>9921</c:v>
                </c:pt>
                <c:pt idx="1">
                  <c:v>9433</c:v>
                </c:pt>
                <c:pt idx="2">
                  <c:v>446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b"/>
      <c:layout>
        <c:manualLayout>
          <c:xMode val="edge"/>
          <c:yMode val="edge"/>
          <c:x val="0.16600361318471546"/>
          <c:y val="0.88859616506270001"/>
          <c:w val="0.74418324982104489"/>
          <c:h val="8.3626057159521747E-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pivotSource>
    <c:name>[KPMG Excel.xlsx]Sheet3!PivotTable11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Number of Cars Owned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layout>
            <c:manualLayout>
              <c:x val="2.4340770791074974E-2"/>
              <c:y val="-3.7771482530689366E-3"/>
            </c:manualLayout>
          </c:layout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dLbl>
          <c:idx val="0"/>
          <c:layout>
            <c:manualLayout>
              <c:x val="2.1636240703177857E-2"/>
              <c:y val="-7.5542965061378697E-3"/>
            </c:manualLayout>
          </c:layout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dLbl>
          <c:idx val="0"/>
          <c:layout>
            <c:manualLayout>
              <c:x val="2.1636240703177857E-2"/>
              <c:y val="-7.5542965061378697E-3"/>
            </c:manualLayout>
          </c:layout>
          <c:showVal val="1"/>
        </c:dLbl>
      </c:pivotFmt>
      <c:pivotFmt>
        <c:idx val="11"/>
        <c:dLbl>
          <c:idx val="0"/>
          <c:layout>
            <c:manualLayout>
              <c:x val="2.4340770791074974E-2"/>
              <c:y val="-3.7771482530689366E-3"/>
            </c:manualLayout>
          </c:layout>
          <c:showVal val="1"/>
        </c:dLbl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8.3802100802308432E-2"/>
          <c:y val="0.14760173391923742"/>
          <c:w val="0.81952585541411826"/>
          <c:h val="0.75777445666317411"/>
        </c:manualLayout>
      </c:layout>
      <c:bar3DChart>
        <c:barDir val="col"/>
        <c:grouping val="clustered"/>
        <c:ser>
          <c:idx val="0"/>
          <c:order val="0"/>
          <c:tx>
            <c:strRef>
              <c:f>Sheet3!$BV$3:$BV$4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Pt>
            <c:idx val="0"/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2.4864024864024836E-2"/>
                  <c:y val="1.1363636363636367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Sheet3!$BU$5:$BU$8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Sheet3!$BV$5:$BV$8</c:f>
              <c:numCache>
                <c:formatCode>General</c:formatCode>
                <c:ptCount val="3"/>
                <c:pt idx="0">
                  <c:v>235</c:v>
                </c:pt>
                <c:pt idx="1">
                  <c:v>93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Sheet3!$BW$3:$BW$4</c:f>
              <c:strCache>
                <c:ptCount val="1"/>
                <c:pt idx="0">
                  <c:v>Yes</c:v>
                </c:pt>
              </c:strCache>
            </c:strRef>
          </c:tx>
          <c:dLbls>
            <c:dLbl>
              <c:idx val="0"/>
              <c:layout>
                <c:manualLayout>
                  <c:x val="2.1636240703177857E-2"/>
                  <c:y val="-7.5542965061378697E-3"/>
                </c:manualLayout>
              </c:layout>
              <c:showVal val="1"/>
            </c:dLbl>
            <c:dLbl>
              <c:idx val="2"/>
              <c:layout>
                <c:manualLayout>
                  <c:x val="2.4340770791074974E-2"/>
                  <c:y val="-3.7771482530689366E-3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Sheet3!$BU$5:$BU$8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Sheet3!$BW$5:$BW$8</c:f>
              <c:numCache>
                <c:formatCode>General</c:formatCode>
                <c:ptCount val="3"/>
                <c:pt idx="0">
                  <c:v>203</c:v>
                </c:pt>
                <c:pt idx="1">
                  <c:v>112</c:v>
                </c:pt>
                <c:pt idx="2">
                  <c:v>115</c:v>
                </c:pt>
              </c:numCache>
            </c:numRef>
          </c:val>
        </c:ser>
        <c:dLbls>
          <c:showVal val="1"/>
        </c:dLbls>
        <c:shape val="cylinder"/>
        <c:axId val="154312064"/>
        <c:axId val="154322048"/>
        <c:axId val="0"/>
      </c:bar3DChart>
      <c:catAx>
        <c:axId val="154312064"/>
        <c:scaling>
          <c:orientation val="minMax"/>
        </c:scaling>
        <c:axPos val="b"/>
        <c:majorTickMark val="none"/>
        <c:tickLblPos val="nextTo"/>
        <c:crossAx val="154322048"/>
        <c:crosses val="autoZero"/>
        <c:auto val="1"/>
        <c:lblAlgn val="ctr"/>
        <c:lblOffset val="100"/>
      </c:catAx>
      <c:valAx>
        <c:axId val="1543220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54312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481949391214563"/>
          <c:y val="0.46901147271605231"/>
          <c:w val="0.11895332556047127"/>
          <c:h val="0.16008862914798538"/>
        </c:manualLayout>
      </c:layout>
      <c:txPr>
        <a:bodyPr/>
        <a:lstStyle/>
        <a:p>
          <a:pPr>
            <a:defRPr sz="1100"/>
          </a:pPr>
          <a:endParaRPr lang="en-US"/>
        </a:p>
      </c:txPr>
    </c:legend>
    <c:plotVisOnly val="1"/>
  </c:chart>
  <c:spPr>
    <a:solidFill>
      <a:schemeClr val="tx2">
        <a:lumMod val="20000"/>
        <a:lumOff val="80000"/>
      </a:schemeClr>
    </a:soli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[KPMG Excel.xlsx]Graph!PivotTable3</c:name>
    <c:fmtId val="2"/>
  </c:pivotSource>
  <c:chart>
    <c:autoTitleDeleted val="1"/>
    <c:pivotFmts>
      <c:pivotFmt>
        <c:idx val="0"/>
        <c:spPr>
          <a:solidFill>
            <a:schemeClr val="accent6">
              <a:lumMod val="50000"/>
            </a:schemeClr>
          </a:solidFill>
        </c:spPr>
      </c:pivotFmt>
      <c:pivotFmt>
        <c:idx val="1"/>
        <c:spPr>
          <a:solidFill>
            <a:srgbClr val="FFCC00"/>
          </a:solidFill>
        </c:spPr>
      </c:pivotFmt>
      <c:pivotFmt>
        <c:idx val="2"/>
        <c:spPr>
          <a:solidFill>
            <a:schemeClr val="bg1">
              <a:lumMod val="50000"/>
            </a:schemeClr>
          </a:solidFill>
        </c:spPr>
      </c:pivotFmt>
      <c:pivotFmt>
        <c:idx val="3"/>
        <c:spPr>
          <a:solidFill>
            <a:schemeClr val="bg1">
              <a:lumMod val="85000"/>
            </a:schemeClr>
          </a:solidFill>
        </c:spPr>
      </c:pivotFmt>
      <c:pivotFmt>
        <c:idx val="4"/>
        <c:spPr>
          <a:solidFill>
            <a:schemeClr val="accent6">
              <a:lumMod val="5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rgbClr val="FFCC00"/>
          </a:solidFill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bg1">
              <a:lumMod val="5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bg1">
              <a:lumMod val="85000"/>
            </a:schemeClr>
          </a:solidFill>
        </c:spPr>
        <c:marker>
          <c:symbol val="none"/>
        </c:marker>
        <c:dLbl>
          <c:idx val="0"/>
          <c:delete val="1"/>
        </c:dLbl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4.1719386369807217E-2"/>
          <c:y val="4.4715447154471587E-2"/>
          <c:w val="0.78851049868766387"/>
          <c:h val="0.7783061263683505"/>
        </c:manualLayout>
      </c:layout>
      <c:bar3DChart>
        <c:barDir val="bar"/>
        <c:grouping val="clustered"/>
        <c:ser>
          <c:idx val="0"/>
          <c:order val="0"/>
          <c:tx>
            <c:strRef>
              <c:f>Graph!$X$4:$X$5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cat>
            <c:strRef>
              <c:f>Graph!$W$6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Graph!$X$6</c:f>
              <c:numCache>
                <c:formatCode>General</c:formatCode>
                <c:ptCount val="1"/>
                <c:pt idx="0">
                  <c:v>1014</c:v>
                </c:pt>
              </c:numCache>
            </c:numRef>
          </c:val>
        </c:ser>
        <c:ser>
          <c:idx val="1"/>
          <c:order val="1"/>
          <c:tx>
            <c:strRef>
              <c:f>Graph!$Y$4:$Y$5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C00"/>
            </a:solidFill>
          </c:spPr>
          <c:cat>
            <c:strRef>
              <c:f>Graph!$W$6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Graph!$Y$6</c:f>
              <c:numCache>
                <c:formatCode>General</c:formatCode>
                <c:ptCount val="1"/>
                <c:pt idx="0">
                  <c:v>875</c:v>
                </c:pt>
              </c:numCache>
            </c:numRef>
          </c:val>
        </c:ser>
        <c:ser>
          <c:idx val="2"/>
          <c:order val="2"/>
          <c:tx>
            <c:strRef>
              <c:f>Graph!$Z$4:$Z$5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Graph!$W$6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Graph!$Z$6</c:f>
              <c:numCache>
                <c:formatCode>General</c:formatCode>
                <c:ptCount val="1"/>
                <c:pt idx="0">
                  <c:v>786</c:v>
                </c:pt>
              </c:numCache>
            </c:numRef>
          </c:val>
        </c:ser>
        <c:ser>
          <c:idx val="3"/>
          <c:order val="3"/>
          <c:tx>
            <c:strRef>
              <c:f>Graph!$AA$4:$AA$5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Graph!$W$6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Graph!$AA$6</c:f>
              <c:numCache>
                <c:formatCode>General</c:formatCode>
                <c:ptCount val="1"/>
                <c:pt idx="0">
                  <c:v>818</c:v>
                </c:pt>
              </c:numCache>
            </c:numRef>
          </c:val>
        </c:ser>
        <c:gapWidth val="300"/>
        <c:shape val="cylinder"/>
        <c:axId val="153143552"/>
        <c:axId val="153153920"/>
        <c:axId val="0"/>
      </c:bar3DChart>
      <c:catAx>
        <c:axId val="153143552"/>
        <c:scaling>
          <c:orientation val="minMax"/>
        </c:scaling>
        <c:delete val="1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Customer Category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8850574712643689E-2"/>
              <c:y val="0.19440112668843224"/>
            </c:manualLayout>
          </c:layout>
        </c:title>
        <c:majorTickMark val="none"/>
        <c:tickLblPos val="none"/>
        <c:crossAx val="153153920"/>
        <c:crosses val="autoZero"/>
        <c:auto val="1"/>
        <c:lblAlgn val="ctr"/>
        <c:lblOffset val="100"/>
      </c:catAx>
      <c:valAx>
        <c:axId val="15315392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No.</a:t>
                </a:r>
                <a:r>
                  <a:rPr lang="en-US" sz="1100" baseline="0" dirty="0" smtClean="0"/>
                  <a:t> of Customer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19004480043442848"/>
              <c:y val="0.88008130081300817"/>
            </c:manualLayout>
          </c:layout>
        </c:title>
        <c:numFmt formatCode="General" sourceLinked="1"/>
        <c:tickLblPos val="nextTo"/>
        <c:crossAx val="153143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483482668114783"/>
          <c:y val="0.17021765571986439"/>
          <c:w val="0.15792379400850756"/>
          <c:h val="0.46850777799116583"/>
        </c:manualLayout>
      </c:layout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0.37512</cdr:x>
      <cdr:y>0.90278</cdr:y>
    </cdr:from>
    <cdr:to>
      <cdr:x>0.98745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07892" y="1994963"/>
          <a:ext cx="2787908" cy="214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 dirty="0"/>
            <a:t>AGE</a:t>
          </a:r>
          <a:r>
            <a:rPr lang="en-US" sz="1100" b="1" baseline="0" dirty="0"/>
            <a:t>  DISTRIBUTION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0.01674</cdr:x>
      <cdr:y>0.11207</cdr:y>
    </cdr:from>
    <cdr:to>
      <cdr:x>0.07196</cdr:x>
      <cdr:y>0.8466</cdr:y>
    </cdr:to>
    <cdr:sp macro="" textlink="">
      <cdr:nvSpPr>
        <cdr:cNvPr id="3" name="TextBox 5"/>
        <cdr:cNvSpPr txBox="1"/>
      </cdr:nvSpPr>
      <cdr:spPr>
        <a:xfrm xmlns:a="http://schemas.openxmlformats.org/drawingml/2006/main" rot="16200000">
          <a:off x="-609680" y="933530"/>
          <a:ext cx="1623173" cy="25141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no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100" b="1" dirty="0"/>
            <a:t>NUMBER</a:t>
          </a:r>
          <a:r>
            <a:rPr lang="en-US" sz="1100" b="1" baseline="0" dirty="0"/>
            <a:t> OF CUSTOMER</a:t>
          </a:r>
          <a:endParaRPr lang="en-US" sz="11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0.346</cdr:x>
      <cdr:y>0.90278</cdr:y>
    </cdr:from>
    <cdr:to>
      <cdr:x>0.95833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81927" y="3594109"/>
          <a:ext cx="2799573" cy="3778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b="1"/>
            <a:t>AGE</a:t>
          </a:r>
          <a:r>
            <a:rPr lang="en-US" sz="1100" b="1" baseline="0"/>
            <a:t>  DISTRIBUTION</a:t>
          </a:r>
          <a:endParaRPr lang="en-US" sz="1100" b="1"/>
        </a:p>
      </cdr:txBody>
    </cdr:sp>
  </cdr:relSizeAnchor>
  <cdr:relSizeAnchor xmlns:cdr="http://schemas.openxmlformats.org/drawingml/2006/chartDrawing">
    <cdr:from>
      <cdr:x>0.01695</cdr:x>
      <cdr:y>0.03571</cdr:y>
    </cdr:from>
    <cdr:to>
      <cdr:x>0.09611</cdr:x>
      <cdr:y>0.8771</cdr:y>
    </cdr:to>
    <cdr:sp macro="" textlink="">
      <cdr:nvSpPr>
        <cdr:cNvPr id="4" name="TextBox 5"/>
        <cdr:cNvSpPr txBox="1"/>
      </cdr:nvSpPr>
      <cdr:spPr>
        <a:xfrm xmlns:a="http://schemas.openxmlformats.org/drawingml/2006/main" rot="16200000">
          <a:off x="-643448" y="795848"/>
          <a:ext cx="1795184" cy="3558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no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sz="1100" b="1" dirty="0"/>
            <a:t>NUMBER</a:t>
          </a:r>
          <a:r>
            <a:rPr lang="en-US" sz="1100" b="1" baseline="0" dirty="0"/>
            <a:t> OF CUSTOMER</a:t>
          </a:r>
          <a:endParaRPr lang="en-US" sz="11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0.32839</cdr:x>
      <cdr:y>0</cdr:y>
    </cdr:from>
    <cdr:to>
      <cdr:x>0.74969</cdr:x>
      <cdr:y>0.23022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71600" y="0"/>
          <a:ext cx="1759649" cy="9297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	</a:t>
          </a:r>
          <a:r>
            <a:rPr lang="en-US" sz="1400" b="1" dirty="0">
              <a:latin typeface="+mj-lt"/>
            </a:rPr>
            <a:t>Wealth Distribution</a:t>
          </a:r>
          <a:r>
            <a:rPr lang="en-US" sz="1400" b="1" baseline="0" dirty="0">
              <a:latin typeface="+mj-lt"/>
            </a:rPr>
            <a:t> By Age</a:t>
          </a:r>
          <a:endParaRPr lang="en-US" sz="1400" b="1" dirty="0">
            <a:latin typeface="+mj-lt"/>
          </a:endParaRPr>
        </a:p>
      </cdr:txBody>
    </cdr:sp>
  </cdr:relSizeAnchor>
  <cdr:relSizeAnchor xmlns:cdr="http://schemas.openxmlformats.org/drawingml/2006/chartDrawing">
    <cdr:from>
      <cdr:x>0.41961</cdr:x>
      <cdr:y>0.88679</cdr:y>
    </cdr:from>
    <cdr:to>
      <cdr:x>0.72976</cdr:x>
      <cdr:y>0.96521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52600" y="3581400"/>
          <a:ext cx="1295400" cy="3166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/>
            <a:t>Age Category</a:t>
          </a:r>
        </a:p>
      </cdr:txBody>
    </cdr:sp>
  </cdr:relSizeAnchor>
  <cdr:relSizeAnchor xmlns:cdr="http://schemas.openxmlformats.org/drawingml/2006/chartDrawing">
    <cdr:from>
      <cdr:x>0.01824</cdr:x>
      <cdr:y>0.0566</cdr:y>
    </cdr:from>
    <cdr:to>
      <cdr:x>0.13185</cdr:x>
      <cdr:y>0.80909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-1206037" y="1510837"/>
          <a:ext cx="3038990" cy="4745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b="1" dirty="0"/>
            <a:t>Total  Number  Of  People </a:t>
          </a:r>
          <a:r>
            <a:rPr lang="en-US" sz="1050" b="1" dirty="0" smtClean="0"/>
            <a:t>In Each</a:t>
          </a:r>
          <a:r>
            <a:rPr lang="en-US" sz="1050" b="1" baseline="0" dirty="0" smtClean="0"/>
            <a:t> </a:t>
          </a:r>
          <a:r>
            <a:rPr lang="en-US" sz="1050" b="1" baseline="0" dirty="0"/>
            <a:t>Category</a:t>
          </a:r>
          <a:endParaRPr lang="en-US" sz="105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0.01786</cdr:x>
      <cdr:y>0</cdr:y>
    </cdr:from>
    <cdr:to>
      <cdr:x>0.94768</cdr:x>
      <cdr:y>0.10357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0"/>
          <a:ext cx="3967748" cy="3077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45719" tIns="45719" rIns="45719" bIns="45719" numCol="1" spcCol="38100" rtlCol="0" anchor="t">
          <a:spAutoFit/>
        </a:bodyPr>
        <a:lstStyle xmlns:a="http://schemas.openxmlformats.org/drawingml/2006/main"/>
        <a:p xmlns:a="http://schemas.openxmlformats.org/drawingml/2006/main">
          <a: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rPr>
            <a:t>Purchase Distribution</a:t>
          </a:r>
          <a:r>
            <a: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rPr>
            <a:t> over last 3 years by gender</a:t>
          </a:r>
          <a:endParaRPr kumimoji="0" lang="en-US" sz="14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Faheem Shaikh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2400" y="742950"/>
            <a:ext cx="8565600" cy="59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ym typeface="Arial"/>
              </a:rPr>
              <a:t>RFM Analysis And Customer Classification</a:t>
            </a:r>
            <a:endParaRPr lang="en-US" dirty="0" smtClean="0"/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4267200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RFM (Recency, Frequency and Monetary) Analysis is used to decide which customer base a business should target to increase its Revenue.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Gold and Platinum level shows customers that have displayed high level of engagement with the business.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Bronze level shows customers that can be lost.</a:t>
            </a:r>
          </a:p>
          <a:p>
            <a:endParaRPr lang="en-US" dirty="0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4419600" y="1504950"/>
          <a:ext cx="4419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2400" y="8191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Category with RFM values </a:t>
            </a:r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2000" y="1504950"/>
          <a:ext cx="7620001" cy="312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9783"/>
                <a:gridCol w="1630017"/>
                <a:gridCol w="3886200"/>
                <a:gridCol w="1524001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 Category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RFM Value</a:t>
                      </a:r>
                      <a:endParaRPr lang="en-US" b="1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Platinum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Recent</a:t>
                      </a:r>
                      <a:r>
                        <a:rPr lang="en-US" baseline="0" dirty="0" smtClean="0"/>
                        <a:t>  Buying , Buys Frequently, Most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412 - 444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Gold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Relatively Recent,</a:t>
                      </a:r>
                      <a:r>
                        <a:rPr lang="en-US" baseline="0" dirty="0" smtClean="0"/>
                        <a:t> Bought more than once, Spend decent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312</a:t>
                      </a:r>
                      <a:r>
                        <a:rPr lang="en-US" baseline="0" dirty="0" smtClean="0"/>
                        <a:t> - 411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Silver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No Recent</a:t>
                      </a:r>
                      <a:r>
                        <a:rPr lang="en-US" baseline="0" dirty="0" smtClean="0"/>
                        <a:t> purchase, but RFM value is greater than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212 – 311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Bronze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Purchase</a:t>
                      </a:r>
                      <a:r>
                        <a:rPr lang="en-US" baseline="0" dirty="0" smtClean="0"/>
                        <a:t> was long time ago, low frequency, less amount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111 - 211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04800" y="1276350"/>
            <a:ext cx="7239000" cy="278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Filter through by assigning the condition discussed in the slides </a:t>
            </a:r>
            <a:r>
              <a:rPr lang="en-US" dirty="0" smtClean="0"/>
              <a:t>above.</a:t>
            </a:r>
            <a:endParaRPr lang="en-US" dirty="0" smtClean="0"/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Top 1000 potential Customers could possibly be among :-</a:t>
            </a:r>
          </a:p>
          <a:p>
            <a:r>
              <a:rPr lang="en-US" dirty="0" smtClean="0"/>
              <a:t>	1. Age group 40 – 79.</a:t>
            </a:r>
          </a:p>
          <a:p>
            <a:r>
              <a:rPr lang="en-US" dirty="0" smtClean="0"/>
              <a:t>	2. Mostly Female.</a:t>
            </a:r>
          </a:p>
          <a:p>
            <a:r>
              <a:rPr lang="en-US" dirty="0" smtClean="0"/>
              <a:t>	3. From Manufacturing and Financial Sector.</a:t>
            </a:r>
          </a:p>
          <a:p>
            <a:r>
              <a:rPr lang="en-US" dirty="0" smtClean="0"/>
              <a:t>	4. Mass Customer.</a:t>
            </a:r>
          </a:p>
          <a:p>
            <a:r>
              <a:rPr lang="en-US" dirty="0" smtClean="0"/>
              <a:t>	5. Doesn’t own a car and NSW is a possible candidate.</a:t>
            </a:r>
          </a:p>
          <a:p>
            <a:endParaRPr lang="en-US" dirty="0" smtClean="0"/>
          </a:p>
          <a:p>
            <a:pPr lvl="2">
              <a:buFont typeface="Courier New" pitchFamily="49" charset="0"/>
              <a:buChar char="o"/>
            </a:pP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3714750"/>
          <a:ext cx="6096000" cy="11379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38200"/>
                <a:gridCol w="22098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Platinum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55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400" dirty="0" smtClean="0"/>
              <a:t>Objective</a:t>
            </a:r>
            <a:endParaRPr sz="2400" dirty="0"/>
          </a:p>
        </p:txBody>
      </p:sp>
      <p:sp>
        <p:nvSpPr>
          <p:cNvPr id="123" name="Shape 72"/>
          <p:cNvSpPr/>
          <p:nvPr/>
        </p:nvSpPr>
        <p:spPr>
          <a:xfrm>
            <a:off x="228600" y="819150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 and Recommend Top 1000 Customer  to Target  From Dataset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276350"/>
            <a:ext cx="8382000" cy="19236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	Sprocket Central Pty Ltd is a company specialized in high-quality bikes and accessible cycling accessories to riders. Using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 3 Dataset provided the aim is to analyze and recommend 1000 customers that company should 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to drive higher value for the company.</a:t>
            </a: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2190750"/>
            <a:ext cx="7239000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Topic</a:t>
            </a:r>
            <a:r>
              <a:rPr kumimoji="0" lang="en-US" sz="1400" b="1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Covered : -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dirty="0" smtClean="0"/>
              <a:t>New And Old Customer Age Distributions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Industry Distribution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baseline="0" dirty="0" smtClean="0"/>
              <a:t>Wealth</a:t>
            </a:r>
            <a:r>
              <a:rPr lang="en-US" dirty="0" smtClean="0"/>
              <a:t>  Distribution By Age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lang="en-US" dirty="0" smtClean="0"/>
              <a:t>Bike Related Purchases Over Last 3 Years By Gender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No.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dirty="0" smtClean="0"/>
              <a:t>Of Cars Owned And Not Owned By State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And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 Classification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	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This will be done with three phases of : Data Exploration, Model Development and Interpretation</a:t>
            </a:r>
            <a:r>
              <a:rPr lang="en-US" dirty="0" smtClean="0"/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04800" y="8953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/>
              <a:t>Data Quality Assessment</a:t>
            </a:r>
            <a:endParaRPr lang="en-US" dirty="0"/>
          </a:p>
        </p:txBody>
      </p:sp>
      <p:pic>
        <p:nvPicPr>
          <p:cNvPr id="10" name="Picture 9" descr="Screen+Shot+2018-03-20+at+2.50.59+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428750"/>
            <a:ext cx="3124200" cy="338823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81400" y="1581150"/>
          <a:ext cx="5410201" cy="2971798"/>
        </p:xfrm>
        <a:graphic>
          <a:graphicData uri="http://schemas.openxmlformats.org/drawingml/2006/table">
            <a:tbl>
              <a:tblPr/>
              <a:tblGrid>
                <a:gridCol w="762001"/>
                <a:gridCol w="1231728"/>
                <a:gridCol w="1511472"/>
                <a:gridCol w="1905000"/>
              </a:tblGrid>
              <a:tr h="802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 Demographic 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 Address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Transactions</a:t>
                      </a:r>
                    </a:p>
                  </a:txBody>
                  <a:tcPr marL="7979" marR="7979" marT="7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Accuracy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DOB: inaccurate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Property Value is different format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Completeness 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Job Title : Blank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Profit Missing,Online Order blank, Brand blank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Consistency 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Gender Inconsistency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State Inconsistency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Currency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Deceased Customers filter out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Relevancy 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Cancelled Status :Filter Out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Validity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List Price: format, Product date format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94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Uniqueness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Customer ID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742950"/>
            <a:ext cx="5257800" cy="55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 smtClean="0"/>
              <a:t>New And Old Customer Age Distributions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428750"/>
            <a:ext cx="4134600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It is Observed that most customers are aged between 40-49 in the ‘New Customer Distribution’ as well as ‘Old Customer Distribution’.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‘New Customer Distribution’ implies 20-29 and 40-69 is most populated where as under 20 and 80+ being lowest.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‘Old Customer Distribution’  suggests  that 20-69 is most populated where as under 20 and 80+ being lowest.</a:t>
            </a:r>
            <a:endParaRPr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4648200" y="2933700"/>
          <a:ext cx="455295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648200" y="81915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76200" y="8953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2400" y="1657350"/>
            <a:ext cx="4572000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Almost 49% are from Manufacturing and Financial Services among ‘New Customer’.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Almost 47% are from Manufacturing and Financial Services among ‘Old Customer’.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Smallest percentage of customers are from Agriculture and Telecommunications for both types of customers.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895350"/>
            <a:ext cx="434340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Job</a:t>
            </a:r>
            <a:r>
              <a:rPr lang="en-US" sz="1800" b="1" dirty="0" smtClean="0"/>
              <a:t> Industry Distribution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5105400" y="819150"/>
          <a:ext cx="4038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105400" y="2952750"/>
          <a:ext cx="4038600" cy="21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19150"/>
            <a:ext cx="8565600" cy="64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Wealth Segmentation By Age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Wealth distribution is most among the age group 40-49.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In all the age category ‘Mass Customer’ are largest number of Customer.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Age group below 20 are with less Wealth distribution.</a:t>
            </a:r>
            <a:endParaRPr dirty="0"/>
          </a:p>
        </p:txBody>
      </p:sp>
      <p:graphicFrame>
        <p:nvGraphicFramePr>
          <p:cNvPr id="9" name="Chart 8"/>
          <p:cNvGraphicFramePr/>
          <p:nvPr/>
        </p:nvGraphicFramePr>
        <p:xfrm>
          <a:off x="4724400" y="971550"/>
          <a:ext cx="4176712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2400" y="742950"/>
            <a:ext cx="8565600" cy="110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Bike Related Purchases  Over Last 3 Years By Gender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Over the last 3 Years about 50% of bike related purchases were made by Females to 48% made by Males. And approx 2% made by unknown gender.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Females made up majority of bike related sales. Hence, can be our target customer</a:t>
            </a:r>
          </a:p>
          <a:p>
            <a:endParaRPr lang="en-US" dirty="0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4648200" y="1428750"/>
          <a:ext cx="4267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52400" y="742950"/>
            <a:ext cx="8565600" cy="1569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ym typeface="Arial"/>
              </a:rPr>
              <a:t>No. </a:t>
            </a:r>
            <a:r>
              <a:rPr lang="en-US" dirty="0" smtClean="0"/>
              <a:t>Of Cars Owned And Not Owned By State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Courier New" pitchFamily="49" charset="0"/>
              <a:buChar char="o"/>
            </a:pPr>
            <a:r>
              <a:rPr lang="en-US" dirty="0" smtClean="0"/>
              <a:t> NSW has the largest number of people that don’t have car. NSW seems to have highest number of people that have Car.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VIC also has decent number of people with no car.</a:t>
            </a:r>
          </a:p>
          <a:p>
            <a:endParaRPr lang="en-US" dirty="0" smtClean="0"/>
          </a:p>
        </p:txBody>
      </p:sp>
      <p:graphicFrame>
        <p:nvGraphicFramePr>
          <p:cNvPr id="8" name="Chart 7"/>
          <p:cNvGraphicFramePr/>
          <p:nvPr/>
        </p:nvGraphicFramePr>
        <p:xfrm>
          <a:off x="4267200" y="1428750"/>
          <a:ext cx="4695825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712</Words>
  <Application>Microsoft Office PowerPoint</Application>
  <PresentationFormat>On-screen Show (16:9)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SHAIKH</cp:lastModifiedBy>
  <cp:revision>76</cp:revision>
  <dcterms:modified xsi:type="dcterms:W3CDTF">2020-06-24T18:02:21Z</dcterms:modified>
</cp:coreProperties>
</file>