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310" r:id="rId2"/>
    <p:sldId id="312" r:id="rId3"/>
    <p:sldId id="314" r:id="rId4"/>
    <p:sldId id="258" r:id="rId5"/>
    <p:sldId id="260" r:id="rId6"/>
    <p:sldId id="259" r:id="rId7"/>
    <p:sldId id="313" r:id="rId8"/>
    <p:sldId id="262" r:id="rId9"/>
    <p:sldId id="261" r:id="rId10"/>
    <p:sldId id="31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3" autoAdjust="0"/>
    <p:restoredTop sz="94624" autoAdjust="0"/>
  </p:normalViewPr>
  <p:slideViewPr>
    <p:cSldViewPr snapToGrid="0">
      <p:cViewPr varScale="1">
        <p:scale>
          <a:sx n="64" d="100"/>
          <a:sy n="64" d="100"/>
        </p:scale>
        <p:origin x="7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B864C-D420-4543-851D-DCB06C06F769}" type="datetimeFigureOut">
              <a:rPr lang="en-CA" smtClean="0"/>
              <a:t>01/31/2019</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D1C773-AB5C-4FE6-B8F1-049BA3B7E975}" type="slidenum">
              <a:rPr lang="en-CA" smtClean="0"/>
              <a:t>‹#›</a:t>
            </a:fld>
            <a:endParaRPr lang="en-CA" dirty="0"/>
          </a:p>
        </p:txBody>
      </p:sp>
    </p:spTree>
    <p:extLst>
      <p:ext uri="{BB962C8B-B14F-4D97-AF65-F5344CB8AC3E}">
        <p14:creationId xmlns:p14="http://schemas.microsoft.com/office/powerpoint/2010/main" val="4069169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1AF360-15C1-4DC8-951E-680BA9AE613C}" type="datetime1">
              <a:rPr lang="en-CA" smtClean="0"/>
              <a:t>01/31/2019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F49A6261-6CFD-4356-8B3D-857E01D046D8}" type="slidenum">
              <a:rPr lang="en-CA" smtClean="0"/>
              <a:t>‹#›</a:t>
            </a:fld>
            <a:endParaRPr lang="en-CA" dirty="0"/>
          </a:p>
        </p:txBody>
      </p:sp>
    </p:spTree>
    <p:extLst>
      <p:ext uri="{BB962C8B-B14F-4D97-AF65-F5344CB8AC3E}">
        <p14:creationId xmlns:p14="http://schemas.microsoft.com/office/powerpoint/2010/main" val="207217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28288-1395-4842-8F37-F9E9D1A260F9}" type="datetime1">
              <a:rPr lang="en-CA" smtClean="0"/>
              <a:t>01/31/2019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F49A6261-6CFD-4356-8B3D-857E01D046D8}" type="slidenum">
              <a:rPr lang="en-CA" smtClean="0"/>
              <a:t>‹#›</a:t>
            </a:fld>
            <a:endParaRPr lang="en-CA" dirty="0"/>
          </a:p>
        </p:txBody>
      </p:sp>
    </p:spTree>
    <p:extLst>
      <p:ext uri="{BB962C8B-B14F-4D97-AF65-F5344CB8AC3E}">
        <p14:creationId xmlns:p14="http://schemas.microsoft.com/office/powerpoint/2010/main" val="3877291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964A41-F379-4A0A-AAF9-22D154157E5C}" type="datetime1">
              <a:rPr lang="en-CA" smtClean="0"/>
              <a:t>01/31/2019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F49A6261-6CFD-4356-8B3D-857E01D046D8}" type="slidenum">
              <a:rPr lang="en-CA" smtClean="0"/>
              <a:t>‹#›</a:t>
            </a:fld>
            <a:endParaRPr lang="en-CA" dirty="0"/>
          </a:p>
        </p:txBody>
      </p:sp>
    </p:spTree>
    <p:extLst>
      <p:ext uri="{BB962C8B-B14F-4D97-AF65-F5344CB8AC3E}">
        <p14:creationId xmlns:p14="http://schemas.microsoft.com/office/powerpoint/2010/main" val="156948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3725041-35AB-4905-97B5-048E3E0D23CC}"/>
              </a:ext>
            </a:extLst>
          </p:cNvPr>
          <p:cNvSpPr/>
          <p:nvPr userDrawn="1"/>
        </p:nvSpPr>
        <p:spPr>
          <a:xfrm>
            <a:off x="11629292" y="6023372"/>
            <a:ext cx="562708" cy="487680"/>
          </a:xfrm>
          <a:prstGeom prst="rect">
            <a:avLst/>
          </a:prstGeom>
          <a:solidFill>
            <a:srgbClr val="00339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3B414A-8A95-40DD-9F53-3AAA10CD4299}" type="datetime1">
              <a:rPr lang="en-CA" smtClean="0"/>
              <a:t>01/31/2019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a:xfrm>
            <a:off x="11622188" y="6126978"/>
            <a:ext cx="499473" cy="320675"/>
          </a:xfrm>
        </p:spPr>
        <p:txBody>
          <a:bodyPr/>
          <a:lstStyle>
            <a:lvl1pPr>
              <a:defRPr sz="1600">
                <a:solidFill>
                  <a:schemeClr val="bg1"/>
                </a:solidFill>
              </a:defRPr>
            </a:lvl1pPr>
          </a:lstStyle>
          <a:p>
            <a:fld id="{F49A6261-6CFD-4356-8B3D-857E01D046D8}" type="slidenum">
              <a:rPr lang="en-CA" smtClean="0"/>
              <a:pPr/>
              <a:t>‹#›</a:t>
            </a:fld>
            <a:endParaRPr lang="en-CA" dirty="0"/>
          </a:p>
        </p:txBody>
      </p:sp>
      <p:pic>
        <p:nvPicPr>
          <p:cNvPr id="7" name="Picture 6" descr="A picture containing curtain&#10;&#10;Description generated with very high confidence">
            <a:extLst>
              <a:ext uri="{FF2B5EF4-FFF2-40B4-BE49-F238E27FC236}">
                <a16:creationId xmlns:a16="http://schemas.microsoft.com/office/drawing/2014/main" id="{88D97304-90AD-4178-808C-C40474AAF8F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671" t="26953" r="1671" b="55114"/>
          <a:stretch/>
        </p:blipFill>
        <p:spPr>
          <a:xfrm>
            <a:off x="-207203" y="0"/>
            <a:ext cx="12399204" cy="1421296"/>
          </a:xfrm>
          <a:prstGeom prst="rect">
            <a:avLst/>
          </a:prstGeom>
        </p:spPr>
      </p:pic>
      <p:sp>
        <p:nvSpPr>
          <p:cNvPr id="8" name="Rectangle 7">
            <a:extLst>
              <a:ext uri="{FF2B5EF4-FFF2-40B4-BE49-F238E27FC236}">
                <a16:creationId xmlns:a16="http://schemas.microsoft.com/office/drawing/2014/main" id="{4A59DDD9-A582-4D09-B15F-FCF90D3FCC96}"/>
              </a:ext>
            </a:extLst>
          </p:cNvPr>
          <p:cNvSpPr/>
          <p:nvPr userDrawn="1"/>
        </p:nvSpPr>
        <p:spPr>
          <a:xfrm>
            <a:off x="0" y="383875"/>
            <a:ext cx="12192000" cy="1033670"/>
          </a:xfrm>
          <a:prstGeom prst="rect">
            <a:avLst/>
          </a:prstGeom>
          <a:solidFill>
            <a:srgbClr val="000000">
              <a:alpha val="56863"/>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p>
        </p:txBody>
      </p:sp>
      <p:pic>
        <p:nvPicPr>
          <p:cNvPr id="10" name="Picture 9" descr="A close up of a sign&#10;&#10;Description generated with high confidence">
            <a:extLst>
              <a:ext uri="{FF2B5EF4-FFF2-40B4-BE49-F238E27FC236}">
                <a16:creationId xmlns:a16="http://schemas.microsoft.com/office/drawing/2014/main" id="{B32A240D-5D15-441C-BF16-EAF1E278CC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89425" y="6014927"/>
            <a:ext cx="605165" cy="594060"/>
          </a:xfrm>
          <a:prstGeom prst="rect">
            <a:avLst/>
          </a:prstGeom>
        </p:spPr>
      </p:pic>
      <p:sp>
        <p:nvSpPr>
          <p:cNvPr id="2" name="Title 1"/>
          <p:cNvSpPr>
            <a:spLocks noGrp="1"/>
          </p:cNvSpPr>
          <p:nvPr>
            <p:ph type="title"/>
          </p:nvPr>
        </p:nvSpPr>
        <p:spPr/>
        <p:txBody>
          <a:bodyPr/>
          <a:lstStyle>
            <a:lvl1pPr>
              <a:defRPr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628747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CB93B-6221-4247-B88A-D8DBFFF07DA0}" type="datetime1">
              <a:rPr lang="en-CA" smtClean="0"/>
              <a:t>01/31/2019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F49A6261-6CFD-4356-8B3D-857E01D046D8}" type="slidenum">
              <a:rPr lang="en-CA" smtClean="0"/>
              <a:t>‹#›</a:t>
            </a:fld>
            <a:endParaRPr lang="en-CA" dirty="0"/>
          </a:p>
        </p:txBody>
      </p:sp>
      <p:pic>
        <p:nvPicPr>
          <p:cNvPr id="7" name="Picture 6" descr="A picture containing curtain&#10;&#10;Description generated with very high confidence">
            <a:extLst>
              <a:ext uri="{FF2B5EF4-FFF2-40B4-BE49-F238E27FC236}">
                <a16:creationId xmlns:a16="http://schemas.microsoft.com/office/drawing/2014/main" id="{3C747FC7-B9E5-4118-ACB9-D19B7F8A926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686" t="-683" r="1686" b="13229"/>
          <a:stretch/>
        </p:blipFill>
        <p:spPr>
          <a:xfrm>
            <a:off x="-243840" y="-73372"/>
            <a:ext cx="12435840" cy="6931372"/>
          </a:xfrm>
          <a:prstGeom prst="rect">
            <a:avLst/>
          </a:prstGeom>
        </p:spPr>
      </p:pic>
      <p:sp>
        <p:nvSpPr>
          <p:cNvPr id="8" name="Rectangle 7">
            <a:extLst>
              <a:ext uri="{FF2B5EF4-FFF2-40B4-BE49-F238E27FC236}">
                <a16:creationId xmlns:a16="http://schemas.microsoft.com/office/drawing/2014/main" id="{83E1484A-6F71-473C-8162-F3FC8FB09033}"/>
              </a:ext>
            </a:extLst>
          </p:cNvPr>
          <p:cNvSpPr/>
          <p:nvPr userDrawn="1"/>
        </p:nvSpPr>
        <p:spPr>
          <a:xfrm>
            <a:off x="0" y="0"/>
            <a:ext cx="12192000" cy="6858000"/>
          </a:xfrm>
          <a:prstGeom prst="rect">
            <a:avLst/>
          </a:prstGeom>
          <a:solidFill>
            <a:srgbClr val="000000">
              <a:alpha val="32157"/>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Rectangle 8">
            <a:extLst>
              <a:ext uri="{FF2B5EF4-FFF2-40B4-BE49-F238E27FC236}">
                <a16:creationId xmlns:a16="http://schemas.microsoft.com/office/drawing/2014/main" id="{520D4F40-E266-4E13-B791-6CEC2A9EA152}"/>
              </a:ext>
            </a:extLst>
          </p:cNvPr>
          <p:cNvSpPr/>
          <p:nvPr userDrawn="1"/>
        </p:nvSpPr>
        <p:spPr>
          <a:xfrm>
            <a:off x="-48768" y="1975104"/>
            <a:ext cx="12240768" cy="275539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5" name="Picture 14" descr="A close up of a sign&#10;&#10;Description generated with high confidence">
            <a:extLst>
              <a:ext uri="{FF2B5EF4-FFF2-40B4-BE49-F238E27FC236}">
                <a16:creationId xmlns:a16="http://schemas.microsoft.com/office/drawing/2014/main" id="{7D0EFC96-349A-48C2-B953-E456501D736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952" y="2087880"/>
            <a:ext cx="2632543" cy="2584240"/>
          </a:xfrm>
          <a:prstGeom prst="rect">
            <a:avLst/>
          </a:prstGeom>
        </p:spPr>
      </p:pic>
    </p:spTree>
    <p:extLst>
      <p:ext uri="{BB962C8B-B14F-4D97-AF65-F5344CB8AC3E}">
        <p14:creationId xmlns:p14="http://schemas.microsoft.com/office/powerpoint/2010/main" val="3038922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098BCE-3C99-4529-92A0-4E3D4EED5988}" type="datetime1">
              <a:rPr lang="en-CA" smtClean="0"/>
              <a:t>01/31/2019</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F49A6261-6CFD-4356-8B3D-857E01D046D8}" type="slidenum">
              <a:rPr lang="en-CA" smtClean="0"/>
              <a:t>‹#›</a:t>
            </a:fld>
            <a:endParaRPr lang="en-CA" dirty="0"/>
          </a:p>
        </p:txBody>
      </p:sp>
    </p:spTree>
    <p:extLst>
      <p:ext uri="{BB962C8B-B14F-4D97-AF65-F5344CB8AC3E}">
        <p14:creationId xmlns:p14="http://schemas.microsoft.com/office/powerpoint/2010/main" val="388052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676BC7-AE19-4DB7-BE63-05DF7ADD15BD}" type="datetime1">
              <a:rPr lang="en-CA" smtClean="0"/>
              <a:t>01/31/2019</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F49A6261-6CFD-4356-8B3D-857E01D046D8}" type="slidenum">
              <a:rPr lang="en-CA" smtClean="0"/>
              <a:t>‹#›</a:t>
            </a:fld>
            <a:endParaRPr lang="en-CA" dirty="0"/>
          </a:p>
        </p:txBody>
      </p:sp>
    </p:spTree>
    <p:extLst>
      <p:ext uri="{BB962C8B-B14F-4D97-AF65-F5344CB8AC3E}">
        <p14:creationId xmlns:p14="http://schemas.microsoft.com/office/powerpoint/2010/main" val="188300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49C660-8FF7-451F-BC29-3C455F59E238}" type="datetime1">
              <a:rPr lang="en-CA" smtClean="0"/>
              <a:t>01/31/2019</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F49A6261-6CFD-4356-8B3D-857E01D046D8}" type="slidenum">
              <a:rPr lang="en-CA" smtClean="0"/>
              <a:t>‹#›</a:t>
            </a:fld>
            <a:endParaRPr lang="en-CA" dirty="0"/>
          </a:p>
        </p:txBody>
      </p:sp>
    </p:spTree>
    <p:extLst>
      <p:ext uri="{BB962C8B-B14F-4D97-AF65-F5344CB8AC3E}">
        <p14:creationId xmlns:p14="http://schemas.microsoft.com/office/powerpoint/2010/main" val="613391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0B498-B304-49E5-85BD-E96E61E657AD}" type="datetime1">
              <a:rPr lang="en-CA" smtClean="0"/>
              <a:t>01/31/2019</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F49A6261-6CFD-4356-8B3D-857E01D046D8}" type="slidenum">
              <a:rPr lang="en-CA" smtClean="0"/>
              <a:t>‹#›</a:t>
            </a:fld>
            <a:endParaRPr lang="en-CA" dirty="0"/>
          </a:p>
        </p:txBody>
      </p:sp>
    </p:spTree>
    <p:extLst>
      <p:ext uri="{BB962C8B-B14F-4D97-AF65-F5344CB8AC3E}">
        <p14:creationId xmlns:p14="http://schemas.microsoft.com/office/powerpoint/2010/main" val="148821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5C405E-AE3A-4842-8E59-CA59DF67AAF9}" type="datetime1">
              <a:rPr lang="en-CA" smtClean="0"/>
              <a:t>01/31/2019</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F49A6261-6CFD-4356-8B3D-857E01D046D8}" type="slidenum">
              <a:rPr lang="en-CA" smtClean="0"/>
              <a:t>‹#›</a:t>
            </a:fld>
            <a:endParaRPr lang="en-CA" dirty="0"/>
          </a:p>
        </p:txBody>
      </p:sp>
    </p:spTree>
    <p:extLst>
      <p:ext uri="{BB962C8B-B14F-4D97-AF65-F5344CB8AC3E}">
        <p14:creationId xmlns:p14="http://schemas.microsoft.com/office/powerpoint/2010/main" val="272008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DFB3B2-98C5-407D-B22D-E39814761B2F}" type="datetime1">
              <a:rPr lang="en-CA" smtClean="0"/>
              <a:t>01/31/2019</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F49A6261-6CFD-4356-8B3D-857E01D046D8}" type="slidenum">
              <a:rPr lang="en-CA" smtClean="0"/>
              <a:t>‹#›</a:t>
            </a:fld>
            <a:endParaRPr lang="en-CA" dirty="0"/>
          </a:p>
        </p:txBody>
      </p:sp>
    </p:spTree>
    <p:extLst>
      <p:ext uri="{BB962C8B-B14F-4D97-AF65-F5344CB8AC3E}">
        <p14:creationId xmlns:p14="http://schemas.microsoft.com/office/powerpoint/2010/main" val="120521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EB5A7D-0554-410E-A42E-C003F76A7EC3}" type="datetime1">
              <a:rPr lang="en-CA" smtClean="0"/>
              <a:t>01/31/2019</a:t>
            </a:fld>
            <a:endParaRPr lang="en-CA"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A6261-6CFD-4356-8B3D-857E01D046D8}" type="slidenum">
              <a:rPr lang="en-CA" smtClean="0"/>
              <a:t>‹#›</a:t>
            </a:fld>
            <a:endParaRPr lang="en-CA" dirty="0"/>
          </a:p>
        </p:txBody>
      </p:sp>
    </p:spTree>
    <p:extLst>
      <p:ext uri="{BB962C8B-B14F-4D97-AF65-F5344CB8AC3E}">
        <p14:creationId xmlns:p14="http://schemas.microsoft.com/office/powerpoint/2010/main" val="25461119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ao.minisisinc.com/scripts/mwimain.dll?get&amp;file=%5bARCHON%5dsearch.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a:extLst>
              <a:ext uri="{FF2B5EF4-FFF2-40B4-BE49-F238E27FC236}">
                <a16:creationId xmlns:a16="http://schemas.microsoft.com/office/drawing/2014/main" id="{40E8BF29-5BE8-4F6E-ABDE-C5B4508A12B3}"/>
              </a:ext>
            </a:extLst>
          </p:cNvPr>
          <p:cNvSpPr txBox="1">
            <a:spLocks/>
          </p:cNvSpPr>
          <p:nvPr/>
        </p:nvSpPr>
        <p:spPr>
          <a:xfrm>
            <a:off x="5166360" y="2218547"/>
            <a:ext cx="4507992"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600" dirty="0"/>
              <a:t>Team: #A</a:t>
            </a:r>
          </a:p>
          <a:p>
            <a:pPr marL="0" indent="0">
              <a:buNone/>
            </a:pPr>
            <a:r>
              <a:rPr lang="en-CA" sz="3600" dirty="0"/>
              <a:t>Archives of Ontario</a:t>
            </a:r>
          </a:p>
        </p:txBody>
      </p:sp>
      <p:cxnSp>
        <p:nvCxnSpPr>
          <p:cNvPr id="3" name="Straight Connector 2">
            <a:extLst>
              <a:ext uri="{FF2B5EF4-FFF2-40B4-BE49-F238E27FC236}">
                <a16:creationId xmlns:a16="http://schemas.microsoft.com/office/drawing/2014/main" id="{4D732456-6A9F-48F5-B213-6B0F7D3D6965}"/>
              </a:ext>
            </a:extLst>
          </p:cNvPr>
          <p:cNvCxnSpPr>
            <a:cxnSpLocks/>
          </p:cNvCxnSpPr>
          <p:nvPr/>
        </p:nvCxnSpPr>
        <p:spPr>
          <a:xfrm>
            <a:off x="4639586" y="2286000"/>
            <a:ext cx="0" cy="1889760"/>
          </a:xfrm>
          <a:prstGeom prst="line">
            <a:avLst/>
          </a:prstGeom>
        </p:spPr>
        <p:style>
          <a:lnRef idx="1">
            <a:schemeClr val="accent1"/>
          </a:lnRef>
          <a:fillRef idx="0">
            <a:schemeClr val="accent1"/>
          </a:fillRef>
          <a:effectRef idx="0">
            <a:schemeClr val="accent1"/>
          </a:effectRef>
          <a:fontRef idx="minor">
            <a:schemeClr val="tx1"/>
          </a:fontRef>
        </p:style>
      </p:cxnSp>
      <p:sp>
        <p:nvSpPr>
          <p:cNvPr id="17" name="Slide Number Placeholder 16">
            <a:extLst>
              <a:ext uri="{FF2B5EF4-FFF2-40B4-BE49-F238E27FC236}">
                <a16:creationId xmlns:a16="http://schemas.microsoft.com/office/drawing/2014/main" id="{0D7FB9E3-792B-40FC-92F0-A715AA7A82DB}"/>
              </a:ext>
            </a:extLst>
          </p:cNvPr>
          <p:cNvSpPr>
            <a:spLocks noGrp="1"/>
          </p:cNvSpPr>
          <p:nvPr>
            <p:ph type="sldNum" sz="quarter" idx="12"/>
          </p:nvPr>
        </p:nvSpPr>
        <p:spPr/>
        <p:txBody>
          <a:bodyPr/>
          <a:lstStyle/>
          <a:p>
            <a:fld id="{F49A6261-6CFD-4356-8B3D-857E01D046D8}" type="slidenum">
              <a:rPr lang="en-CA" smtClean="0"/>
              <a:t>1</a:t>
            </a:fld>
            <a:endParaRPr lang="en-CA" dirty="0"/>
          </a:p>
        </p:txBody>
      </p:sp>
    </p:spTree>
    <p:extLst>
      <p:ext uri="{BB962C8B-B14F-4D97-AF65-F5344CB8AC3E}">
        <p14:creationId xmlns:p14="http://schemas.microsoft.com/office/powerpoint/2010/main" val="215487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5914-D40C-4F62-B6D9-DA72645C1818}"/>
              </a:ext>
            </a:extLst>
          </p:cNvPr>
          <p:cNvSpPr>
            <a:spLocks noGrp="1"/>
          </p:cNvSpPr>
          <p:nvPr>
            <p:ph type="title"/>
          </p:nvPr>
        </p:nvSpPr>
        <p:spPr/>
        <p:txBody>
          <a:bodyPr/>
          <a:lstStyle/>
          <a:p>
            <a:r>
              <a:rPr lang="en-CA" dirty="0"/>
              <a:t>Where to next?</a:t>
            </a:r>
          </a:p>
        </p:txBody>
      </p:sp>
      <p:sp>
        <p:nvSpPr>
          <p:cNvPr id="3" name="Content Placeholder 2">
            <a:extLst>
              <a:ext uri="{FF2B5EF4-FFF2-40B4-BE49-F238E27FC236}">
                <a16:creationId xmlns:a16="http://schemas.microsoft.com/office/drawing/2014/main" id="{F5BB86FC-C5C1-420C-98EB-340120DE0C7B}"/>
              </a:ext>
            </a:extLst>
          </p:cNvPr>
          <p:cNvSpPr>
            <a:spLocks noGrp="1"/>
          </p:cNvSpPr>
          <p:nvPr>
            <p:ph idx="1"/>
          </p:nvPr>
        </p:nvSpPr>
        <p:spPr/>
        <p:txBody>
          <a:bodyPr>
            <a:normAutofit/>
          </a:bodyPr>
          <a:lstStyle/>
          <a:p>
            <a:pPr marL="0" indent="0">
              <a:buNone/>
            </a:pPr>
            <a:r>
              <a:rPr lang="en-CA" b="1" dirty="0"/>
              <a:t>People</a:t>
            </a:r>
          </a:p>
          <a:p>
            <a:pPr lvl="1"/>
            <a:r>
              <a:rPr lang="en-CA" sz="2800" dirty="0"/>
              <a:t>Invest in staff development and build digital competencies. </a:t>
            </a:r>
          </a:p>
          <a:p>
            <a:pPr lvl="1"/>
            <a:endParaRPr lang="en-CA" dirty="0"/>
          </a:p>
          <a:p>
            <a:pPr marL="0" indent="0">
              <a:buNone/>
            </a:pPr>
            <a:r>
              <a:rPr lang="en-CA" b="1" dirty="0"/>
              <a:t>Policy and Processes</a:t>
            </a:r>
          </a:p>
          <a:p>
            <a:pPr lvl="1"/>
            <a:r>
              <a:rPr lang="en-CA" sz="2800" dirty="0"/>
              <a:t>Improve data and information management.</a:t>
            </a:r>
          </a:p>
          <a:p>
            <a:pPr lvl="1"/>
            <a:r>
              <a:rPr lang="en-CA" sz="2800" dirty="0"/>
              <a:t>Articulate and modernize business processes and practices.</a:t>
            </a:r>
          </a:p>
          <a:p>
            <a:endParaRPr lang="en-CA" dirty="0"/>
          </a:p>
          <a:p>
            <a:pPr marL="0" indent="0">
              <a:buNone/>
            </a:pPr>
            <a:r>
              <a:rPr lang="en-CA" b="1" dirty="0"/>
              <a:t>Technology</a:t>
            </a:r>
          </a:p>
          <a:p>
            <a:pPr lvl="1"/>
            <a:r>
              <a:rPr lang="en-CA" sz="2800" dirty="0"/>
              <a:t>Create IT infrastructure for staff to create and apply tools.</a:t>
            </a:r>
          </a:p>
          <a:p>
            <a:pPr marL="457200" lvl="1" indent="0">
              <a:buNone/>
            </a:pPr>
            <a:endParaRPr lang="en-US" sz="2800" dirty="0"/>
          </a:p>
          <a:p>
            <a:endParaRPr lang="en-CA" dirty="0"/>
          </a:p>
        </p:txBody>
      </p:sp>
      <p:sp>
        <p:nvSpPr>
          <p:cNvPr id="4" name="Slide Number Placeholder 3">
            <a:extLst>
              <a:ext uri="{FF2B5EF4-FFF2-40B4-BE49-F238E27FC236}">
                <a16:creationId xmlns:a16="http://schemas.microsoft.com/office/drawing/2014/main" id="{CD4AED7A-2F95-45D3-B935-445C651C03B5}"/>
              </a:ext>
            </a:extLst>
          </p:cNvPr>
          <p:cNvSpPr>
            <a:spLocks noGrp="1"/>
          </p:cNvSpPr>
          <p:nvPr>
            <p:ph type="sldNum" sz="quarter" idx="12"/>
          </p:nvPr>
        </p:nvSpPr>
        <p:spPr/>
        <p:txBody>
          <a:bodyPr/>
          <a:lstStyle/>
          <a:p>
            <a:fld id="{F49A6261-6CFD-4356-8B3D-857E01D046D8}" type="slidenum">
              <a:rPr lang="en-CA" smtClean="0"/>
              <a:pPr/>
              <a:t>10</a:t>
            </a:fld>
            <a:endParaRPr lang="en-CA" dirty="0"/>
          </a:p>
        </p:txBody>
      </p:sp>
    </p:spTree>
    <p:extLst>
      <p:ext uri="{BB962C8B-B14F-4D97-AF65-F5344CB8AC3E}">
        <p14:creationId xmlns:p14="http://schemas.microsoft.com/office/powerpoint/2010/main" val="2289133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0C07DF-C591-42DB-A570-F27AD9570E0F}"/>
              </a:ext>
            </a:extLst>
          </p:cNvPr>
          <p:cNvSpPr>
            <a:spLocks noGrp="1"/>
          </p:cNvSpPr>
          <p:nvPr>
            <p:ph idx="1"/>
          </p:nvPr>
        </p:nvSpPr>
        <p:spPr/>
        <p:txBody>
          <a:bodyPr>
            <a:normAutofit fontScale="92500" lnSpcReduction="20000"/>
          </a:bodyPr>
          <a:lstStyle/>
          <a:p>
            <a:r>
              <a:rPr lang="en-CA" sz="3000" dirty="0"/>
              <a:t>Since 1903 the </a:t>
            </a:r>
            <a:r>
              <a:rPr lang="en-CA" sz="3000" dirty="0">
                <a:hlinkClick r:id="rId2"/>
              </a:rPr>
              <a:t>Archives of Ontario</a:t>
            </a:r>
            <a:r>
              <a:rPr lang="en-CA" sz="3000" dirty="0"/>
              <a:t> has been collecting, managing and preserving the records of any format the Government of Ontario and promoting and facilitating access. The Archives of Ontario provides access to digital records to Ontarians.</a:t>
            </a:r>
          </a:p>
          <a:p>
            <a:endParaRPr lang="en-CA" sz="3000" dirty="0"/>
          </a:p>
          <a:p>
            <a:r>
              <a:rPr lang="en-CA" sz="3000" dirty="0"/>
              <a:t>“Record" means any record of information however recorded, whether in printed form, on film, by electronic means or otherwise.</a:t>
            </a:r>
          </a:p>
          <a:p>
            <a:endParaRPr lang="en-CA" sz="3000" dirty="0"/>
          </a:p>
          <a:p>
            <a:r>
              <a:rPr lang="en-CA" sz="3000" dirty="0"/>
              <a:t>Supports strategic direction of IPA to enhance digital capacity by strengthening our capacity to receive, manage, preserve and provide access to digital records.</a:t>
            </a:r>
          </a:p>
          <a:p>
            <a:pPr marL="0" indent="0">
              <a:buNone/>
            </a:pPr>
            <a:endParaRPr lang="en-CA" dirty="0"/>
          </a:p>
          <a:p>
            <a:endParaRPr lang="en-CA" dirty="0"/>
          </a:p>
        </p:txBody>
      </p:sp>
      <p:sp>
        <p:nvSpPr>
          <p:cNvPr id="3" name="Slide Number Placeholder 2">
            <a:extLst>
              <a:ext uri="{FF2B5EF4-FFF2-40B4-BE49-F238E27FC236}">
                <a16:creationId xmlns:a16="http://schemas.microsoft.com/office/drawing/2014/main" id="{94B947C1-2CC1-4E7B-84DF-0FCD74A48BB8}"/>
              </a:ext>
            </a:extLst>
          </p:cNvPr>
          <p:cNvSpPr>
            <a:spLocks noGrp="1"/>
          </p:cNvSpPr>
          <p:nvPr>
            <p:ph type="sldNum" sz="quarter" idx="12"/>
          </p:nvPr>
        </p:nvSpPr>
        <p:spPr/>
        <p:txBody>
          <a:bodyPr/>
          <a:lstStyle/>
          <a:p>
            <a:fld id="{F49A6261-6CFD-4356-8B3D-857E01D046D8}" type="slidenum">
              <a:rPr lang="en-CA" smtClean="0"/>
              <a:pPr/>
              <a:t>2</a:t>
            </a:fld>
            <a:endParaRPr lang="en-CA" dirty="0"/>
          </a:p>
        </p:txBody>
      </p:sp>
      <p:sp>
        <p:nvSpPr>
          <p:cNvPr id="4" name="Title 3">
            <a:extLst>
              <a:ext uri="{FF2B5EF4-FFF2-40B4-BE49-F238E27FC236}">
                <a16:creationId xmlns:a16="http://schemas.microsoft.com/office/drawing/2014/main" id="{AA0205C8-DC45-4B55-B654-A1F7BEF1B9AE}"/>
              </a:ext>
            </a:extLst>
          </p:cNvPr>
          <p:cNvSpPr>
            <a:spLocks noGrp="1"/>
          </p:cNvSpPr>
          <p:nvPr>
            <p:ph type="title"/>
          </p:nvPr>
        </p:nvSpPr>
        <p:spPr/>
        <p:txBody>
          <a:bodyPr/>
          <a:lstStyle/>
          <a:p>
            <a:r>
              <a:rPr lang="en-CA" dirty="0"/>
              <a:t>Who we are?</a:t>
            </a:r>
          </a:p>
        </p:txBody>
      </p:sp>
      <p:sp>
        <p:nvSpPr>
          <p:cNvPr id="5" name="Rectangle 1">
            <a:extLst>
              <a:ext uri="{FF2B5EF4-FFF2-40B4-BE49-F238E27FC236}">
                <a16:creationId xmlns:a16="http://schemas.microsoft.com/office/drawing/2014/main" id="{A6639FE2-F995-4A6A-BFB2-856DF9699E8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0" i="0" u="none" strike="noStrike" cap="none" normalizeH="0" baseline="0">
                <a:ln>
                  <a:noFill/>
                </a:ln>
                <a:solidFill>
                  <a:schemeClr val="tx1"/>
                </a:solidFill>
                <a:effectLst/>
                <a:latin typeface="Arial" panose="020B0604020202020204" pitchFamily="34" charset="0"/>
                <a:cs typeface="Arial" panose="020B0604020202020204" pitchFamily="34" charset="0"/>
              </a:rPr>
              <a:t>[‎01/‎31/‎2019 10:36 AM]  Chan, Patrick (MGCS):  </a:t>
            </a:r>
            <a:endParaRPr kumimoji="0" lang="en-CA"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200" b="0" i="0" u="none" strike="noStrike" cap="none" normalizeH="0" baseline="0">
                <a:ln>
                  <a:noFill/>
                </a:ln>
                <a:solidFill>
                  <a:srgbClr val="505050"/>
                </a:solidFill>
                <a:effectLst/>
                <a:latin typeface="Arial" panose="020B0604020202020204" pitchFamily="34" charset="0"/>
                <a:cs typeface="Arial" panose="020B0604020202020204" pitchFamily="34" charset="0"/>
              </a:rPr>
              <a:t>"record" means any record of information however recorded, whether in printed form, on film, by electronic means or otherwise</a:t>
            </a:r>
            <a:r>
              <a:rPr kumimoji="0" lang="en-CA"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 </a:t>
            </a:r>
            <a:endParaRPr kumimoji="0" lang="en-CA"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800" b="0" i="0" u="none" strike="noStrike" cap="none" normalizeH="0" baseline="0">
                <a:ln>
                  <a:noFill/>
                </a:ln>
                <a:solidFill>
                  <a:srgbClr val="4E586A"/>
                </a:solidFill>
                <a:effectLst/>
                <a:latin typeface="Segoe UI" panose="020B0502040204020203" pitchFamily="34" charset="0"/>
                <a:cs typeface="Segoe UI" panose="020B0502040204020203" pitchFamily="34" charset="0"/>
              </a:rPr>
              <a:t> </a:t>
            </a:r>
            <a:endParaRPr kumimoji="0" lang="en-CA"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0" i="0" u="none" strike="noStrike" cap="none" normalizeH="0" baseline="0">
                <a:ln>
                  <a:noFill/>
                </a:ln>
                <a:solidFill>
                  <a:schemeClr val="tx1"/>
                </a:solidFill>
                <a:effectLst/>
                <a:latin typeface="Calibri" panose="020F0502020204030204" pitchFamily="34" charset="0"/>
                <a:cs typeface="Calibri" panose="020F0502020204030204" pitchFamily="34" charset="0"/>
              </a:rPr>
              <a:t> </a:t>
            </a:r>
            <a:endParaRPr kumimoji="0" lang="en-CA"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679D331-3B24-43A6-8634-70D5DCD7BFC7}"/>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0" i="0" u="none" strike="noStrike" cap="none" normalizeH="0" baseline="0">
                <a:ln>
                  <a:noFill/>
                </a:ln>
                <a:solidFill>
                  <a:schemeClr val="tx1"/>
                </a:solidFill>
                <a:effectLst/>
                <a:latin typeface="Arial" panose="020B0604020202020204" pitchFamily="34" charset="0"/>
                <a:cs typeface="Arial" panose="020B0604020202020204" pitchFamily="34" charset="0"/>
              </a:rPr>
              <a:t>[‎01/‎31/‎2019 10:36 AM]  Chan, Patrick (MGCS):  </a:t>
            </a:r>
            <a:endParaRPr kumimoji="0" lang="en-CA"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200" b="0" i="0" u="none" strike="noStrike" cap="none" normalizeH="0" baseline="0">
                <a:ln>
                  <a:noFill/>
                </a:ln>
                <a:solidFill>
                  <a:srgbClr val="505050"/>
                </a:solidFill>
                <a:effectLst/>
                <a:latin typeface="Arial" panose="020B0604020202020204" pitchFamily="34" charset="0"/>
                <a:cs typeface="Arial" panose="020B0604020202020204" pitchFamily="34" charset="0"/>
              </a:rPr>
              <a:t>"record" means any record of information however recorded, whether in printed form, on film, by electronic means or otherwise</a:t>
            </a:r>
            <a:r>
              <a:rPr kumimoji="0" lang="en-CA"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 </a:t>
            </a:r>
            <a:endParaRPr kumimoji="0" lang="en-CA"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800" b="0" i="0" u="none" strike="noStrike" cap="none" normalizeH="0" baseline="0">
                <a:ln>
                  <a:noFill/>
                </a:ln>
                <a:solidFill>
                  <a:srgbClr val="4E586A"/>
                </a:solidFill>
                <a:effectLst/>
                <a:latin typeface="Segoe UI" panose="020B0502040204020203" pitchFamily="34" charset="0"/>
                <a:cs typeface="Segoe UI" panose="020B0502040204020203" pitchFamily="34" charset="0"/>
              </a:rPr>
              <a:t> </a:t>
            </a:r>
            <a:endParaRPr kumimoji="0" lang="en-CA"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0" i="0" u="none" strike="noStrike" cap="none" normalizeH="0" baseline="0">
                <a:ln>
                  <a:noFill/>
                </a:ln>
                <a:solidFill>
                  <a:schemeClr val="tx1"/>
                </a:solidFill>
                <a:effectLst/>
                <a:latin typeface="Calibri" panose="020F0502020204030204" pitchFamily="34" charset="0"/>
                <a:cs typeface="Calibri" panose="020F0502020204030204" pitchFamily="34" charset="0"/>
              </a:rPr>
              <a:t> </a:t>
            </a:r>
            <a:endParaRPr kumimoji="0" lang="en-CA"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710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5914-D40C-4F62-B6D9-DA72645C1818}"/>
              </a:ext>
            </a:extLst>
          </p:cNvPr>
          <p:cNvSpPr>
            <a:spLocks noGrp="1"/>
          </p:cNvSpPr>
          <p:nvPr>
            <p:ph type="title"/>
          </p:nvPr>
        </p:nvSpPr>
        <p:spPr>
          <a:xfrm>
            <a:off x="899160" y="377317"/>
            <a:ext cx="10515600" cy="1325563"/>
          </a:xfrm>
        </p:spPr>
        <p:txBody>
          <a:bodyPr/>
          <a:lstStyle/>
          <a:p>
            <a:r>
              <a:rPr lang="en-CA" dirty="0">
                <a:solidFill>
                  <a:schemeClr val="bg1"/>
                </a:solidFill>
              </a:rPr>
              <a:t>Problem Statement - Original</a:t>
            </a:r>
          </a:p>
        </p:txBody>
      </p:sp>
      <p:sp>
        <p:nvSpPr>
          <p:cNvPr id="3" name="Content Placeholder 2">
            <a:extLst>
              <a:ext uri="{FF2B5EF4-FFF2-40B4-BE49-F238E27FC236}">
                <a16:creationId xmlns:a16="http://schemas.microsoft.com/office/drawing/2014/main" id="{F5BB86FC-C5C1-420C-98EB-340120DE0C7B}"/>
              </a:ext>
            </a:extLst>
          </p:cNvPr>
          <p:cNvSpPr>
            <a:spLocks noGrp="1"/>
          </p:cNvSpPr>
          <p:nvPr>
            <p:ph idx="1"/>
          </p:nvPr>
        </p:nvSpPr>
        <p:spPr/>
        <p:txBody>
          <a:bodyPr>
            <a:normAutofit/>
          </a:bodyPr>
          <a:lstStyle/>
          <a:p>
            <a:pPr marL="0" indent="0">
              <a:buNone/>
            </a:pPr>
            <a:r>
              <a:rPr lang="en-CA" b="1" dirty="0"/>
              <a:t>Problem statement</a:t>
            </a:r>
          </a:p>
          <a:p>
            <a:r>
              <a:rPr lang="en-CA" dirty="0"/>
              <a:t>Review and analyse various data sets [e.g. Ontario government archival records] to sort/categorize, providing new information [e.g., related archived records] and improving processes [e.g., faster and easier access to archival information].</a:t>
            </a:r>
          </a:p>
          <a:p>
            <a:endParaRPr lang="en-CA" dirty="0"/>
          </a:p>
          <a:p>
            <a:endParaRPr lang="en-CA" dirty="0"/>
          </a:p>
        </p:txBody>
      </p:sp>
      <p:sp>
        <p:nvSpPr>
          <p:cNvPr id="4" name="Slide Number Placeholder 3">
            <a:extLst>
              <a:ext uri="{FF2B5EF4-FFF2-40B4-BE49-F238E27FC236}">
                <a16:creationId xmlns:a16="http://schemas.microsoft.com/office/drawing/2014/main" id="{9B7FCDE9-7908-42DB-A41D-4DF9AA6AE928}"/>
              </a:ext>
            </a:extLst>
          </p:cNvPr>
          <p:cNvSpPr>
            <a:spLocks noGrp="1"/>
          </p:cNvSpPr>
          <p:nvPr>
            <p:ph type="sldNum" sz="quarter" idx="12"/>
          </p:nvPr>
        </p:nvSpPr>
        <p:spPr>
          <a:xfrm>
            <a:off x="11692527" y="6083435"/>
            <a:ext cx="499473" cy="320675"/>
          </a:xfrm>
        </p:spPr>
        <p:txBody>
          <a:bodyPr/>
          <a:lstStyle/>
          <a:p>
            <a:fld id="{F49A6261-6CFD-4356-8B3D-857E01D046D8}" type="slidenum">
              <a:rPr lang="en-CA" smtClean="0"/>
              <a:pPr/>
              <a:t>3</a:t>
            </a:fld>
            <a:endParaRPr lang="en-CA" dirty="0"/>
          </a:p>
        </p:txBody>
      </p:sp>
    </p:spTree>
    <p:extLst>
      <p:ext uri="{BB962C8B-B14F-4D97-AF65-F5344CB8AC3E}">
        <p14:creationId xmlns:p14="http://schemas.microsoft.com/office/powerpoint/2010/main" val="2036386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5914-D40C-4F62-B6D9-DA72645C1818}"/>
              </a:ext>
            </a:extLst>
          </p:cNvPr>
          <p:cNvSpPr>
            <a:spLocks noGrp="1"/>
          </p:cNvSpPr>
          <p:nvPr>
            <p:ph type="title"/>
          </p:nvPr>
        </p:nvSpPr>
        <p:spPr/>
        <p:txBody>
          <a:bodyPr/>
          <a:lstStyle/>
          <a:p>
            <a:r>
              <a:rPr lang="en-CA" b="1" dirty="0"/>
              <a:t>Problem Statement - Revised</a:t>
            </a:r>
          </a:p>
        </p:txBody>
      </p:sp>
      <p:sp>
        <p:nvSpPr>
          <p:cNvPr id="3" name="Content Placeholder 2">
            <a:extLst>
              <a:ext uri="{FF2B5EF4-FFF2-40B4-BE49-F238E27FC236}">
                <a16:creationId xmlns:a16="http://schemas.microsoft.com/office/drawing/2014/main" id="{F5BB86FC-C5C1-420C-98EB-340120DE0C7B}"/>
              </a:ext>
            </a:extLst>
          </p:cNvPr>
          <p:cNvSpPr>
            <a:spLocks noGrp="1"/>
          </p:cNvSpPr>
          <p:nvPr>
            <p:ph idx="1"/>
          </p:nvPr>
        </p:nvSpPr>
        <p:spPr/>
        <p:txBody>
          <a:bodyPr>
            <a:normAutofit fontScale="40000" lnSpcReduction="20000"/>
          </a:bodyPr>
          <a:lstStyle/>
          <a:p>
            <a:pPr marL="0" indent="0" fontAlgn="base">
              <a:buNone/>
            </a:pPr>
            <a:r>
              <a:rPr lang="en-CA" sz="7000" b="1" dirty="0"/>
              <a:t>Challenges:</a:t>
            </a:r>
          </a:p>
          <a:p>
            <a:pPr fontAlgn="base"/>
            <a:r>
              <a:rPr lang="en-CA" sz="7000" dirty="0"/>
              <a:t>Digital content has exponentially grown the number of records transferred and made available for access by the archives.</a:t>
            </a:r>
          </a:p>
          <a:p>
            <a:pPr fontAlgn="base"/>
            <a:r>
              <a:rPr lang="en-CA" sz="7000" dirty="0"/>
              <a:t>Increased resource time spent assessing, analyzing and describing content without the proper tools to do this work.</a:t>
            </a:r>
          </a:p>
          <a:p>
            <a:pPr fontAlgn="base"/>
            <a:r>
              <a:rPr lang="en-CA" sz="7000" dirty="0"/>
              <a:t>Minimal automation resulting in lots of manual intervention.</a:t>
            </a:r>
          </a:p>
          <a:p>
            <a:pPr marL="0" indent="0" fontAlgn="base">
              <a:buNone/>
            </a:pPr>
            <a:endParaRPr lang="en-CA" sz="7000" dirty="0"/>
          </a:p>
          <a:p>
            <a:pPr marL="0" indent="0">
              <a:buNone/>
            </a:pPr>
            <a:r>
              <a:rPr lang="en-CA" sz="7000" b="1" dirty="0"/>
              <a:t>Defined problem and solution:</a:t>
            </a:r>
          </a:p>
          <a:p>
            <a:pPr fontAlgn="base"/>
            <a:r>
              <a:rPr lang="en-CA" sz="7000" dirty="0"/>
              <a:t>Minimize processing time and effort for record listing and creating descriptive tags and metadata to identify and locate records.</a:t>
            </a:r>
          </a:p>
          <a:p>
            <a:pPr marL="0" indent="0" fontAlgn="base">
              <a:buNone/>
            </a:pPr>
            <a:endParaRPr lang="en-CA" sz="7000" dirty="0"/>
          </a:p>
          <a:p>
            <a:endParaRPr lang="en-CA" dirty="0"/>
          </a:p>
        </p:txBody>
      </p:sp>
      <p:sp>
        <p:nvSpPr>
          <p:cNvPr id="4" name="Slide Number Placeholder 3">
            <a:extLst>
              <a:ext uri="{FF2B5EF4-FFF2-40B4-BE49-F238E27FC236}">
                <a16:creationId xmlns:a16="http://schemas.microsoft.com/office/drawing/2014/main" id="{7589725D-BB00-4A34-BF53-52FD24B7D7D7}"/>
              </a:ext>
            </a:extLst>
          </p:cNvPr>
          <p:cNvSpPr>
            <a:spLocks noGrp="1"/>
          </p:cNvSpPr>
          <p:nvPr>
            <p:ph type="sldNum" sz="quarter" idx="12"/>
          </p:nvPr>
        </p:nvSpPr>
        <p:spPr/>
        <p:txBody>
          <a:bodyPr/>
          <a:lstStyle/>
          <a:p>
            <a:fld id="{F49A6261-6CFD-4356-8B3D-857E01D046D8}" type="slidenum">
              <a:rPr lang="en-CA" smtClean="0"/>
              <a:pPr/>
              <a:t>4</a:t>
            </a:fld>
            <a:endParaRPr lang="en-CA" dirty="0"/>
          </a:p>
        </p:txBody>
      </p:sp>
    </p:spTree>
    <p:extLst>
      <p:ext uri="{BB962C8B-B14F-4D97-AF65-F5344CB8AC3E}">
        <p14:creationId xmlns:p14="http://schemas.microsoft.com/office/powerpoint/2010/main" val="1323127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5914-D40C-4F62-B6D9-DA72645C1818}"/>
              </a:ext>
            </a:extLst>
          </p:cNvPr>
          <p:cNvSpPr>
            <a:spLocks noGrp="1"/>
          </p:cNvSpPr>
          <p:nvPr>
            <p:ph type="title"/>
          </p:nvPr>
        </p:nvSpPr>
        <p:spPr/>
        <p:txBody>
          <a:bodyPr>
            <a:normAutofit/>
          </a:bodyPr>
          <a:lstStyle/>
          <a:p>
            <a:r>
              <a:rPr lang="en-CA" sz="4000" b="1" dirty="0">
                <a:solidFill>
                  <a:schemeClr val="bg1"/>
                </a:solidFill>
              </a:rPr>
              <a:t>Collaborative, Multi-disciplinary  Team </a:t>
            </a:r>
          </a:p>
        </p:txBody>
      </p:sp>
      <p:sp>
        <p:nvSpPr>
          <p:cNvPr id="3" name="Content Placeholder 2">
            <a:extLst>
              <a:ext uri="{FF2B5EF4-FFF2-40B4-BE49-F238E27FC236}">
                <a16:creationId xmlns:a16="http://schemas.microsoft.com/office/drawing/2014/main" id="{F5BB86FC-C5C1-420C-98EB-340120DE0C7B}"/>
              </a:ext>
            </a:extLst>
          </p:cNvPr>
          <p:cNvSpPr>
            <a:spLocks noGrp="1"/>
          </p:cNvSpPr>
          <p:nvPr>
            <p:ph idx="1"/>
          </p:nvPr>
        </p:nvSpPr>
        <p:spPr/>
        <p:txBody>
          <a:bodyPr>
            <a:normAutofit fontScale="92500" lnSpcReduction="20000"/>
          </a:bodyPr>
          <a:lstStyle/>
          <a:p>
            <a:pPr marL="0" indent="0">
              <a:buNone/>
            </a:pPr>
            <a:r>
              <a:rPr lang="en-US" sz="3000" dirty="0"/>
              <a:t>The IPA and GISC team brought subject matter knowledge in:</a:t>
            </a:r>
          </a:p>
          <a:p>
            <a:pPr lvl="1"/>
            <a:r>
              <a:rPr lang="en-US" sz="3000" dirty="0"/>
              <a:t>Archival and information management</a:t>
            </a:r>
          </a:p>
          <a:p>
            <a:pPr lvl="1"/>
            <a:r>
              <a:rPr lang="en-US" sz="3000" dirty="0"/>
              <a:t>Recordkeeping, access and privacy</a:t>
            </a:r>
          </a:p>
          <a:p>
            <a:pPr lvl="1"/>
            <a:r>
              <a:rPr lang="en-US" sz="3000" dirty="0"/>
              <a:t>Python, File I/O and data manipulation </a:t>
            </a:r>
          </a:p>
          <a:p>
            <a:endParaRPr lang="en-US" sz="3000" dirty="0"/>
          </a:p>
          <a:p>
            <a:r>
              <a:rPr lang="en-US" sz="3000" dirty="0"/>
              <a:t>Led by the Compute Ontario team of Fei, Shaikh, Jamie, Matt and Dennis. </a:t>
            </a:r>
          </a:p>
          <a:p>
            <a:pPr lvl="1"/>
            <a:endParaRPr lang="en-US" sz="3000" dirty="0"/>
          </a:p>
          <a:p>
            <a:r>
              <a:rPr lang="en-CA" sz="3000" dirty="0"/>
              <a:t>The common goal for the team was to learn more about AI concepts and tools and to understand what problems could be solutioned and how it could benefit our work.</a:t>
            </a:r>
          </a:p>
          <a:p>
            <a:endParaRPr lang="en-CA" dirty="0"/>
          </a:p>
        </p:txBody>
      </p:sp>
      <p:sp>
        <p:nvSpPr>
          <p:cNvPr id="4" name="Slide Number Placeholder 3">
            <a:extLst>
              <a:ext uri="{FF2B5EF4-FFF2-40B4-BE49-F238E27FC236}">
                <a16:creationId xmlns:a16="http://schemas.microsoft.com/office/drawing/2014/main" id="{1E4FE7C2-57A9-4A5D-A57D-F044E11D3A7D}"/>
              </a:ext>
            </a:extLst>
          </p:cNvPr>
          <p:cNvSpPr>
            <a:spLocks noGrp="1"/>
          </p:cNvSpPr>
          <p:nvPr>
            <p:ph type="sldNum" sz="quarter" idx="12"/>
          </p:nvPr>
        </p:nvSpPr>
        <p:spPr/>
        <p:txBody>
          <a:bodyPr/>
          <a:lstStyle/>
          <a:p>
            <a:fld id="{F49A6261-6CFD-4356-8B3D-857E01D046D8}" type="slidenum">
              <a:rPr lang="en-CA" smtClean="0"/>
              <a:pPr/>
              <a:t>5</a:t>
            </a:fld>
            <a:endParaRPr lang="en-CA" dirty="0"/>
          </a:p>
        </p:txBody>
      </p:sp>
    </p:spTree>
    <p:extLst>
      <p:ext uri="{BB962C8B-B14F-4D97-AF65-F5344CB8AC3E}">
        <p14:creationId xmlns:p14="http://schemas.microsoft.com/office/powerpoint/2010/main" val="332995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5914-D40C-4F62-B6D9-DA72645C1818}"/>
              </a:ext>
            </a:extLst>
          </p:cNvPr>
          <p:cNvSpPr>
            <a:spLocks noGrp="1"/>
          </p:cNvSpPr>
          <p:nvPr>
            <p:ph type="title"/>
          </p:nvPr>
        </p:nvSpPr>
        <p:spPr/>
        <p:txBody>
          <a:bodyPr/>
          <a:lstStyle/>
          <a:p>
            <a:r>
              <a:rPr lang="en-CA" dirty="0"/>
              <a:t>Approach to Applying AI</a:t>
            </a:r>
          </a:p>
        </p:txBody>
      </p:sp>
      <p:sp>
        <p:nvSpPr>
          <p:cNvPr id="3" name="Content Placeholder 2">
            <a:extLst>
              <a:ext uri="{FF2B5EF4-FFF2-40B4-BE49-F238E27FC236}">
                <a16:creationId xmlns:a16="http://schemas.microsoft.com/office/drawing/2014/main" id="{F5BB86FC-C5C1-420C-98EB-340120DE0C7B}"/>
              </a:ext>
            </a:extLst>
          </p:cNvPr>
          <p:cNvSpPr>
            <a:spLocks noGrp="1"/>
          </p:cNvSpPr>
          <p:nvPr>
            <p:ph idx="1"/>
          </p:nvPr>
        </p:nvSpPr>
        <p:spPr/>
        <p:txBody>
          <a:bodyPr>
            <a:normAutofit/>
          </a:bodyPr>
          <a:lstStyle/>
          <a:p>
            <a:r>
              <a:rPr lang="en-US" dirty="0"/>
              <a:t>Developing the solution using open source software, </a:t>
            </a:r>
            <a:r>
              <a:rPr lang="en-CA" dirty="0"/>
              <a:t>no licensing  dependencies on any commercial software required.</a:t>
            </a:r>
            <a:endParaRPr lang="en-US" dirty="0"/>
          </a:p>
          <a:p>
            <a:r>
              <a:rPr lang="en-US" b="1" dirty="0"/>
              <a:t>ETL</a:t>
            </a:r>
            <a:r>
              <a:rPr lang="en-US" dirty="0"/>
              <a:t> to pull data from IPA repository to train a model for machine learning.</a:t>
            </a:r>
          </a:p>
          <a:p>
            <a:pPr lvl="1"/>
            <a:r>
              <a:rPr lang="en-US" b="1" dirty="0"/>
              <a:t>Extract </a:t>
            </a:r>
            <a:r>
              <a:rPr lang="en-US" dirty="0"/>
              <a:t>– reading data from IPA repository</a:t>
            </a:r>
          </a:p>
          <a:p>
            <a:pPr lvl="1"/>
            <a:r>
              <a:rPr lang="en-US" b="1" dirty="0"/>
              <a:t>Transform</a:t>
            </a:r>
            <a:r>
              <a:rPr lang="en-US" dirty="0"/>
              <a:t> – converting the extracted data using Python</a:t>
            </a:r>
          </a:p>
          <a:p>
            <a:pPr lvl="1"/>
            <a:r>
              <a:rPr lang="en-US" b="1" dirty="0"/>
              <a:t>Load</a:t>
            </a:r>
            <a:r>
              <a:rPr lang="en-US" dirty="0"/>
              <a:t> – writing data into the new database</a:t>
            </a:r>
          </a:p>
          <a:p>
            <a:r>
              <a:rPr lang="en-US" dirty="0"/>
              <a:t>Traditional machine learning to generate an output file list with related document tags.</a:t>
            </a:r>
          </a:p>
          <a:p>
            <a:r>
              <a:rPr lang="en-US" dirty="0"/>
              <a:t>Future opportunities to train a deep learning model.</a:t>
            </a:r>
          </a:p>
        </p:txBody>
      </p:sp>
      <p:sp>
        <p:nvSpPr>
          <p:cNvPr id="4" name="Slide Number Placeholder 3">
            <a:extLst>
              <a:ext uri="{FF2B5EF4-FFF2-40B4-BE49-F238E27FC236}">
                <a16:creationId xmlns:a16="http://schemas.microsoft.com/office/drawing/2014/main" id="{5177F07C-735D-43A4-AED9-FE893E0FDAAC}"/>
              </a:ext>
            </a:extLst>
          </p:cNvPr>
          <p:cNvSpPr>
            <a:spLocks noGrp="1"/>
          </p:cNvSpPr>
          <p:nvPr>
            <p:ph type="sldNum" sz="quarter" idx="12"/>
          </p:nvPr>
        </p:nvSpPr>
        <p:spPr/>
        <p:txBody>
          <a:bodyPr/>
          <a:lstStyle/>
          <a:p>
            <a:fld id="{F49A6261-6CFD-4356-8B3D-857E01D046D8}" type="slidenum">
              <a:rPr lang="en-CA" smtClean="0"/>
              <a:pPr/>
              <a:t>6</a:t>
            </a:fld>
            <a:endParaRPr lang="en-CA" dirty="0"/>
          </a:p>
        </p:txBody>
      </p:sp>
    </p:spTree>
    <p:extLst>
      <p:ext uri="{BB962C8B-B14F-4D97-AF65-F5344CB8AC3E}">
        <p14:creationId xmlns:p14="http://schemas.microsoft.com/office/powerpoint/2010/main" val="260575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5914-D40C-4F62-B6D9-DA72645C1818}"/>
              </a:ext>
            </a:extLst>
          </p:cNvPr>
          <p:cNvSpPr>
            <a:spLocks noGrp="1"/>
          </p:cNvSpPr>
          <p:nvPr>
            <p:ph type="title"/>
          </p:nvPr>
        </p:nvSpPr>
        <p:spPr/>
        <p:txBody>
          <a:bodyPr/>
          <a:lstStyle/>
          <a:p>
            <a:r>
              <a:rPr lang="en-CA" dirty="0"/>
              <a:t>Summary of Solution</a:t>
            </a:r>
          </a:p>
        </p:txBody>
      </p:sp>
      <p:sp>
        <p:nvSpPr>
          <p:cNvPr id="3" name="Content Placeholder 2">
            <a:extLst>
              <a:ext uri="{FF2B5EF4-FFF2-40B4-BE49-F238E27FC236}">
                <a16:creationId xmlns:a16="http://schemas.microsoft.com/office/drawing/2014/main" id="{F5BB86FC-C5C1-420C-98EB-340120DE0C7B}"/>
              </a:ext>
            </a:extLst>
          </p:cNvPr>
          <p:cNvSpPr>
            <a:spLocks noGrp="1"/>
          </p:cNvSpPr>
          <p:nvPr>
            <p:ph idx="1"/>
          </p:nvPr>
        </p:nvSpPr>
        <p:spPr/>
        <p:txBody>
          <a:bodyPr/>
          <a:lstStyle/>
          <a:p>
            <a:pPr marL="0" indent="0">
              <a:buNone/>
            </a:pPr>
            <a:endParaRPr lang="en-CA" dirty="0"/>
          </a:p>
          <a:p>
            <a:endParaRPr lang="en-CA" dirty="0"/>
          </a:p>
          <a:p>
            <a:endParaRPr lang="en-CA" dirty="0"/>
          </a:p>
        </p:txBody>
      </p:sp>
      <p:sp>
        <p:nvSpPr>
          <p:cNvPr id="4" name="Slide Number Placeholder 3">
            <a:extLst>
              <a:ext uri="{FF2B5EF4-FFF2-40B4-BE49-F238E27FC236}">
                <a16:creationId xmlns:a16="http://schemas.microsoft.com/office/drawing/2014/main" id="{5A501CBF-ACB3-4B1A-82CA-CE32A6F61BFE}"/>
              </a:ext>
            </a:extLst>
          </p:cNvPr>
          <p:cNvSpPr>
            <a:spLocks noGrp="1"/>
          </p:cNvSpPr>
          <p:nvPr>
            <p:ph type="sldNum" sz="quarter" idx="12"/>
          </p:nvPr>
        </p:nvSpPr>
        <p:spPr/>
        <p:txBody>
          <a:bodyPr/>
          <a:lstStyle/>
          <a:p>
            <a:fld id="{F49A6261-6CFD-4356-8B3D-857E01D046D8}" type="slidenum">
              <a:rPr lang="en-CA" smtClean="0"/>
              <a:pPr/>
              <a:t>7</a:t>
            </a:fld>
            <a:endParaRPr lang="en-CA" dirty="0"/>
          </a:p>
        </p:txBody>
      </p:sp>
      <p:pic>
        <p:nvPicPr>
          <p:cNvPr id="8" name="Picture 7">
            <a:extLst>
              <a:ext uri="{FF2B5EF4-FFF2-40B4-BE49-F238E27FC236}">
                <a16:creationId xmlns:a16="http://schemas.microsoft.com/office/drawing/2014/main" id="{B752DAB3-D063-4473-BA7D-FB9DB6E3E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3851"/>
            <a:ext cx="12192000" cy="5494149"/>
          </a:xfrm>
          <a:prstGeom prst="rect">
            <a:avLst/>
          </a:prstGeom>
        </p:spPr>
      </p:pic>
    </p:spTree>
    <p:extLst>
      <p:ext uri="{BB962C8B-B14F-4D97-AF65-F5344CB8AC3E}">
        <p14:creationId xmlns:p14="http://schemas.microsoft.com/office/powerpoint/2010/main" val="2301724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5914-D40C-4F62-B6D9-DA72645C1818}"/>
              </a:ext>
            </a:extLst>
          </p:cNvPr>
          <p:cNvSpPr>
            <a:spLocks noGrp="1"/>
          </p:cNvSpPr>
          <p:nvPr>
            <p:ph type="title"/>
          </p:nvPr>
        </p:nvSpPr>
        <p:spPr/>
        <p:txBody>
          <a:bodyPr/>
          <a:lstStyle/>
          <a:p>
            <a:r>
              <a:rPr lang="en-CA" dirty="0"/>
              <a:t>Business impact</a:t>
            </a:r>
          </a:p>
        </p:txBody>
      </p:sp>
      <p:sp>
        <p:nvSpPr>
          <p:cNvPr id="3" name="Content Placeholder 2">
            <a:extLst>
              <a:ext uri="{FF2B5EF4-FFF2-40B4-BE49-F238E27FC236}">
                <a16:creationId xmlns:a16="http://schemas.microsoft.com/office/drawing/2014/main" id="{F5BB86FC-C5C1-420C-98EB-340120DE0C7B}"/>
              </a:ext>
            </a:extLst>
          </p:cNvPr>
          <p:cNvSpPr>
            <a:spLocks noGrp="1"/>
          </p:cNvSpPr>
          <p:nvPr>
            <p:ph idx="1"/>
          </p:nvPr>
        </p:nvSpPr>
        <p:spPr/>
        <p:txBody>
          <a:bodyPr>
            <a:normAutofit lnSpcReduction="10000"/>
          </a:bodyPr>
          <a:lstStyle/>
          <a:p>
            <a:r>
              <a:rPr lang="en-US" dirty="0"/>
              <a:t>The prototype has an immediate benefit as it could be used to provide access points for transferred unprocessed digital records in particular legal discovery and freedom of information requests.</a:t>
            </a:r>
          </a:p>
          <a:p>
            <a:r>
              <a:rPr lang="en-US" dirty="0"/>
              <a:t>Further adaptation by the Archives team could create additional business benefits for listing, organizing and providing access to digital records.</a:t>
            </a:r>
          </a:p>
          <a:p>
            <a:r>
              <a:rPr lang="en-CA" dirty="0"/>
              <a:t>Using the machine learning model for text classification the Archives team can further define tags, refine and train the model with new tags over time for greater accuracy.</a:t>
            </a:r>
          </a:p>
          <a:p>
            <a:r>
              <a:rPr lang="en-CA" b="1" dirty="0"/>
              <a:t>Creates efficiencies e.g. 1542 files – 136 hours effort – 13 minutes for one computer to run programme.</a:t>
            </a:r>
          </a:p>
        </p:txBody>
      </p:sp>
      <p:sp>
        <p:nvSpPr>
          <p:cNvPr id="4" name="Slide Number Placeholder 3">
            <a:extLst>
              <a:ext uri="{FF2B5EF4-FFF2-40B4-BE49-F238E27FC236}">
                <a16:creationId xmlns:a16="http://schemas.microsoft.com/office/drawing/2014/main" id="{5A501CBF-ACB3-4B1A-82CA-CE32A6F61BFE}"/>
              </a:ext>
            </a:extLst>
          </p:cNvPr>
          <p:cNvSpPr>
            <a:spLocks noGrp="1"/>
          </p:cNvSpPr>
          <p:nvPr>
            <p:ph type="sldNum" sz="quarter" idx="12"/>
          </p:nvPr>
        </p:nvSpPr>
        <p:spPr/>
        <p:txBody>
          <a:bodyPr/>
          <a:lstStyle/>
          <a:p>
            <a:fld id="{F49A6261-6CFD-4356-8B3D-857E01D046D8}" type="slidenum">
              <a:rPr lang="en-CA" smtClean="0"/>
              <a:pPr/>
              <a:t>8</a:t>
            </a:fld>
            <a:endParaRPr lang="en-CA" dirty="0"/>
          </a:p>
        </p:txBody>
      </p:sp>
    </p:spTree>
    <p:extLst>
      <p:ext uri="{BB962C8B-B14F-4D97-AF65-F5344CB8AC3E}">
        <p14:creationId xmlns:p14="http://schemas.microsoft.com/office/powerpoint/2010/main" val="201426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5914-D40C-4F62-B6D9-DA72645C1818}"/>
              </a:ext>
            </a:extLst>
          </p:cNvPr>
          <p:cNvSpPr>
            <a:spLocks noGrp="1"/>
          </p:cNvSpPr>
          <p:nvPr>
            <p:ph type="title"/>
          </p:nvPr>
        </p:nvSpPr>
        <p:spPr/>
        <p:txBody>
          <a:bodyPr/>
          <a:lstStyle/>
          <a:p>
            <a:r>
              <a:rPr lang="en-CA" dirty="0"/>
              <a:t>Key Learning</a:t>
            </a:r>
          </a:p>
        </p:txBody>
      </p:sp>
      <p:sp>
        <p:nvSpPr>
          <p:cNvPr id="3" name="Content Placeholder 2">
            <a:extLst>
              <a:ext uri="{FF2B5EF4-FFF2-40B4-BE49-F238E27FC236}">
                <a16:creationId xmlns:a16="http://schemas.microsoft.com/office/drawing/2014/main" id="{F5BB86FC-C5C1-420C-98EB-340120DE0C7B}"/>
              </a:ext>
            </a:extLst>
          </p:cNvPr>
          <p:cNvSpPr>
            <a:spLocks noGrp="1"/>
          </p:cNvSpPr>
          <p:nvPr>
            <p:ph idx="1"/>
          </p:nvPr>
        </p:nvSpPr>
        <p:spPr/>
        <p:txBody>
          <a:bodyPr>
            <a:normAutofit fontScale="92500" lnSpcReduction="20000"/>
          </a:bodyPr>
          <a:lstStyle/>
          <a:p>
            <a:r>
              <a:rPr lang="en-CA" sz="3000" dirty="0"/>
              <a:t>Clearly define the business problem!</a:t>
            </a:r>
          </a:p>
          <a:p>
            <a:r>
              <a:rPr lang="en-US" sz="3000" dirty="0"/>
              <a:t>Apply the highest value automation tool i.e., least effort &amp; best results</a:t>
            </a:r>
            <a:r>
              <a:rPr lang="en-CA" sz="3000" dirty="0"/>
              <a:t>. </a:t>
            </a:r>
            <a:r>
              <a:rPr lang="en-US" sz="3000" dirty="0"/>
              <a:t>AI is not always the highest value tool.</a:t>
            </a:r>
          </a:p>
          <a:p>
            <a:r>
              <a:rPr lang="en-CA" sz="3000" dirty="0"/>
              <a:t>Articulate the clear inputs and outputs of the problem, related business processes, and the inputs and outputs of the relevant process steps</a:t>
            </a:r>
          </a:p>
          <a:p>
            <a:r>
              <a:rPr lang="en-CA" sz="3000" dirty="0"/>
              <a:t>Having the right preparation of the data and human knowledge for the solution (</a:t>
            </a:r>
            <a:r>
              <a:rPr lang="nn-NO" sz="3000" dirty="0"/>
              <a:t>coding 25%, data prep 75%)</a:t>
            </a:r>
            <a:r>
              <a:rPr lang="en-CA" sz="3000" dirty="0"/>
              <a:t>. Have a big enough dataset to train the model.</a:t>
            </a:r>
          </a:p>
          <a:p>
            <a:r>
              <a:rPr lang="en-CA" sz="3000" dirty="0"/>
              <a:t>Improving OPS data management will lead to significant process improvements and opportunities.</a:t>
            </a:r>
            <a:endParaRPr lang="en-US" sz="3000" dirty="0"/>
          </a:p>
          <a:p>
            <a:endParaRPr lang="en-US" dirty="0"/>
          </a:p>
          <a:p>
            <a:endParaRPr lang="en-CA" dirty="0"/>
          </a:p>
        </p:txBody>
      </p:sp>
      <p:sp>
        <p:nvSpPr>
          <p:cNvPr id="4" name="Slide Number Placeholder 3">
            <a:extLst>
              <a:ext uri="{FF2B5EF4-FFF2-40B4-BE49-F238E27FC236}">
                <a16:creationId xmlns:a16="http://schemas.microsoft.com/office/drawing/2014/main" id="{CD4AED7A-2F95-45D3-B935-445C651C03B5}"/>
              </a:ext>
            </a:extLst>
          </p:cNvPr>
          <p:cNvSpPr>
            <a:spLocks noGrp="1"/>
          </p:cNvSpPr>
          <p:nvPr>
            <p:ph type="sldNum" sz="quarter" idx="12"/>
          </p:nvPr>
        </p:nvSpPr>
        <p:spPr/>
        <p:txBody>
          <a:bodyPr/>
          <a:lstStyle/>
          <a:p>
            <a:fld id="{F49A6261-6CFD-4356-8B3D-857E01D046D8}" type="slidenum">
              <a:rPr lang="en-CA" smtClean="0"/>
              <a:pPr/>
              <a:t>9</a:t>
            </a:fld>
            <a:endParaRPr lang="en-CA" dirty="0"/>
          </a:p>
        </p:txBody>
      </p:sp>
    </p:spTree>
    <p:extLst>
      <p:ext uri="{BB962C8B-B14F-4D97-AF65-F5344CB8AC3E}">
        <p14:creationId xmlns:p14="http://schemas.microsoft.com/office/powerpoint/2010/main" val="252714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1348</TotalTime>
  <Words>618</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Segoe UI</vt:lpstr>
      <vt:lpstr>Office Theme</vt:lpstr>
      <vt:lpstr>PowerPoint Presentation</vt:lpstr>
      <vt:lpstr>Who we are?</vt:lpstr>
      <vt:lpstr>Problem Statement - Original</vt:lpstr>
      <vt:lpstr>Problem Statement - Revised</vt:lpstr>
      <vt:lpstr>Collaborative, Multi-disciplinary  Team </vt:lpstr>
      <vt:lpstr>Approach to Applying AI</vt:lpstr>
      <vt:lpstr>Summary of Solution</vt:lpstr>
      <vt:lpstr>Business impact</vt:lpstr>
      <vt:lpstr>Key Learning</vt:lpstr>
      <vt:lpstr>Where to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 Dorothy (MGCS)</dc:creator>
  <cp:lastModifiedBy>Hinton, Peter (MGCS)</cp:lastModifiedBy>
  <cp:revision>54</cp:revision>
  <dcterms:created xsi:type="dcterms:W3CDTF">2019-01-14T15:19:21Z</dcterms:created>
  <dcterms:modified xsi:type="dcterms:W3CDTF">2019-01-31T16:55:26Z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Dorothy.Chan@ontario.ca</vt:lpwstr>
  </property>
  <property fmtid="{D5CDD505-2E9C-101B-9397-08002B2CF9AE}" pid="5" name="MSIP_Label_034a106e-6316-442c-ad35-738afd673d2b_SetDate">
    <vt:lpwstr>2019-01-14T21:12:15.9025767Z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Extended_MSFT_Method">
    <vt:lpwstr>Automatic</vt:lpwstr>
  </property>
  <property fmtid="{D5CDD505-2E9C-101B-9397-08002B2CF9AE}" pid="9" name="Sensitivity">
    <vt:lpwstr>OPS - Unclassified Information</vt:lpwstr>
  </property>
</Properties>
</file>