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290F-DFEA-4AAE-98CD-0C3ADC19714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507E-E275-4B54-B1C4-32FB98C3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31" t="15204" r="21952" b="9610"/>
          <a:stretch/>
        </p:blipFill>
        <p:spPr>
          <a:xfrm>
            <a:off x="1711712" y="239220"/>
            <a:ext cx="8887522" cy="64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479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Calculate the area of a triangle with base 4 and height 6 </a:t>
            </a:r>
            <a:br>
              <a:rPr lang="en-US" dirty="0" smtClean="0"/>
            </a:br>
            <a:r>
              <a:rPr lang="en-US" dirty="0" smtClean="0"/>
              <a:t>(hint a=(b*h)/2)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Calculate area of a circle with radius 3 and assign to a variable </a:t>
            </a:r>
            <a:r>
              <a:rPr lang="en-US" dirty="0" err="1" smtClean="0"/>
              <a:t>areaCirc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(hint a=</a:t>
            </a:r>
            <a:r>
              <a:rPr lang="el-GR" dirty="0" smtClean="0"/>
              <a:t>π</a:t>
            </a:r>
            <a:r>
              <a:rPr lang="en-US" dirty="0" smtClean="0"/>
              <a:t>*r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938559" y="2626818"/>
            <a:ext cx="6422364" cy="859929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4*6/2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[1] 12</a:t>
            </a:r>
            <a:endParaRPr lang="en-US" sz="2000" b="1" dirty="0">
              <a:latin typeface="Courier New" charset="0"/>
              <a:ea typeface="宋体" charset="-122"/>
              <a:cs typeface="宋体" charset="-122"/>
            </a:endParaRP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938559" y="4636809"/>
            <a:ext cx="6422364" cy="1321593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areaCirc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 &lt;- pi*3^2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areaCirc</a:t>
            </a:r>
            <a:endParaRPr lang="en-US" sz="2000" b="1" dirty="0" smtClean="0">
              <a:latin typeface="Courier New" charset="0"/>
              <a:ea typeface="宋体" charset="-122"/>
              <a:cs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[1] 28.27433</a:t>
            </a:r>
            <a:endParaRPr lang="en-US" sz="2000" b="1" dirty="0">
              <a:latin typeface="Courier Ne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2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479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a variable `</a:t>
            </a:r>
            <a:r>
              <a:rPr lang="en-US" dirty="0" err="1" smtClean="0"/>
              <a:t>someNums</a:t>
            </a:r>
            <a:r>
              <a:rPr lang="en-US" dirty="0" smtClean="0"/>
              <a:t>` and set it equal to the series (2, 4, 6, … 30)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the mean and standard deviation of </a:t>
            </a:r>
            <a:r>
              <a:rPr lang="en-US" dirty="0" err="1" smtClean="0"/>
              <a:t>someNums</a:t>
            </a:r>
            <a:r>
              <a:rPr lang="en-US" dirty="0" smtClean="0"/>
              <a:t> (hint below)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938559" y="2303819"/>
            <a:ext cx="8018888" cy="1321593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someNums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 &lt;- (1:15) * 2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someNums</a:t>
            </a:r>
            <a:endParaRPr lang="en-US" sz="2000" b="1" dirty="0" smtClean="0">
              <a:latin typeface="Courier New" charset="0"/>
              <a:ea typeface="宋体" charset="-122"/>
              <a:cs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[1] 2  </a:t>
            </a: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4  6  8 10 12 14 16 18 20 22 24 26 28 30</a:t>
            </a:r>
            <a:endParaRPr lang="en-US" sz="2000" b="1" dirty="0">
              <a:latin typeface="Courier New" charset="0"/>
              <a:ea typeface="宋体" charset="-122"/>
              <a:cs typeface="宋体" charset="-122"/>
            </a:endParaRP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938558" y="4290178"/>
            <a:ext cx="8018887" cy="859929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mean(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someNums</a:t>
            </a: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)</a:t>
            </a:r>
            <a:endParaRPr lang="en-US" sz="2000" b="1" dirty="0" smtClean="0">
              <a:latin typeface="Courier New" charset="0"/>
              <a:ea typeface="宋体" charset="-122"/>
              <a:cs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[1] 16</a:t>
            </a:r>
            <a:endParaRPr lang="en-US" sz="2000" b="1" dirty="0">
              <a:latin typeface="Courier New" charset="0"/>
              <a:ea typeface="宋体" charset="-122"/>
              <a:cs typeface="宋体" charset="-122"/>
            </a:endParaRP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938558" y="5514480"/>
            <a:ext cx="8018888" cy="859929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sqrt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(sum((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someNums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 - mean(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someNums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))^2)/(15-1))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[1] 8.944272</a:t>
            </a:r>
            <a:endParaRPr lang="en-US" sz="2000" b="1" dirty="0">
              <a:latin typeface="Courier New" charset="0"/>
              <a:ea typeface="宋体" charset="-122"/>
              <a:cs typeface="宋体" charset="-122"/>
            </a:endParaRPr>
          </a:p>
        </p:txBody>
      </p:sp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292" y="4360366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7681"/>
            <a:ext cx="107479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vector with the numbers 1 to 4. Store it in a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Concat</a:t>
            </a:r>
            <a:r>
              <a:rPr lang="en-US" dirty="0" smtClean="0"/>
              <a:t> the string “</a:t>
            </a:r>
            <a:r>
              <a:rPr lang="en-US" dirty="0" err="1" smtClean="0"/>
              <a:t>notANum</a:t>
            </a:r>
            <a:r>
              <a:rPr lang="en-US" dirty="0" smtClean="0"/>
              <a:t>” to the vector. What happens to the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Coerce the new vector back into a numeric. What happens?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938559" y="1917243"/>
            <a:ext cx="8018888" cy="398264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moar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 &lt;- 1:4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938558" y="3037015"/>
            <a:ext cx="8018887" cy="1321593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moarNums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 &lt;- c(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moarNums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, “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notANum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”)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class(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moarNums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[1] “character”</a:t>
            </a:r>
            <a:endParaRPr lang="en-US" sz="2000" b="1" dirty="0">
              <a:latin typeface="Courier New" charset="0"/>
              <a:ea typeface="宋体" charset="-122"/>
              <a:cs typeface="宋体" charset="-122"/>
            </a:endParaRP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938558" y="4996952"/>
            <a:ext cx="8018888" cy="1783258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&gt; 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as.numeric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(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moarNums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[1]  1  2  3  4 NA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Warning message: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NAs introduced by coercion</a:t>
            </a:r>
            <a:endParaRPr lang="en-US" sz="2000" b="1" dirty="0">
              <a:latin typeface="Courier Ne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0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</a:p>
          <a:p>
            <a:r>
              <a:rPr lang="en-US" dirty="0" smtClean="0"/>
              <a:t>Save time</a:t>
            </a:r>
          </a:p>
          <a:p>
            <a:r>
              <a:rPr lang="en-US" dirty="0" smtClean="0"/>
              <a:t>Reduce error</a:t>
            </a:r>
          </a:p>
          <a:p>
            <a:r>
              <a:rPr lang="en-US" dirty="0" smtClean="0"/>
              <a:t>Self-documenting</a:t>
            </a:r>
          </a:p>
          <a:p>
            <a:r>
              <a:rPr lang="en-US" dirty="0" smtClean="0"/>
              <a:t>Scales with large data</a:t>
            </a:r>
          </a:p>
          <a:p>
            <a:r>
              <a:rPr lang="en-US" dirty="0" smtClean="0"/>
              <a:t>Hub of interdisciplinary </a:t>
            </a:r>
            <a:br>
              <a:rPr lang="en-US" dirty="0" smtClean="0"/>
            </a:br>
            <a:r>
              <a:rPr lang="en-US" dirty="0" smtClean="0"/>
              <a:t>science</a:t>
            </a:r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867400" y="424211"/>
            <a:ext cx="5916386" cy="2532953"/>
            <a:chOff x="3815443" y="1139343"/>
            <a:chExt cx="8001000" cy="34254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5443" y="1596543"/>
              <a:ext cx="3429000" cy="296822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043" y="1596543"/>
              <a:ext cx="3581400" cy="2956458"/>
            </a:xfrm>
            <a:prstGeom prst="rect">
              <a:avLst/>
            </a:prstGeom>
          </p:spPr>
        </p:pic>
        <p:sp>
          <p:nvSpPr>
            <p:cNvPr id="6" name="TextBox 8"/>
            <p:cNvSpPr txBox="1"/>
            <p:nvPr/>
          </p:nvSpPr>
          <p:spPr>
            <a:xfrm>
              <a:off x="4196443" y="1139343"/>
              <a:ext cx="24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Engineers ca. 1950</a:t>
              </a:r>
              <a:endParaRPr lang="en-US" b="1" dirty="0"/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8692243" y="1139343"/>
              <a:ext cx="24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Engineers ca. 2000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09407" y="3478978"/>
            <a:ext cx="6374379" cy="2571571"/>
            <a:chOff x="2433979" y="1905000"/>
            <a:chExt cx="7555345" cy="304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979" y="2362200"/>
              <a:ext cx="3548202" cy="247649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0875" y="2362200"/>
              <a:ext cx="3138449" cy="2590800"/>
            </a:xfrm>
            <a:prstGeom prst="rect">
              <a:avLst/>
            </a:prstGeom>
          </p:spPr>
        </p:pic>
        <p:sp>
          <p:nvSpPr>
            <p:cNvPr id="11" name="TextBox 7"/>
            <p:cNvSpPr txBox="1"/>
            <p:nvPr/>
          </p:nvSpPr>
          <p:spPr>
            <a:xfrm>
              <a:off x="2738779" y="1905000"/>
              <a:ext cx="2438400" cy="364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Any lab, present time</a:t>
              </a:r>
              <a:endParaRPr lang="en-US" b="1" dirty="0"/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7003274" y="1905000"/>
              <a:ext cx="2438400" cy="364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The future?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039599" y="1853314"/>
            <a:ext cx="8618537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463" indent="-142875" algn="l" defTabSz="895350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295275" indent="-149225" algn="l" defTabSz="895350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431800" indent="-134938" algn="l" defTabSz="895350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5826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0398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4970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9542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4114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sz="2700" dirty="0">
                <a:solidFill>
                  <a:srgbClr val="FF0000"/>
                </a:solidFill>
              </a:rPr>
              <a:t>Central Processing </a:t>
            </a:r>
            <a:r>
              <a:rPr lang="en-US" sz="2700" dirty="0" smtClean="0">
                <a:solidFill>
                  <a:srgbClr val="FF0000"/>
                </a:solidFill>
              </a:rPr>
              <a:t>Unit</a:t>
            </a:r>
          </a:p>
          <a:p>
            <a:pPr>
              <a:buFontTx/>
              <a:buNone/>
            </a:pP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700" dirty="0">
                <a:solidFill>
                  <a:srgbClr val="FF0000"/>
                </a:solidFill>
              </a:rPr>
              <a:t>Memory</a:t>
            </a: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Input </a:t>
            </a:r>
            <a:r>
              <a:rPr lang="en-US" sz="2700" dirty="0">
                <a:solidFill>
                  <a:srgbClr val="FF0000"/>
                </a:solidFill>
              </a:rPr>
              <a:t>Devices</a:t>
            </a: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Output </a:t>
            </a:r>
            <a:r>
              <a:rPr lang="en-US" sz="2700" dirty="0">
                <a:solidFill>
                  <a:srgbClr val="FF0000"/>
                </a:solidFill>
              </a:rPr>
              <a:t>Devices</a:t>
            </a: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Secondary </a:t>
            </a:r>
            <a:r>
              <a:rPr lang="en-US" sz="2700" dirty="0">
                <a:solidFill>
                  <a:srgbClr val="FF0000"/>
                </a:solidFill>
              </a:rPr>
              <a:t>Memory</a:t>
            </a:r>
          </a:p>
          <a:p>
            <a:pPr>
              <a:buFontTx/>
              <a:buNone/>
            </a:pP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5" name="Picture 4" descr="lap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7689" y="1853314"/>
            <a:ext cx="4894457" cy="397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6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6420" y="1917626"/>
            <a:ext cx="8618537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463" indent="-142875" algn="l" defTabSz="895350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295275" indent="-149225" algn="l" defTabSz="895350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431800" indent="-134938" algn="l" defTabSz="895350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5826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0398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4970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9542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411413" indent="-149225" algn="l" defTabSz="89535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sz="2700" dirty="0">
                <a:solidFill>
                  <a:srgbClr val="FF0000"/>
                </a:solidFill>
              </a:rPr>
              <a:t>Central Processing </a:t>
            </a:r>
            <a:r>
              <a:rPr lang="en-US" sz="2700" dirty="0" smtClean="0">
                <a:solidFill>
                  <a:srgbClr val="FF0000"/>
                </a:solidFill>
              </a:rPr>
              <a:t>Unit:</a:t>
            </a:r>
          </a:p>
          <a:p>
            <a:pPr>
              <a:buFontTx/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	Executes instructions</a:t>
            </a:r>
            <a:endParaRPr lang="en-US" sz="27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	Runs </a:t>
            </a:r>
            <a:r>
              <a:rPr lang="en-US" sz="2700" b="1" dirty="0" smtClean="0">
                <a:solidFill>
                  <a:srgbClr val="FF0000"/>
                </a:solidFill>
              </a:rPr>
              <a:t>simple</a:t>
            </a:r>
            <a:r>
              <a:rPr lang="en-US" sz="2700" dirty="0" smtClean="0">
                <a:solidFill>
                  <a:srgbClr val="FF0000"/>
                </a:solidFill>
              </a:rPr>
              <a:t> instructions (in/out)</a:t>
            </a:r>
          </a:p>
          <a:p>
            <a:pPr>
              <a:buFontTx/>
              <a:buNone/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700" dirty="0" smtClean="0">
                <a:solidFill>
                  <a:srgbClr val="FF0000"/>
                </a:solidFill>
              </a:rPr>
              <a:t>Basic Math operations</a:t>
            </a: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700" dirty="0" smtClean="0">
                <a:solidFill>
                  <a:srgbClr val="FF0000"/>
                </a:solidFill>
              </a:rPr>
              <a:t>Simple logical comparisons</a:t>
            </a:r>
          </a:p>
          <a:p>
            <a:pPr>
              <a:buFontTx/>
              <a:buNone/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700" dirty="0" smtClean="0">
                <a:solidFill>
                  <a:srgbClr val="FF0000"/>
                </a:solidFill>
              </a:rPr>
              <a:t>Understands machine language</a:t>
            </a:r>
            <a:endParaRPr lang="en-US" sz="27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7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https://upload.wikimedia.org/wikipedia/commons/d/d8/ABasicCompu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17" y="1490538"/>
            <a:ext cx="5496080" cy="42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97150" y="6486453"/>
            <a:ext cx="1106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Lambtron</a:t>
            </a:r>
            <a:r>
              <a:rPr lang="en-US" dirty="0" smtClean="0"/>
              <a:t> - Own work, CC BY-SA 4.0, https://commons.wikimedia.org/w/index.php?curid=37716438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68122" y="4520184"/>
            <a:ext cx="5152827" cy="305931"/>
          </a:xfrm>
          <a:prstGeom prst="rect">
            <a:avLst/>
          </a:prstGeom>
          <a:solidFill>
            <a:srgbClr val="C6C6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  <a:ea typeface="宋体" charset="-122"/>
                <a:cs typeface="宋体" charset="-122"/>
              </a:rPr>
              <a:t>000100111000010100100110101111001</a:t>
            </a:r>
          </a:p>
        </p:txBody>
      </p:sp>
    </p:spTree>
    <p:extLst>
      <p:ext uri="{BB962C8B-B14F-4D97-AF65-F5344CB8AC3E}">
        <p14:creationId xmlns:p14="http://schemas.microsoft.com/office/powerpoint/2010/main" val="7646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09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Series of (</a:t>
            </a:r>
            <a:r>
              <a:rPr lang="en-US" b="1" dirty="0" smtClean="0"/>
              <a:t>detailed &amp; concise</a:t>
            </a:r>
            <a:r>
              <a:rPr lang="en-US" dirty="0" smtClean="0"/>
              <a:t>) instructions for a computer to do something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writing a recipe to make a dish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writing a protocol for an experiment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writing a protocol for an undergrad to do an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40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Commands</a:t>
            </a:r>
            <a:r>
              <a:rPr lang="en-US" dirty="0" smtClean="0"/>
              <a:t> to perform a task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Data</a:t>
            </a:r>
            <a:r>
              <a:rPr lang="en-US" dirty="0" smtClean="0"/>
              <a:t> values used in performing the task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Variables</a:t>
            </a:r>
            <a:r>
              <a:rPr lang="en-US" dirty="0" smtClean="0"/>
              <a:t> that are assigned values and can be manipulated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5450" t="18211" r="29053" b="68858"/>
          <a:stretch>
            <a:fillRect/>
          </a:stretch>
        </p:blipFill>
        <p:spPr bwMode="auto">
          <a:xfrm>
            <a:off x="1125339" y="3831447"/>
            <a:ext cx="9082987" cy="206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936702" y="5319133"/>
            <a:ext cx="925552" cy="4795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19814" y="4471641"/>
            <a:ext cx="702527" cy="5798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0049" y="4471641"/>
            <a:ext cx="1115590" cy="57986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4034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Languages </a:t>
            </a:r>
            <a:r>
              <a:rPr lang="en-US" dirty="0" smtClean="0"/>
              <a:t>are sets of conventions used to write programs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ie</a:t>
            </a:r>
            <a:r>
              <a:rPr lang="en-US" dirty="0" smtClean="0"/>
              <a:t>. Perl, Java, Python, R, </a:t>
            </a:r>
            <a:r>
              <a:rPr lang="en-US" dirty="0" err="1" smtClean="0"/>
              <a:t>Matlab</a:t>
            </a:r>
            <a:r>
              <a:rPr lang="en-US" dirty="0" smtClean="0"/>
              <a:t>, C, C++, etc.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Languages have their own conventions/rules/grammar/syntax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languages are high-level (</a:t>
            </a:r>
            <a:r>
              <a:rPr lang="en-US" dirty="0" err="1" smtClean="0"/>
              <a:t>ie</a:t>
            </a:r>
            <a:r>
              <a:rPr lang="en-US" dirty="0" smtClean="0"/>
              <a:t>. people oriented/ human readable) to make it easier for programmers to create programs</a:t>
            </a:r>
          </a:p>
        </p:txBody>
      </p:sp>
    </p:spTree>
    <p:extLst>
      <p:ext uri="{BB962C8B-B14F-4D97-AF65-F5344CB8AC3E}">
        <p14:creationId xmlns:p14="http://schemas.microsoft.com/office/powerpoint/2010/main" val="34817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298"/>
            <a:ext cx="10904034" cy="4842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Computer doesn’t “understand” high-level</a:t>
            </a:r>
            <a:br>
              <a:rPr lang="en-US" dirty="0" smtClean="0"/>
            </a:br>
            <a:r>
              <a:rPr lang="en-US" dirty="0" smtClean="0"/>
              <a:t>language. Needs to be translated.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Compiler: Program itself translates high-level </a:t>
            </a:r>
            <a:br>
              <a:rPr lang="en-US" dirty="0" smtClean="0"/>
            </a:br>
            <a:r>
              <a:rPr lang="en-US" dirty="0" smtClean="0"/>
              <a:t>source-code</a:t>
            </a:r>
            <a:r>
              <a:rPr lang="en-US" dirty="0"/>
              <a:t> </a:t>
            </a:r>
            <a:r>
              <a:rPr lang="en-US" dirty="0" smtClean="0"/>
              <a:t>into a lower language</a:t>
            </a:r>
          </a:p>
          <a:p>
            <a:pPr marL="0" indent="0">
              <a:buNone/>
            </a:pPr>
            <a:r>
              <a:rPr lang="en-US" dirty="0" smtClean="0"/>
              <a:t>Interpreter: Line-by-line translation</a:t>
            </a: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838200" y="2578699"/>
            <a:ext cx="6422364" cy="1321593"/>
          </a:xfrm>
          <a:prstGeom prst="rect">
            <a:avLst/>
          </a:prstGeom>
          <a:solidFill>
            <a:srgbClr val="C6C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if (($</a:t>
            </a:r>
            <a:r>
              <a:rPr lang="en-US" sz="2000" b="1" dirty="0" err="1">
                <a:latin typeface="Courier New" charset="0"/>
                <a:ea typeface="宋体" charset="-122"/>
                <a:cs typeface="宋体" charset="-122"/>
              </a:rPr>
              <a:t>numberOfStudents</a:t>
            </a: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) &gt; $</a:t>
            </a:r>
            <a:r>
              <a:rPr lang="en-US" sz="2000" b="1" dirty="0" err="1">
                <a:latin typeface="Courier New" charset="0"/>
                <a:ea typeface="宋体" charset="-122"/>
                <a:cs typeface="宋体" charset="-122"/>
              </a:rPr>
              <a:t>max_students</a:t>
            </a: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) {</a:t>
            </a:r>
            <a:br>
              <a:rPr lang="en-US" sz="2000" b="1" dirty="0">
                <a:latin typeface="Courier New" charset="0"/>
                <a:ea typeface="宋体" charset="-122"/>
                <a:cs typeface="宋体" charset="-122"/>
              </a:rPr>
            </a:b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     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$</a:t>
            </a:r>
            <a:r>
              <a:rPr lang="en-US" sz="2000" b="1" dirty="0" err="1" smtClean="0">
                <a:latin typeface="Courier New" charset="0"/>
                <a:ea typeface="宋体" charset="-122"/>
                <a:cs typeface="宋体" charset="-122"/>
              </a:rPr>
              <a:t>workshopFull</a:t>
            </a:r>
            <a:r>
              <a:rPr lang="en-US" sz="2000" b="1" dirty="0" smtClean="0">
                <a:latin typeface="Courier New" charset="0"/>
                <a:ea typeface="宋体" charset="-122"/>
                <a:cs typeface="宋体" charset="-122"/>
              </a:rPr>
              <a:t> </a:t>
            </a: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= “yes”;</a:t>
            </a:r>
            <a:br>
              <a:rPr lang="en-US" sz="2000" b="1" dirty="0">
                <a:latin typeface="Courier New" charset="0"/>
                <a:ea typeface="宋体" charset="-122"/>
                <a:cs typeface="宋体" charset="-122"/>
              </a:rPr>
            </a:br>
            <a:r>
              <a:rPr lang="en-US" sz="2000" b="1" dirty="0">
                <a:latin typeface="Courier New" charset="0"/>
                <a:ea typeface="宋体" charset="-122"/>
                <a:cs typeface="宋体" charset="-122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895807" y="1690688"/>
            <a:ext cx="3211182" cy="4107569"/>
            <a:chOff x="7895807" y="1690688"/>
            <a:chExt cx="3211182" cy="4107569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9410912" y="2736251"/>
              <a:ext cx="180972" cy="305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611" tIns="44806" rIns="89611" bIns="44806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ea typeface="宋体" charset="-122"/>
                <a:cs typeface="宋体" charset="-122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455897" y="2661568"/>
              <a:ext cx="2091002" cy="67214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9611" tIns="44806" rIns="89611" bIns="44806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ea typeface="宋体" charset="-122"/>
                  <a:cs typeface="宋体" charset="-122"/>
                </a:rPr>
                <a:t>Compiler/Interpreter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54612" y="5126109"/>
              <a:ext cx="1493573" cy="6721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611" tIns="44806" rIns="89611" bIns="44806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ea typeface="宋体" charset="-122"/>
                  <a:cs typeface="宋体" charset="-122"/>
                </a:rPr>
                <a:t>CPU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231861" y="1690688"/>
              <a:ext cx="2539074" cy="746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611" tIns="44806" rIns="89611" bIns="44806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ea typeface="宋体" charset="-122"/>
                  <a:cs typeface="宋体" charset="-122"/>
                </a:rPr>
                <a:t>High-Level Language</a:t>
              </a:r>
            </a:p>
            <a:p>
              <a:pPr algn="ctr"/>
              <a:r>
                <a:rPr lang="en-US" sz="2000" dirty="0">
                  <a:ea typeface="宋体" charset="-122"/>
                  <a:cs typeface="宋体" charset="-122"/>
                </a:rPr>
                <a:t>Program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895807" y="3632448"/>
              <a:ext cx="3211182" cy="896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611" tIns="44806" rIns="89611" bIns="44806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ea typeface="宋体" charset="-122"/>
                  <a:cs typeface="宋体" charset="-122"/>
                </a:rPr>
                <a:t>Machine Language</a:t>
              </a:r>
            </a:p>
            <a:p>
              <a:pPr algn="ctr"/>
              <a:r>
                <a:rPr lang="en-US" sz="2000" dirty="0">
                  <a:ea typeface="宋体" charset="-122"/>
                  <a:cs typeface="宋体" charset="-122"/>
                </a:rPr>
                <a:t>Program (executable code)</a:t>
              </a: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9501398" y="2437519"/>
              <a:ext cx="0" cy="2240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lIns="89611" tIns="44806" rIns="89611" bIns="44806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9501398" y="3333716"/>
              <a:ext cx="0" cy="2987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lIns="89611" tIns="44806" rIns="89611" bIns="44806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9501398" y="4528645"/>
              <a:ext cx="0" cy="597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lIns="89611" tIns="44806" rIns="89611" bIns="44806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9667869" y="4639113"/>
              <a:ext cx="1439120" cy="305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9611" tIns="44806" rIns="89611" bIns="44806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dirty="0">
                  <a:ea typeface="宋体" charset="-122"/>
                  <a:cs typeface="宋体" charset="-122"/>
                </a:rPr>
                <a:t>executed</a:t>
              </a: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38200" y="5798257"/>
            <a:ext cx="5152827" cy="305931"/>
          </a:xfrm>
          <a:prstGeom prst="rect">
            <a:avLst/>
          </a:prstGeom>
          <a:solidFill>
            <a:srgbClr val="C6C6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89611" tIns="44806" rIns="89611" bIns="44806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  <a:ea typeface="宋体" charset="-122"/>
                <a:cs typeface="宋体" charset="-122"/>
              </a:rPr>
              <a:t>000100111000010100100110101111001</a:t>
            </a:r>
          </a:p>
        </p:txBody>
      </p:sp>
    </p:spTree>
    <p:extLst>
      <p:ext uri="{BB962C8B-B14F-4D97-AF65-F5344CB8AC3E}">
        <p14:creationId xmlns:p14="http://schemas.microsoft.com/office/powerpoint/2010/main" val="18182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 is a language and environment for statistical computing and graphics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Free, open-source, runs on most computing platforms</a:t>
            </a:r>
          </a:p>
          <a:p>
            <a:r>
              <a:rPr lang="en-US" sz="2400" dirty="0" smtClean="0"/>
              <a:t>Coherent collection of many statistical and data analysis tools</a:t>
            </a:r>
          </a:p>
          <a:p>
            <a:r>
              <a:rPr lang="en-US" sz="2400" dirty="0" smtClean="0"/>
              <a:t>Powerful for computation on arrays and matrices</a:t>
            </a:r>
          </a:p>
          <a:p>
            <a:r>
              <a:rPr lang="en-US" sz="2400" dirty="0" smtClean="0"/>
              <a:t>Fully functional, simple, and effective programming language</a:t>
            </a:r>
            <a:endParaRPr lang="en-US" sz="2400" dirty="0" smtClean="0"/>
          </a:p>
          <a:p>
            <a:r>
              <a:rPr lang="en-US" sz="2400" dirty="0" smtClean="0"/>
              <a:t>Large user-base amongst biologists (easy to find answers to questions)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3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407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Why programming?</vt:lpstr>
      <vt:lpstr>What is a computer</vt:lpstr>
      <vt:lpstr>What is a computer</vt:lpstr>
      <vt:lpstr>What is a program?</vt:lpstr>
      <vt:lpstr>What is a program?</vt:lpstr>
      <vt:lpstr>What is a language?</vt:lpstr>
      <vt:lpstr>What is a language?</vt:lpstr>
      <vt:lpstr>What is R</vt:lpstr>
      <vt:lpstr>Introduction to RStudio</vt:lpstr>
      <vt:lpstr>Exercise 1:</vt:lpstr>
      <vt:lpstr>Exercise 2:</vt:lpstr>
      <vt:lpstr>Exercise 3: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Liang</dc:creator>
  <cp:lastModifiedBy>Michael Liang</cp:lastModifiedBy>
  <cp:revision>18</cp:revision>
  <dcterms:created xsi:type="dcterms:W3CDTF">2017-05-19T03:08:18Z</dcterms:created>
  <dcterms:modified xsi:type="dcterms:W3CDTF">2017-05-19T13:47:10Z</dcterms:modified>
</cp:coreProperties>
</file>