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80" r:id="rId23"/>
    <p:sldId id="281"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193120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26645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806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74373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352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163182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163881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281258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305510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1733C-07B6-4AE2-8B2A-5BAC2242538E}"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223515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71733C-07B6-4AE2-8B2A-5BAC2242538E}"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40212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71733C-07B6-4AE2-8B2A-5BAC2242538E}"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401902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71733C-07B6-4AE2-8B2A-5BAC2242538E}"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137423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1733C-07B6-4AE2-8B2A-5BAC2242538E}"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31252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71733C-07B6-4AE2-8B2A-5BAC2242538E}"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137920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1733C-07B6-4AE2-8B2A-5BAC2242538E}"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C0E0D-8432-481E-8B56-69130DA8C5B4}" type="slidenum">
              <a:rPr lang="en-IN" smtClean="0"/>
              <a:t>‹#›</a:t>
            </a:fld>
            <a:endParaRPr lang="en-IN"/>
          </a:p>
        </p:txBody>
      </p:sp>
    </p:spTree>
    <p:extLst>
      <p:ext uri="{BB962C8B-B14F-4D97-AF65-F5344CB8AC3E}">
        <p14:creationId xmlns:p14="http://schemas.microsoft.com/office/powerpoint/2010/main" val="8224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71733C-07B6-4AE2-8B2A-5BAC2242538E}" type="datetimeFigureOut">
              <a:rPr lang="en-IN" smtClean="0"/>
              <a:t>17-01-2023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CC0E0D-8432-481E-8B56-69130DA8C5B4}" type="slidenum">
              <a:rPr lang="en-IN" smtClean="0"/>
              <a:t>‹#›</a:t>
            </a:fld>
            <a:endParaRPr lang="en-IN"/>
          </a:p>
        </p:txBody>
      </p:sp>
    </p:spTree>
    <p:extLst>
      <p:ext uri="{BB962C8B-B14F-4D97-AF65-F5344CB8AC3E}">
        <p14:creationId xmlns:p14="http://schemas.microsoft.com/office/powerpoint/2010/main" val="1217426029"/>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oftwaretestinghelp.com/what-is-user-acceptance-testing-u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B8475D-10ED-C81B-D986-B5286B5D3BBC}"/>
              </a:ext>
            </a:extLst>
          </p:cNvPr>
          <p:cNvSpPr txBox="1"/>
          <p:nvPr/>
        </p:nvSpPr>
        <p:spPr>
          <a:xfrm flipH="1">
            <a:off x="7153835" y="5278143"/>
            <a:ext cx="5298831" cy="400110"/>
          </a:xfrm>
          <a:prstGeom prst="rect">
            <a:avLst/>
          </a:prstGeom>
          <a:noFill/>
        </p:spPr>
        <p:txBody>
          <a:bodyPr wrap="square" rtlCol="0">
            <a:spAutoFit/>
          </a:bodyPr>
          <a:lstStyle/>
          <a:p>
            <a:pPr algn="ctr"/>
            <a:r>
              <a:rPr lang="en-IN" sz="2000" dirty="0">
                <a:solidFill>
                  <a:srgbClr val="002060"/>
                </a:solidFill>
                <a:latin typeface="Arial Black" panose="020B0A04020102020204" pitchFamily="34" charset="0"/>
                <a:cs typeface="Aparajita" panose="02020603050405020304" pitchFamily="18" charset="0"/>
              </a:rPr>
              <a:t>Guided by-Mohana </a:t>
            </a:r>
            <a:r>
              <a:rPr lang="en-IN" sz="2000" dirty="0" err="1">
                <a:solidFill>
                  <a:srgbClr val="002060"/>
                </a:solidFill>
                <a:latin typeface="Arial Black" panose="020B0A04020102020204" pitchFamily="34" charset="0"/>
                <a:cs typeface="Aparajita" panose="02020603050405020304" pitchFamily="18" charset="0"/>
              </a:rPr>
              <a:t>priya</a:t>
            </a:r>
            <a:endParaRPr lang="en-IN" sz="2000" dirty="0">
              <a:solidFill>
                <a:srgbClr val="002060"/>
              </a:solidFill>
              <a:latin typeface="Arial Black" panose="020B0A04020102020204" pitchFamily="34" charset="0"/>
              <a:cs typeface="Aparajita" panose="02020603050405020304" pitchFamily="18" charset="0"/>
            </a:endParaRPr>
          </a:p>
        </p:txBody>
      </p:sp>
      <p:sp>
        <p:nvSpPr>
          <p:cNvPr id="2" name="TextBox 1">
            <a:extLst>
              <a:ext uri="{FF2B5EF4-FFF2-40B4-BE49-F238E27FC236}">
                <a16:creationId xmlns:a16="http://schemas.microsoft.com/office/drawing/2014/main" id="{C990707B-B5DA-F065-A953-E52F619A68EA}"/>
              </a:ext>
            </a:extLst>
          </p:cNvPr>
          <p:cNvSpPr txBox="1"/>
          <p:nvPr/>
        </p:nvSpPr>
        <p:spPr>
          <a:xfrm>
            <a:off x="8149261" y="5678253"/>
            <a:ext cx="3307977" cy="584775"/>
          </a:xfrm>
          <a:prstGeom prst="rect">
            <a:avLst/>
          </a:prstGeom>
          <a:noFill/>
        </p:spPr>
        <p:txBody>
          <a:bodyPr wrap="square" rtlCol="0">
            <a:spAutoFit/>
          </a:bodyPr>
          <a:lstStyle/>
          <a:p>
            <a:r>
              <a:rPr lang="en-IN" sz="1400" b="1" dirty="0">
                <a:solidFill>
                  <a:srgbClr val="C00000"/>
                </a:solidFill>
                <a:latin typeface="Arial Black" panose="020B0A04020102020204" pitchFamily="34" charset="0"/>
                <a:cs typeface="Aparajita" panose="02020603050405020304" pitchFamily="18" charset="0"/>
              </a:rPr>
              <a:t>Presented By - Shaikh Rijwana</a:t>
            </a:r>
          </a:p>
          <a:p>
            <a:endParaRPr lang="en-IN" dirty="0"/>
          </a:p>
        </p:txBody>
      </p:sp>
    </p:spTree>
    <p:extLst>
      <p:ext uri="{BB962C8B-B14F-4D97-AF65-F5344CB8AC3E}">
        <p14:creationId xmlns:p14="http://schemas.microsoft.com/office/powerpoint/2010/main" val="87934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38E4-3EA5-61F4-8343-3850197EEB9D}"/>
              </a:ext>
            </a:extLst>
          </p:cNvPr>
          <p:cNvSpPr>
            <a:spLocks noGrp="1"/>
          </p:cNvSpPr>
          <p:nvPr>
            <p:ph type="title"/>
          </p:nvPr>
        </p:nvSpPr>
        <p:spPr/>
        <p:txBody>
          <a:bodyPr>
            <a:normAutofit/>
          </a:bodyPr>
          <a:lstStyle/>
          <a:p>
            <a:pPr algn="ctr"/>
            <a:r>
              <a:rPr lang="en-IN" sz="4800" dirty="0">
                <a:solidFill>
                  <a:srgbClr val="C00000"/>
                </a:solidFill>
              </a:rPr>
              <a:t>SQL COMMAND</a:t>
            </a:r>
          </a:p>
        </p:txBody>
      </p:sp>
      <p:pic>
        <p:nvPicPr>
          <p:cNvPr id="12" name="Content Placeholder 11">
            <a:extLst>
              <a:ext uri="{FF2B5EF4-FFF2-40B4-BE49-F238E27FC236}">
                <a16:creationId xmlns:a16="http://schemas.microsoft.com/office/drawing/2014/main" id="{916A37A0-ED36-AFB7-BC36-A018B7427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1" y="1690688"/>
            <a:ext cx="7961435" cy="3962400"/>
          </a:xfrm>
        </p:spPr>
      </p:pic>
    </p:spTree>
    <p:extLst>
      <p:ext uri="{BB962C8B-B14F-4D97-AF65-F5344CB8AC3E}">
        <p14:creationId xmlns:p14="http://schemas.microsoft.com/office/powerpoint/2010/main" val="250384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AE8-6CA8-0927-3A24-AB977BD83C27}"/>
              </a:ext>
            </a:extLst>
          </p:cNvPr>
          <p:cNvSpPr>
            <a:spLocks noGrp="1"/>
          </p:cNvSpPr>
          <p:nvPr>
            <p:ph type="title"/>
          </p:nvPr>
        </p:nvSpPr>
        <p:spPr>
          <a:xfrm>
            <a:off x="838200" y="365125"/>
            <a:ext cx="10515600" cy="701675"/>
          </a:xfrm>
        </p:spPr>
        <p:txBody>
          <a:bodyPr>
            <a:normAutofit/>
          </a:bodyPr>
          <a:lstStyle/>
          <a:p>
            <a:r>
              <a:rPr lang="en-IN" dirty="0">
                <a:solidFill>
                  <a:srgbClr val="C00000"/>
                </a:solidFill>
              </a:rPr>
              <a:t>1.DDL-Data definition lang</a:t>
            </a:r>
            <a:endParaRPr lang="en-IN" dirty="0"/>
          </a:p>
        </p:txBody>
      </p:sp>
      <p:sp>
        <p:nvSpPr>
          <p:cNvPr id="3" name="Content Placeholder 2">
            <a:extLst>
              <a:ext uri="{FF2B5EF4-FFF2-40B4-BE49-F238E27FC236}">
                <a16:creationId xmlns:a16="http://schemas.microsoft.com/office/drawing/2014/main" id="{E0BF8C36-65D6-3175-B364-9E656D456E1A}"/>
              </a:ext>
            </a:extLst>
          </p:cNvPr>
          <p:cNvSpPr>
            <a:spLocks noGrp="1"/>
          </p:cNvSpPr>
          <p:nvPr>
            <p:ph idx="1"/>
          </p:nvPr>
        </p:nvSpPr>
        <p:spPr>
          <a:xfrm>
            <a:off x="838200" y="2368061"/>
            <a:ext cx="10515600" cy="3808901"/>
          </a:xfrm>
        </p:spPr>
        <p:txBody>
          <a:bodyPr/>
          <a:lstStyle/>
          <a:p>
            <a:r>
              <a:rPr lang="en-IN" dirty="0"/>
              <a:t>DDL-Data definition lang.</a:t>
            </a:r>
          </a:p>
          <a:p>
            <a:r>
              <a:rPr lang="en-US" dirty="0"/>
              <a:t>DDL changes the structure of the table like creating a table, deleting a table, altering a table, </a:t>
            </a:r>
            <a:r>
              <a:rPr lang="en-US" dirty="0" err="1"/>
              <a:t>etc</a:t>
            </a:r>
            <a:r>
              <a:rPr lang="en-IN" dirty="0"/>
              <a:t>.</a:t>
            </a:r>
          </a:p>
          <a:p>
            <a:r>
              <a:rPr lang="en-IN" dirty="0"/>
              <a:t>1.create-</a:t>
            </a:r>
            <a:r>
              <a:rPr lang="en-US" dirty="0"/>
              <a:t>It is used to create a new table in the database.</a:t>
            </a:r>
          </a:p>
          <a:p>
            <a:r>
              <a:rPr lang="en-IN" dirty="0" err="1"/>
              <a:t>Synatax</a:t>
            </a:r>
            <a:r>
              <a:rPr lang="en-IN" dirty="0"/>
              <a:t>-</a:t>
            </a:r>
            <a:r>
              <a:rPr lang="en-US" dirty="0"/>
              <a:t>CREATE TABLE TABLE_NAME (COLUMN_NAME DATATYPES[,....]);  </a:t>
            </a:r>
            <a:endParaRPr lang="en-IN" dirty="0"/>
          </a:p>
          <a:p>
            <a:r>
              <a:rPr lang="en-IN" dirty="0"/>
              <a:t>2.drop</a:t>
            </a:r>
            <a:r>
              <a:rPr lang="en-US" b="1" dirty="0"/>
              <a:t>-</a:t>
            </a:r>
            <a:r>
              <a:rPr lang="en-US" dirty="0"/>
              <a:t> It is used to delete both the structure and record stored in the table.</a:t>
            </a:r>
          </a:p>
          <a:p>
            <a:r>
              <a:rPr lang="en-US" dirty="0" err="1"/>
              <a:t>Sytax</a:t>
            </a:r>
            <a:r>
              <a:rPr lang="en-US" dirty="0"/>
              <a:t>-</a:t>
            </a:r>
            <a:r>
              <a:rPr lang="en-IN" dirty="0"/>
              <a:t>DROP TABLE </a:t>
            </a:r>
            <a:r>
              <a:rPr lang="en-IN" dirty="0" err="1"/>
              <a:t>table_name</a:t>
            </a:r>
            <a:r>
              <a:rPr lang="en-IN" dirty="0"/>
              <a:t>;  </a:t>
            </a:r>
          </a:p>
          <a:p>
            <a:endParaRPr lang="en-US" dirty="0"/>
          </a:p>
          <a:p>
            <a:endParaRPr lang="en-IN" dirty="0"/>
          </a:p>
        </p:txBody>
      </p:sp>
    </p:spTree>
    <p:extLst>
      <p:ext uri="{BB962C8B-B14F-4D97-AF65-F5344CB8AC3E}">
        <p14:creationId xmlns:p14="http://schemas.microsoft.com/office/powerpoint/2010/main" val="192787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5360-0878-4617-1F08-9AB921E30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F84431-F034-5A48-C7BA-E84F55B954BC}"/>
              </a:ext>
            </a:extLst>
          </p:cNvPr>
          <p:cNvSpPr>
            <a:spLocks noGrp="1"/>
          </p:cNvSpPr>
          <p:nvPr>
            <p:ph idx="1"/>
          </p:nvPr>
        </p:nvSpPr>
        <p:spPr/>
        <p:txBody>
          <a:bodyPr/>
          <a:lstStyle/>
          <a:p>
            <a:r>
              <a:rPr lang="en-IN" dirty="0"/>
              <a:t>3.Alter-</a:t>
            </a:r>
            <a:r>
              <a:rPr lang="en-US" dirty="0"/>
              <a:t>It is used to alter the structure of the database.</a:t>
            </a:r>
            <a:endParaRPr lang="en-IN" dirty="0"/>
          </a:p>
          <a:p>
            <a:r>
              <a:rPr lang="en-IN" dirty="0" err="1"/>
              <a:t>Synatx</a:t>
            </a:r>
            <a:r>
              <a:rPr lang="en-IN" dirty="0"/>
              <a:t>-</a:t>
            </a:r>
            <a:r>
              <a:rPr lang="en-US" dirty="0"/>
              <a:t>ALTER TABLE </a:t>
            </a:r>
            <a:r>
              <a:rPr lang="en-US" dirty="0" err="1"/>
              <a:t>table_name</a:t>
            </a:r>
            <a:r>
              <a:rPr lang="en-US" dirty="0"/>
              <a:t> ADD </a:t>
            </a:r>
            <a:r>
              <a:rPr lang="en-US" dirty="0" err="1"/>
              <a:t>column_name</a:t>
            </a:r>
            <a:r>
              <a:rPr lang="en-US" dirty="0"/>
              <a:t> COLUMN-definition;    </a:t>
            </a:r>
          </a:p>
          <a:p>
            <a:r>
              <a:rPr lang="en-IN" dirty="0"/>
              <a:t>4.Trunacte-</a:t>
            </a:r>
            <a:r>
              <a:rPr lang="en-US" dirty="0"/>
              <a:t>It is used to delete all the rows from the table and free the space containing the table.</a:t>
            </a:r>
          </a:p>
          <a:p>
            <a:r>
              <a:rPr lang="en-US" dirty="0"/>
              <a:t>Syntax-</a:t>
            </a:r>
            <a:r>
              <a:rPr lang="en-IN" dirty="0"/>
              <a:t>TRUNCATE TABLE </a:t>
            </a:r>
            <a:r>
              <a:rPr lang="en-IN" dirty="0" err="1"/>
              <a:t>table_name</a:t>
            </a:r>
            <a:r>
              <a:rPr lang="en-IN" dirty="0"/>
              <a:t>;  </a:t>
            </a:r>
          </a:p>
          <a:p>
            <a:pPr marL="0" indent="0">
              <a:buNone/>
            </a:pPr>
            <a:endParaRPr lang="en-US" dirty="0"/>
          </a:p>
          <a:p>
            <a:endParaRPr lang="en-IN" dirty="0"/>
          </a:p>
        </p:txBody>
      </p:sp>
    </p:spTree>
    <p:extLst>
      <p:ext uri="{BB962C8B-B14F-4D97-AF65-F5344CB8AC3E}">
        <p14:creationId xmlns:p14="http://schemas.microsoft.com/office/powerpoint/2010/main" val="126080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7310-8E51-17B2-108E-A2F23AA2698A}"/>
              </a:ext>
            </a:extLst>
          </p:cNvPr>
          <p:cNvSpPr>
            <a:spLocks noGrp="1"/>
          </p:cNvSpPr>
          <p:nvPr>
            <p:ph type="title"/>
          </p:nvPr>
        </p:nvSpPr>
        <p:spPr>
          <a:xfrm>
            <a:off x="920262" y="433754"/>
            <a:ext cx="10515600" cy="1078524"/>
          </a:xfrm>
        </p:spPr>
        <p:txBody>
          <a:bodyPr>
            <a:normAutofit fontScale="90000"/>
          </a:bodyPr>
          <a:lstStyle/>
          <a:p>
            <a:r>
              <a:rPr lang="en-IN" dirty="0">
                <a:solidFill>
                  <a:srgbClr val="C00000"/>
                </a:solidFill>
              </a:rPr>
              <a:t>     </a:t>
            </a:r>
            <a:r>
              <a:rPr lang="en-IN" b="1" dirty="0">
                <a:solidFill>
                  <a:srgbClr val="C00000"/>
                </a:solidFill>
              </a:rPr>
              <a:t>2)DML-DATA MANUPLIATION LANG.</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4F2CD10B-3731-C9FF-A0F7-9881F4D21F84}"/>
              </a:ext>
            </a:extLst>
          </p:cNvPr>
          <p:cNvSpPr>
            <a:spLocks noGrp="1"/>
          </p:cNvSpPr>
          <p:nvPr>
            <p:ph idx="1"/>
          </p:nvPr>
        </p:nvSpPr>
        <p:spPr/>
        <p:txBody>
          <a:bodyPr>
            <a:normAutofit/>
          </a:bodyPr>
          <a:lstStyle/>
          <a:p>
            <a:r>
              <a:rPr lang="en-IN" sz="2000" dirty="0"/>
              <a:t>DML-Data </a:t>
            </a:r>
            <a:r>
              <a:rPr lang="en-IN" sz="2000" dirty="0" err="1"/>
              <a:t>manupliation</a:t>
            </a:r>
            <a:r>
              <a:rPr lang="en-IN" sz="2000" dirty="0"/>
              <a:t> lang.</a:t>
            </a:r>
          </a:p>
          <a:p>
            <a:r>
              <a:rPr lang="en-IN" sz="2000" dirty="0"/>
              <a:t>DML command used to modify database.</a:t>
            </a:r>
          </a:p>
          <a:p>
            <a:r>
              <a:rPr lang="en-IN" sz="2000" b="1" dirty="0">
                <a:solidFill>
                  <a:srgbClr val="FF0000"/>
                </a:solidFill>
              </a:rPr>
              <a:t>1.Insert-</a:t>
            </a:r>
            <a:r>
              <a:rPr lang="en-US" sz="2000" b="1" dirty="0">
                <a:solidFill>
                  <a:srgbClr val="FF0000"/>
                </a:solidFill>
              </a:rPr>
              <a:t> </a:t>
            </a:r>
            <a:r>
              <a:rPr lang="en-US" sz="2000" dirty="0"/>
              <a:t>The INSERT statement is a SQL query. It is used to insert data into the row of a table.</a:t>
            </a:r>
          </a:p>
          <a:p>
            <a:pPr marL="0" indent="0">
              <a:buNone/>
            </a:pPr>
            <a:r>
              <a:rPr lang="en-IN" sz="2000" dirty="0"/>
              <a:t>Syntax-</a:t>
            </a:r>
            <a:r>
              <a:rPr lang="en-US" sz="2000" dirty="0"/>
              <a:t>INSERT INTO TABLE_NAME    </a:t>
            </a:r>
          </a:p>
          <a:p>
            <a:pPr marL="0" indent="0">
              <a:buNone/>
            </a:pPr>
            <a:r>
              <a:rPr lang="en-US" sz="2000" dirty="0"/>
              <a:t>VALUES (value1, value2, value3, .... </a:t>
            </a:r>
            <a:r>
              <a:rPr lang="en-US" sz="2000" dirty="0" err="1"/>
              <a:t>valueN</a:t>
            </a:r>
            <a:r>
              <a:rPr lang="en-US" sz="2000" dirty="0"/>
              <a:t>);   </a:t>
            </a:r>
          </a:p>
          <a:p>
            <a:pPr marL="0" indent="0">
              <a:buNone/>
            </a:pPr>
            <a:r>
              <a:rPr lang="en-US" sz="2000" b="1" dirty="0">
                <a:solidFill>
                  <a:srgbClr val="FF0000"/>
                </a:solidFill>
              </a:rPr>
              <a:t>  2.Update-</a:t>
            </a:r>
            <a:r>
              <a:rPr lang="en-US" sz="2000" dirty="0"/>
              <a:t> This command is used to update or modify the value of a column in the table.</a:t>
            </a:r>
          </a:p>
          <a:p>
            <a:pPr marL="0" indent="0">
              <a:buNone/>
            </a:pPr>
            <a:endParaRPr lang="en-US" sz="2000" dirty="0"/>
          </a:p>
          <a:p>
            <a:endParaRPr lang="en-IN" dirty="0"/>
          </a:p>
        </p:txBody>
      </p:sp>
    </p:spTree>
    <p:extLst>
      <p:ext uri="{BB962C8B-B14F-4D97-AF65-F5344CB8AC3E}">
        <p14:creationId xmlns:p14="http://schemas.microsoft.com/office/powerpoint/2010/main" val="371890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687-1C5F-1B41-833D-1DAEC2128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36EA7B-0C5E-5709-0266-7B370230E052}"/>
              </a:ext>
            </a:extLst>
          </p:cNvPr>
          <p:cNvSpPr>
            <a:spLocks noGrp="1"/>
          </p:cNvSpPr>
          <p:nvPr>
            <p:ph idx="1"/>
          </p:nvPr>
        </p:nvSpPr>
        <p:spPr/>
        <p:txBody>
          <a:bodyPr/>
          <a:lstStyle/>
          <a:p>
            <a:r>
              <a:rPr lang="en-IN" dirty="0"/>
              <a:t>Syntax-</a:t>
            </a:r>
            <a:r>
              <a:rPr lang="en-US" dirty="0"/>
              <a:t>UPDATE </a:t>
            </a:r>
            <a:r>
              <a:rPr lang="en-US" dirty="0" err="1"/>
              <a:t>table_name</a:t>
            </a:r>
            <a:r>
              <a:rPr lang="en-US" dirty="0"/>
              <a:t> SET [column_name1= value1,...</a:t>
            </a:r>
            <a:r>
              <a:rPr lang="en-US" dirty="0" err="1"/>
              <a:t>column_nameN</a:t>
            </a:r>
            <a:r>
              <a:rPr lang="en-US" dirty="0"/>
              <a:t> = </a:t>
            </a:r>
            <a:r>
              <a:rPr lang="en-US" dirty="0" err="1"/>
              <a:t>valueN</a:t>
            </a:r>
            <a:r>
              <a:rPr lang="en-US" dirty="0"/>
              <a:t>] [WHERE CONDITION]   </a:t>
            </a:r>
          </a:p>
          <a:p>
            <a:endParaRPr lang="en-US" dirty="0"/>
          </a:p>
          <a:p>
            <a:r>
              <a:rPr lang="en-IN" dirty="0">
                <a:solidFill>
                  <a:srgbClr val="FF0000"/>
                </a:solidFill>
              </a:rPr>
              <a:t>3.Delete-</a:t>
            </a:r>
            <a:r>
              <a:rPr lang="en-US" dirty="0"/>
              <a:t>It is used to remove one or more row from a table.</a:t>
            </a:r>
          </a:p>
          <a:p>
            <a:r>
              <a:rPr lang="en-IN" dirty="0" err="1"/>
              <a:t>Synatx</a:t>
            </a:r>
            <a:r>
              <a:rPr lang="en-IN" dirty="0"/>
              <a:t>-</a:t>
            </a:r>
            <a:r>
              <a:rPr lang="en-US" dirty="0"/>
              <a:t>DELETE FROM </a:t>
            </a:r>
            <a:r>
              <a:rPr lang="en-US" dirty="0" err="1"/>
              <a:t>table_name</a:t>
            </a:r>
            <a:r>
              <a:rPr lang="en-US" dirty="0"/>
              <a:t> [WHERE condition];  </a:t>
            </a:r>
          </a:p>
          <a:p>
            <a:endParaRPr lang="en-IN" dirty="0"/>
          </a:p>
        </p:txBody>
      </p:sp>
    </p:spTree>
    <p:extLst>
      <p:ext uri="{BB962C8B-B14F-4D97-AF65-F5344CB8AC3E}">
        <p14:creationId xmlns:p14="http://schemas.microsoft.com/office/powerpoint/2010/main" val="363489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A1EB-8E8B-C80A-80CC-FEE9C0B4C3FD}"/>
              </a:ext>
            </a:extLst>
          </p:cNvPr>
          <p:cNvSpPr>
            <a:spLocks noGrp="1"/>
          </p:cNvSpPr>
          <p:nvPr>
            <p:ph type="title"/>
          </p:nvPr>
        </p:nvSpPr>
        <p:spPr/>
        <p:txBody>
          <a:bodyPr>
            <a:normAutofit/>
          </a:bodyPr>
          <a:lstStyle/>
          <a:p>
            <a:r>
              <a:rPr lang="en-IN" sz="3600" b="1" dirty="0">
                <a:solidFill>
                  <a:srgbClr val="C00000"/>
                </a:solidFill>
              </a:rPr>
              <a:t>3)DQL-Data Query language/Data </a:t>
            </a:r>
            <a:r>
              <a:rPr lang="en-IN" sz="3600" b="1" dirty="0" err="1">
                <a:solidFill>
                  <a:srgbClr val="C00000"/>
                </a:solidFill>
              </a:rPr>
              <a:t>Retrivew</a:t>
            </a:r>
            <a:r>
              <a:rPr lang="en-IN" sz="3600" b="1" dirty="0">
                <a:solidFill>
                  <a:srgbClr val="C00000"/>
                </a:solidFill>
              </a:rPr>
              <a:t> Language</a:t>
            </a:r>
          </a:p>
        </p:txBody>
      </p:sp>
      <p:sp>
        <p:nvSpPr>
          <p:cNvPr id="3" name="Content Placeholder 2">
            <a:extLst>
              <a:ext uri="{FF2B5EF4-FFF2-40B4-BE49-F238E27FC236}">
                <a16:creationId xmlns:a16="http://schemas.microsoft.com/office/drawing/2014/main" id="{5CBB6B07-A203-A3A5-14E1-9ACA134CF878}"/>
              </a:ext>
            </a:extLst>
          </p:cNvPr>
          <p:cNvSpPr>
            <a:spLocks noGrp="1"/>
          </p:cNvSpPr>
          <p:nvPr>
            <p:ph idx="1"/>
          </p:nvPr>
        </p:nvSpPr>
        <p:spPr/>
        <p:txBody>
          <a:bodyPr>
            <a:normAutofit/>
          </a:bodyPr>
          <a:lstStyle/>
          <a:p>
            <a:r>
              <a:rPr lang="en-IN" sz="2000" dirty="0"/>
              <a:t>DQL-Data Control language/data </a:t>
            </a:r>
            <a:r>
              <a:rPr lang="en-IN" sz="2000" dirty="0" err="1"/>
              <a:t>retrivew</a:t>
            </a:r>
            <a:r>
              <a:rPr lang="en-IN" sz="2000" dirty="0"/>
              <a:t> lang.</a:t>
            </a:r>
          </a:p>
          <a:p>
            <a:r>
              <a:rPr lang="en-IN" sz="2000" dirty="0"/>
              <a:t>DQL statement are used to performing </a:t>
            </a:r>
            <a:r>
              <a:rPr lang="en-IN" sz="2000" dirty="0" err="1"/>
              <a:t>quries</a:t>
            </a:r>
            <a:r>
              <a:rPr lang="en-IN" sz="2000" dirty="0"/>
              <a:t> within schema object.</a:t>
            </a:r>
          </a:p>
          <a:p>
            <a:r>
              <a:rPr lang="en-IN" sz="2000" dirty="0" err="1"/>
              <a:t>Retrivew</a:t>
            </a:r>
            <a:r>
              <a:rPr lang="en-IN" sz="2000" dirty="0"/>
              <a:t> means getting data.</a:t>
            </a:r>
          </a:p>
          <a:p>
            <a:r>
              <a:rPr lang="en-IN" sz="2000" dirty="0"/>
              <a:t>And with the help of </a:t>
            </a:r>
            <a:r>
              <a:rPr lang="en-IN" sz="2000" dirty="0">
                <a:solidFill>
                  <a:srgbClr val="C00000"/>
                </a:solidFill>
              </a:rPr>
              <a:t>SELECT</a:t>
            </a:r>
            <a:r>
              <a:rPr lang="en-IN" sz="2000" dirty="0"/>
              <a:t> command allows getting the data of database.</a:t>
            </a:r>
          </a:p>
          <a:p>
            <a:r>
              <a:rPr lang="en-IN" sz="2000" dirty="0">
                <a:solidFill>
                  <a:srgbClr val="FF0000"/>
                </a:solidFill>
              </a:rPr>
              <a:t>1.select-  </a:t>
            </a:r>
            <a:r>
              <a:rPr lang="en-IN" sz="2000" dirty="0">
                <a:solidFill>
                  <a:schemeClr val="tx1"/>
                </a:solidFill>
              </a:rPr>
              <a:t>It </a:t>
            </a:r>
            <a:r>
              <a:rPr lang="en-IN" sz="2000" dirty="0"/>
              <a:t>is used to </a:t>
            </a:r>
            <a:r>
              <a:rPr lang="en-IN" sz="2000" dirty="0" err="1"/>
              <a:t>retrievew</a:t>
            </a:r>
            <a:r>
              <a:rPr lang="en-IN" sz="2000" dirty="0"/>
              <a:t> the database.</a:t>
            </a:r>
          </a:p>
          <a:p>
            <a:pPr marL="0" indent="0">
              <a:buNone/>
            </a:pPr>
            <a:r>
              <a:rPr lang="en-IN" sz="2000" dirty="0"/>
              <a:t>Syntax-</a:t>
            </a:r>
            <a:r>
              <a:rPr lang="en-US" sz="2000" dirty="0"/>
              <a:t>SELECT expressions FROM TABLES    </a:t>
            </a:r>
          </a:p>
          <a:p>
            <a:pPr marL="0" indent="0">
              <a:buNone/>
            </a:pPr>
            <a:r>
              <a:rPr lang="en-US" sz="2000" dirty="0"/>
              <a:t>WHERE conditions;  </a:t>
            </a:r>
          </a:p>
          <a:p>
            <a:endParaRPr lang="en-IN" dirty="0"/>
          </a:p>
          <a:p>
            <a:endParaRPr lang="en-IN" dirty="0"/>
          </a:p>
        </p:txBody>
      </p:sp>
    </p:spTree>
    <p:extLst>
      <p:ext uri="{BB962C8B-B14F-4D97-AF65-F5344CB8AC3E}">
        <p14:creationId xmlns:p14="http://schemas.microsoft.com/office/powerpoint/2010/main" val="243147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ABE2-D19E-5B63-AF76-E9EF0B838097}"/>
              </a:ext>
            </a:extLst>
          </p:cNvPr>
          <p:cNvSpPr>
            <a:spLocks noGrp="1"/>
          </p:cNvSpPr>
          <p:nvPr>
            <p:ph type="title"/>
          </p:nvPr>
        </p:nvSpPr>
        <p:spPr/>
        <p:txBody>
          <a:bodyPr/>
          <a:lstStyle/>
          <a:p>
            <a:pPr algn="ctr"/>
            <a:r>
              <a:rPr lang="en-IN" b="1" dirty="0">
                <a:solidFill>
                  <a:srgbClr val="C00000"/>
                </a:solidFill>
              </a:rPr>
              <a:t>4)DCL-Data Control language</a:t>
            </a:r>
          </a:p>
        </p:txBody>
      </p:sp>
      <p:sp>
        <p:nvSpPr>
          <p:cNvPr id="3" name="Content Placeholder 2">
            <a:extLst>
              <a:ext uri="{FF2B5EF4-FFF2-40B4-BE49-F238E27FC236}">
                <a16:creationId xmlns:a16="http://schemas.microsoft.com/office/drawing/2014/main" id="{93E6EF0C-B8C2-B64E-4BF9-BF154E7C760F}"/>
              </a:ext>
            </a:extLst>
          </p:cNvPr>
          <p:cNvSpPr>
            <a:spLocks noGrp="1"/>
          </p:cNvSpPr>
          <p:nvPr>
            <p:ph idx="1"/>
          </p:nvPr>
        </p:nvSpPr>
        <p:spPr>
          <a:xfrm>
            <a:off x="709246" y="1802179"/>
            <a:ext cx="10515600" cy="4351338"/>
          </a:xfrm>
        </p:spPr>
        <p:txBody>
          <a:bodyPr/>
          <a:lstStyle/>
          <a:p>
            <a:pPr marL="0" indent="0">
              <a:buNone/>
            </a:pPr>
            <a:r>
              <a:rPr lang="en-IN" sz="2000" dirty="0"/>
              <a:t> DCL-data control </a:t>
            </a:r>
            <a:r>
              <a:rPr lang="en-IN" sz="2000" dirty="0" err="1"/>
              <a:t>languge</a:t>
            </a:r>
            <a:r>
              <a:rPr lang="en-IN" sz="2000" dirty="0"/>
              <a:t>.</a:t>
            </a:r>
          </a:p>
          <a:p>
            <a:pPr marL="0" indent="0">
              <a:buNone/>
            </a:pPr>
            <a:r>
              <a:rPr lang="en-US" sz="2000" dirty="0"/>
              <a:t> DCL commands are used to grant and take back authority from any database user.</a:t>
            </a:r>
          </a:p>
          <a:p>
            <a:pPr marL="0" indent="0">
              <a:buNone/>
            </a:pPr>
            <a:endParaRPr lang="en-US" sz="2000" dirty="0"/>
          </a:p>
          <a:p>
            <a:pPr marL="0" indent="0">
              <a:buNone/>
            </a:pPr>
            <a:r>
              <a:rPr lang="en-US" sz="2000" b="1" dirty="0">
                <a:solidFill>
                  <a:srgbClr val="FF0000"/>
                </a:solidFill>
              </a:rPr>
              <a:t>  1.Grant:</a:t>
            </a:r>
            <a:r>
              <a:rPr lang="en-US" sz="2000" dirty="0">
                <a:solidFill>
                  <a:srgbClr val="FF0000"/>
                </a:solidFill>
              </a:rPr>
              <a:t> </a:t>
            </a:r>
            <a:r>
              <a:rPr lang="en-US" sz="2000" dirty="0"/>
              <a:t>It is used to give user access privileges to a database.</a:t>
            </a:r>
          </a:p>
          <a:p>
            <a:pPr marL="0" indent="0">
              <a:buNone/>
            </a:pPr>
            <a:r>
              <a:rPr lang="en-US" sz="2000" dirty="0"/>
              <a:t>   Example-GRANT SELECT, UPDATE ON MY_TABLE TO SOME_USER, </a:t>
            </a:r>
          </a:p>
          <a:p>
            <a:pPr marL="0" indent="0">
              <a:buNone/>
            </a:pPr>
            <a:r>
              <a:rPr lang="en-US" sz="2000" dirty="0"/>
              <a:t>   ANOTHER_USER;</a:t>
            </a:r>
          </a:p>
          <a:p>
            <a:pPr marL="0" indent="0">
              <a:buNone/>
            </a:pPr>
            <a:r>
              <a:rPr lang="en-US" sz="2000" dirty="0"/>
              <a:t>  </a:t>
            </a:r>
          </a:p>
          <a:p>
            <a:pPr marL="0" indent="0">
              <a:buNone/>
            </a:pPr>
            <a:r>
              <a:rPr lang="en-US" sz="2000" b="1" dirty="0"/>
              <a:t>   </a:t>
            </a:r>
            <a:r>
              <a:rPr lang="en-US" sz="2000" b="1" dirty="0">
                <a:solidFill>
                  <a:srgbClr val="FF0000"/>
                </a:solidFill>
              </a:rPr>
              <a:t>2.Revoke:</a:t>
            </a:r>
            <a:r>
              <a:rPr lang="en-US" sz="2000" dirty="0"/>
              <a:t> It is used to take back permissions from the user.</a:t>
            </a:r>
          </a:p>
          <a:p>
            <a:pPr marL="0" indent="0">
              <a:buNone/>
            </a:pPr>
            <a:r>
              <a:rPr lang="en-US" sz="2000" dirty="0"/>
              <a:t>   Example-REVOKE SELECT, UPDATE ON MY_TABLE FROM USER1, USER2;  </a:t>
            </a:r>
          </a:p>
          <a:p>
            <a:pPr marL="0" indent="0">
              <a:buNone/>
            </a:pPr>
            <a:endParaRPr lang="en-US" dirty="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376043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3E1B-2CC5-9AEE-49CB-5AB7C8DF6A6D}"/>
              </a:ext>
            </a:extLst>
          </p:cNvPr>
          <p:cNvSpPr>
            <a:spLocks noGrp="1"/>
          </p:cNvSpPr>
          <p:nvPr>
            <p:ph type="title"/>
          </p:nvPr>
        </p:nvSpPr>
        <p:spPr/>
        <p:txBody>
          <a:bodyPr/>
          <a:lstStyle/>
          <a:p>
            <a:r>
              <a:rPr lang="en-IN" dirty="0">
                <a:solidFill>
                  <a:srgbClr val="C00000"/>
                </a:solidFill>
              </a:rPr>
              <a:t>5)TCL-</a:t>
            </a:r>
            <a:r>
              <a:rPr lang="en-IN" dirty="0" err="1">
                <a:solidFill>
                  <a:srgbClr val="C00000"/>
                </a:solidFill>
              </a:rPr>
              <a:t>Transation</a:t>
            </a:r>
            <a:r>
              <a:rPr lang="en-IN" dirty="0">
                <a:solidFill>
                  <a:srgbClr val="C00000"/>
                </a:solidFill>
              </a:rPr>
              <a:t> control </a:t>
            </a:r>
            <a:r>
              <a:rPr lang="en-IN" dirty="0" err="1">
                <a:solidFill>
                  <a:srgbClr val="C00000"/>
                </a:solidFill>
              </a:rPr>
              <a:t>languge</a:t>
            </a:r>
            <a:r>
              <a:rPr lang="en-IN" dirty="0">
                <a:solidFill>
                  <a:srgbClr val="C00000"/>
                </a:solidFill>
              </a:rPr>
              <a:t>.</a:t>
            </a:r>
          </a:p>
        </p:txBody>
      </p:sp>
      <p:sp>
        <p:nvSpPr>
          <p:cNvPr id="3" name="Content Placeholder 2">
            <a:extLst>
              <a:ext uri="{FF2B5EF4-FFF2-40B4-BE49-F238E27FC236}">
                <a16:creationId xmlns:a16="http://schemas.microsoft.com/office/drawing/2014/main" id="{48B78E2F-94DB-5E9C-17FA-F51C14559010}"/>
              </a:ext>
            </a:extLst>
          </p:cNvPr>
          <p:cNvSpPr>
            <a:spLocks noGrp="1"/>
          </p:cNvSpPr>
          <p:nvPr>
            <p:ph idx="1"/>
          </p:nvPr>
        </p:nvSpPr>
        <p:spPr/>
        <p:txBody>
          <a:bodyPr>
            <a:normAutofit/>
          </a:bodyPr>
          <a:lstStyle/>
          <a:p>
            <a:r>
              <a:rPr lang="en-IN" sz="2000" dirty="0"/>
              <a:t>TCL-</a:t>
            </a:r>
            <a:r>
              <a:rPr lang="en-IN" sz="2000" dirty="0" err="1"/>
              <a:t>Transation</a:t>
            </a:r>
            <a:r>
              <a:rPr lang="en-IN" sz="2000" dirty="0"/>
              <a:t> control </a:t>
            </a:r>
            <a:r>
              <a:rPr lang="en-IN" sz="2000" dirty="0" err="1"/>
              <a:t>languge</a:t>
            </a:r>
            <a:r>
              <a:rPr lang="en-IN" sz="2000" dirty="0"/>
              <a:t>.</a:t>
            </a:r>
          </a:p>
          <a:p>
            <a:r>
              <a:rPr lang="en-IN" sz="2000" dirty="0"/>
              <a:t>Transaction </a:t>
            </a:r>
            <a:r>
              <a:rPr lang="en-IN" sz="2000" dirty="0" err="1"/>
              <a:t>withim</a:t>
            </a:r>
            <a:r>
              <a:rPr lang="en-IN" sz="2000" dirty="0"/>
              <a:t> the database.</a:t>
            </a:r>
          </a:p>
          <a:p>
            <a:r>
              <a:rPr lang="en-US" sz="2000" b="1" dirty="0">
                <a:solidFill>
                  <a:srgbClr val="FF0000"/>
                </a:solidFill>
              </a:rPr>
              <a:t>1. Commit:</a:t>
            </a:r>
            <a:r>
              <a:rPr lang="en-US" sz="2000" dirty="0">
                <a:solidFill>
                  <a:srgbClr val="FF0000"/>
                </a:solidFill>
              </a:rPr>
              <a:t> </a:t>
            </a:r>
            <a:r>
              <a:rPr lang="en-US" sz="2000" dirty="0"/>
              <a:t>Commit command is used to save all the transactions </a:t>
            </a:r>
          </a:p>
          <a:p>
            <a:r>
              <a:rPr lang="en-US" sz="2000" dirty="0"/>
              <a:t> to the database.</a:t>
            </a:r>
          </a:p>
          <a:p>
            <a:pPr marL="0" indent="0">
              <a:buNone/>
            </a:pPr>
            <a:r>
              <a:rPr lang="en-IN" sz="2000" dirty="0"/>
              <a:t>      Example-</a:t>
            </a:r>
            <a:r>
              <a:rPr lang="en-US" sz="2000" dirty="0"/>
              <a:t> DELETE FROM CUSTOMERS  WHERE AGE = 25;  </a:t>
            </a:r>
          </a:p>
          <a:p>
            <a:pPr marL="0" indent="0">
              <a:buNone/>
            </a:pPr>
            <a:r>
              <a:rPr lang="en-US" sz="2000" dirty="0"/>
              <a:t>      COMMIT;  </a:t>
            </a:r>
          </a:p>
          <a:p>
            <a:pPr marL="0" indent="0">
              <a:buNone/>
            </a:pPr>
            <a:r>
              <a:rPr lang="en-US" sz="2000" dirty="0">
                <a:solidFill>
                  <a:srgbClr val="FF0000"/>
                </a:solidFill>
              </a:rPr>
              <a:t>    2</a:t>
            </a:r>
            <a:r>
              <a:rPr lang="en-US" sz="2000" b="1" dirty="0">
                <a:solidFill>
                  <a:srgbClr val="FF0000"/>
                </a:solidFill>
              </a:rPr>
              <a:t>.Rollback</a:t>
            </a:r>
            <a:r>
              <a:rPr lang="en-US" sz="2000" b="1" dirty="0"/>
              <a:t>:</a:t>
            </a:r>
            <a:r>
              <a:rPr lang="en-US" sz="2000" dirty="0"/>
              <a:t> Rollback command is used to undo transactions</a:t>
            </a:r>
          </a:p>
          <a:p>
            <a:pPr marL="0" indent="0">
              <a:buNone/>
            </a:pPr>
            <a:r>
              <a:rPr lang="en-US" sz="2000" dirty="0"/>
              <a:t>       that have not already been saved to the database.</a:t>
            </a:r>
          </a:p>
          <a:p>
            <a:pPr marL="0" indent="0">
              <a:buNone/>
            </a:pPr>
            <a:endParaRPr lang="en-US" dirty="0"/>
          </a:p>
          <a:p>
            <a:endParaRPr lang="en-IN" dirty="0"/>
          </a:p>
        </p:txBody>
      </p:sp>
    </p:spTree>
    <p:extLst>
      <p:ext uri="{BB962C8B-B14F-4D97-AF65-F5344CB8AC3E}">
        <p14:creationId xmlns:p14="http://schemas.microsoft.com/office/powerpoint/2010/main" val="406088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EB94-ACF1-26EE-4522-51F076747C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E1E379-764B-1600-C383-10359B1F06B4}"/>
              </a:ext>
            </a:extLst>
          </p:cNvPr>
          <p:cNvSpPr>
            <a:spLocks noGrp="1"/>
          </p:cNvSpPr>
          <p:nvPr>
            <p:ph idx="1"/>
          </p:nvPr>
        </p:nvSpPr>
        <p:spPr/>
        <p:txBody>
          <a:bodyPr/>
          <a:lstStyle/>
          <a:p>
            <a:pPr marL="0" indent="0">
              <a:buNone/>
            </a:pPr>
            <a:r>
              <a:rPr lang="en-IN" sz="2000" dirty="0"/>
              <a:t>Example-</a:t>
            </a:r>
            <a:r>
              <a:rPr lang="en-US" sz="2000" dirty="0"/>
              <a:t> DELETE FROM CUSTOMERS  WHERE AGE = 25; ROLLBACK;  </a:t>
            </a:r>
          </a:p>
          <a:p>
            <a:pPr>
              <a:buFont typeface="+mj-lt"/>
              <a:buAutoNum type="arabicPeriod"/>
            </a:pPr>
            <a:endParaRPr lang="en-US" sz="2000" dirty="0"/>
          </a:p>
          <a:p>
            <a:pPr marL="0" indent="0">
              <a:buNone/>
            </a:pPr>
            <a:r>
              <a:rPr lang="en-US" sz="2000" b="1" dirty="0">
                <a:solidFill>
                  <a:srgbClr val="FF0000"/>
                </a:solidFill>
              </a:rPr>
              <a:t>3. SAVEPOINT:</a:t>
            </a:r>
            <a:r>
              <a:rPr lang="en-US" sz="2000" dirty="0">
                <a:solidFill>
                  <a:srgbClr val="FF0000"/>
                </a:solidFill>
              </a:rPr>
              <a:t> </a:t>
            </a:r>
            <a:r>
              <a:rPr lang="en-US" sz="2000" dirty="0"/>
              <a:t>It is used to roll the transaction back to a certain point without rolling back the entire transaction.</a:t>
            </a:r>
          </a:p>
          <a:p>
            <a:pPr marL="0" indent="0">
              <a:buNone/>
            </a:pPr>
            <a:r>
              <a:rPr lang="en-IN" sz="2000" dirty="0"/>
              <a:t>Syntax-SAVEPOINT SAVEPOINT_NAME;  </a:t>
            </a:r>
          </a:p>
          <a:p>
            <a:pPr marL="0" indent="0">
              <a:buNone/>
            </a:pPr>
            <a:endParaRPr lang="en-IN" dirty="0"/>
          </a:p>
        </p:txBody>
      </p:sp>
    </p:spTree>
    <p:extLst>
      <p:ext uri="{BB962C8B-B14F-4D97-AF65-F5344CB8AC3E}">
        <p14:creationId xmlns:p14="http://schemas.microsoft.com/office/powerpoint/2010/main" val="44845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A247-6264-D6E3-2E5D-0A54BF6CDE4B}"/>
              </a:ext>
            </a:extLst>
          </p:cNvPr>
          <p:cNvSpPr>
            <a:spLocks noGrp="1"/>
          </p:cNvSpPr>
          <p:nvPr>
            <p:ph type="title"/>
          </p:nvPr>
        </p:nvSpPr>
        <p:spPr>
          <a:xfrm>
            <a:off x="646111" y="188259"/>
            <a:ext cx="9404723" cy="1008529"/>
          </a:xfrm>
        </p:spPr>
        <p:txBody>
          <a:bodyPr>
            <a:normAutofit fontScale="90000"/>
          </a:bodyPr>
          <a:lstStyle/>
          <a:p>
            <a:r>
              <a:rPr lang="en-IN" sz="3600" b="1" dirty="0">
                <a:solidFill>
                  <a:srgbClr val="C00000"/>
                </a:solidFill>
              </a:rPr>
              <a:t>5)SDLC-SOFTWARE DEVELOPMENT LLIFE CYCLE</a:t>
            </a:r>
          </a:p>
        </p:txBody>
      </p:sp>
      <p:sp>
        <p:nvSpPr>
          <p:cNvPr id="3" name="Content Placeholder 2">
            <a:extLst>
              <a:ext uri="{FF2B5EF4-FFF2-40B4-BE49-F238E27FC236}">
                <a16:creationId xmlns:a16="http://schemas.microsoft.com/office/drawing/2014/main" id="{B07A1180-141C-D15B-5CAC-DE7BDFE671E2}"/>
              </a:ext>
            </a:extLst>
          </p:cNvPr>
          <p:cNvSpPr>
            <a:spLocks noGrp="1"/>
          </p:cNvSpPr>
          <p:nvPr>
            <p:ph idx="1"/>
          </p:nvPr>
        </p:nvSpPr>
        <p:spPr>
          <a:xfrm>
            <a:off x="1103312" y="1344706"/>
            <a:ext cx="8946541" cy="4903694"/>
          </a:xfrm>
        </p:spPr>
        <p:txBody>
          <a:bodyPr/>
          <a:lstStyle/>
          <a:p>
            <a:endParaRPr lang="en-IN" dirty="0"/>
          </a:p>
        </p:txBody>
      </p:sp>
      <p:sp>
        <p:nvSpPr>
          <p:cNvPr id="4" name="Oval 3">
            <a:extLst>
              <a:ext uri="{FF2B5EF4-FFF2-40B4-BE49-F238E27FC236}">
                <a16:creationId xmlns:a16="http://schemas.microsoft.com/office/drawing/2014/main" id="{AAE6FE35-2958-2274-F93C-5F7766822A06}"/>
              </a:ext>
            </a:extLst>
          </p:cNvPr>
          <p:cNvSpPr/>
          <p:nvPr/>
        </p:nvSpPr>
        <p:spPr>
          <a:xfrm>
            <a:off x="4366836" y="1465729"/>
            <a:ext cx="2262563" cy="11161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err="1"/>
              <a:t>Requiremnet</a:t>
            </a:r>
            <a:r>
              <a:rPr lang="en-IN" sz="1600" b="1" dirty="0"/>
              <a:t> gathering</a:t>
            </a:r>
          </a:p>
        </p:txBody>
      </p:sp>
      <p:sp>
        <p:nvSpPr>
          <p:cNvPr id="5" name="Oval 4">
            <a:extLst>
              <a:ext uri="{FF2B5EF4-FFF2-40B4-BE49-F238E27FC236}">
                <a16:creationId xmlns:a16="http://schemas.microsoft.com/office/drawing/2014/main" id="{94812CCB-21A7-5D4B-2D29-7C1A0C205745}"/>
              </a:ext>
            </a:extLst>
          </p:cNvPr>
          <p:cNvSpPr/>
          <p:nvPr/>
        </p:nvSpPr>
        <p:spPr>
          <a:xfrm>
            <a:off x="7005918" y="2178424"/>
            <a:ext cx="2111188" cy="13984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Analysis</a:t>
            </a:r>
          </a:p>
        </p:txBody>
      </p:sp>
      <p:sp>
        <p:nvSpPr>
          <p:cNvPr id="6" name="Oval 5">
            <a:extLst>
              <a:ext uri="{FF2B5EF4-FFF2-40B4-BE49-F238E27FC236}">
                <a16:creationId xmlns:a16="http://schemas.microsoft.com/office/drawing/2014/main" id="{76481296-F2DB-23D6-D318-51177D2BBD6C}"/>
              </a:ext>
            </a:extLst>
          </p:cNvPr>
          <p:cNvSpPr/>
          <p:nvPr/>
        </p:nvSpPr>
        <p:spPr>
          <a:xfrm>
            <a:off x="6736976" y="4491318"/>
            <a:ext cx="2111188" cy="11161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Design</a:t>
            </a:r>
          </a:p>
        </p:txBody>
      </p:sp>
      <p:sp>
        <p:nvSpPr>
          <p:cNvPr id="7" name="Oval 6">
            <a:extLst>
              <a:ext uri="{FF2B5EF4-FFF2-40B4-BE49-F238E27FC236}">
                <a16:creationId xmlns:a16="http://schemas.microsoft.com/office/drawing/2014/main" id="{D2850ECD-B15B-4384-115D-4BCF7184E3DB}"/>
              </a:ext>
            </a:extLst>
          </p:cNvPr>
          <p:cNvSpPr/>
          <p:nvPr/>
        </p:nvSpPr>
        <p:spPr>
          <a:xfrm>
            <a:off x="4100442" y="5002306"/>
            <a:ext cx="1963270" cy="11161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Coding</a:t>
            </a:r>
          </a:p>
        </p:txBody>
      </p:sp>
      <p:sp>
        <p:nvSpPr>
          <p:cNvPr id="8" name="Oval 7">
            <a:extLst>
              <a:ext uri="{FF2B5EF4-FFF2-40B4-BE49-F238E27FC236}">
                <a16:creationId xmlns:a16="http://schemas.microsoft.com/office/drawing/2014/main" id="{2F227491-A45A-5140-BF51-FF496E3D5688}"/>
              </a:ext>
            </a:extLst>
          </p:cNvPr>
          <p:cNvSpPr/>
          <p:nvPr/>
        </p:nvSpPr>
        <p:spPr>
          <a:xfrm>
            <a:off x="1929654" y="3973605"/>
            <a:ext cx="2111188" cy="11161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Testing</a:t>
            </a:r>
          </a:p>
        </p:txBody>
      </p:sp>
      <p:sp>
        <p:nvSpPr>
          <p:cNvPr id="9" name="Oval 8">
            <a:extLst>
              <a:ext uri="{FF2B5EF4-FFF2-40B4-BE49-F238E27FC236}">
                <a16:creationId xmlns:a16="http://schemas.microsoft.com/office/drawing/2014/main" id="{05C194D6-2E4A-8B1A-E8E9-DA68FF25ADD9}"/>
              </a:ext>
            </a:extLst>
          </p:cNvPr>
          <p:cNvSpPr/>
          <p:nvPr/>
        </p:nvSpPr>
        <p:spPr>
          <a:xfrm>
            <a:off x="1842247" y="2164976"/>
            <a:ext cx="1963270" cy="1195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err="1">
                <a:latin typeface="Arial Black" panose="020B0A04020102020204" pitchFamily="34" charset="0"/>
              </a:rPr>
              <a:t>Deploymnet</a:t>
            </a:r>
            <a:endParaRPr lang="en-IN" sz="1400" b="1" dirty="0">
              <a:latin typeface="Arial Black" panose="020B0A04020102020204" pitchFamily="34" charset="0"/>
            </a:endParaRPr>
          </a:p>
        </p:txBody>
      </p:sp>
      <p:cxnSp>
        <p:nvCxnSpPr>
          <p:cNvPr id="11" name="Straight Arrow Connector 10">
            <a:extLst>
              <a:ext uri="{FF2B5EF4-FFF2-40B4-BE49-F238E27FC236}">
                <a16:creationId xmlns:a16="http://schemas.microsoft.com/office/drawing/2014/main" id="{B2AA9E71-590A-E324-DA9E-786CBB68AC07}"/>
              </a:ext>
            </a:extLst>
          </p:cNvPr>
          <p:cNvCxnSpPr>
            <a:stCxn id="4" idx="6"/>
          </p:cNvCxnSpPr>
          <p:nvPr/>
        </p:nvCxnSpPr>
        <p:spPr>
          <a:xfrm>
            <a:off x="6629399" y="2023782"/>
            <a:ext cx="645460" cy="329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FFC52BD-1736-9FB4-4BB5-587C5C9166D6}"/>
              </a:ext>
            </a:extLst>
          </p:cNvPr>
          <p:cNvCxnSpPr>
            <a:stCxn id="5" idx="4"/>
          </p:cNvCxnSpPr>
          <p:nvPr/>
        </p:nvCxnSpPr>
        <p:spPr>
          <a:xfrm flipH="1">
            <a:off x="8016896" y="3576918"/>
            <a:ext cx="44616"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5C9D53-ECCF-483F-4444-75E27631CD32}"/>
              </a:ext>
            </a:extLst>
          </p:cNvPr>
          <p:cNvCxnSpPr>
            <a:endCxn id="7" idx="6"/>
          </p:cNvCxnSpPr>
          <p:nvPr/>
        </p:nvCxnSpPr>
        <p:spPr>
          <a:xfrm flipH="1">
            <a:off x="6063712" y="5284694"/>
            <a:ext cx="888417" cy="27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EB293BA-4587-7648-3478-A3050BF6C8C5}"/>
              </a:ext>
            </a:extLst>
          </p:cNvPr>
          <p:cNvCxnSpPr/>
          <p:nvPr/>
        </p:nvCxnSpPr>
        <p:spPr>
          <a:xfrm flipH="1" flipV="1">
            <a:off x="3805517" y="4872318"/>
            <a:ext cx="389965" cy="51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0FF75FC-6F5B-8DFF-BD14-E1D9F9D514D4}"/>
              </a:ext>
            </a:extLst>
          </p:cNvPr>
          <p:cNvCxnSpPr/>
          <p:nvPr/>
        </p:nvCxnSpPr>
        <p:spPr>
          <a:xfrm flipV="1">
            <a:off x="2557393" y="3374091"/>
            <a:ext cx="266489" cy="660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4FF8BDB-B487-548F-29EF-79F43C01E4D2}"/>
              </a:ext>
            </a:extLst>
          </p:cNvPr>
          <p:cNvSpPr txBox="1"/>
          <p:nvPr/>
        </p:nvSpPr>
        <p:spPr>
          <a:xfrm>
            <a:off x="4421947" y="3374090"/>
            <a:ext cx="2262563" cy="369332"/>
          </a:xfrm>
          <a:prstGeom prst="rect">
            <a:avLst/>
          </a:prstGeom>
          <a:noFill/>
        </p:spPr>
        <p:txBody>
          <a:bodyPr wrap="square" rtlCol="0">
            <a:spAutoFit/>
          </a:bodyPr>
          <a:lstStyle/>
          <a:p>
            <a:r>
              <a:rPr lang="en-IN" b="1" dirty="0">
                <a:solidFill>
                  <a:srgbClr val="C00000"/>
                </a:solidFill>
                <a:latin typeface="Arial Black" panose="020B0A04020102020204" pitchFamily="34" charset="0"/>
              </a:rPr>
              <a:t>SDLC LIFE CYLE</a:t>
            </a:r>
          </a:p>
        </p:txBody>
      </p:sp>
      <p:cxnSp>
        <p:nvCxnSpPr>
          <p:cNvPr id="25" name="Straight Arrow Connector 24">
            <a:extLst>
              <a:ext uri="{FF2B5EF4-FFF2-40B4-BE49-F238E27FC236}">
                <a16:creationId xmlns:a16="http://schemas.microsoft.com/office/drawing/2014/main" id="{724092D7-4AB2-1FD2-4442-080BD7664510}"/>
              </a:ext>
            </a:extLst>
          </p:cNvPr>
          <p:cNvCxnSpPr/>
          <p:nvPr/>
        </p:nvCxnSpPr>
        <p:spPr>
          <a:xfrm flipV="1">
            <a:off x="3805517" y="2188508"/>
            <a:ext cx="616430" cy="39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5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BED8-D60A-49C8-2872-4F08B33C7C31}"/>
              </a:ext>
            </a:extLst>
          </p:cNvPr>
          <p:cNvSpPr>
            <a:spLocks noGrp="1"/>
          </p:cNvSpPr>
          <p:nvPr>
            <p:ph type="title"/>
          </p:nvPr>
        </p:nvSpPr>
        <p:spPr/>
        <p:txBody>
          <a:bodyPr>
            <a:normAutofit/>
          </a:bodyPr>
          <a:lstStyle/>
          <a:p>
            <a:r>
              <a:rPr lang="en-IN" sz="5400" b="1" dirty="0">
                <a:solidFill>
                  <a:srgbClr val="C00000"/>
                </a:solidFill>
              </a:rPr>
              <a:t>                  CONTENT</a:t>
            </a:r>
          </a:p>
        </p:txBody>
      </p:sp>
      <p:sp>
        <p:nvSpPr>
          <p:cNvPr id="3" name="Content Placeholder 2">
            <a:extLst>
              <a:ext uri="{FF2B5EF4-FFF2-40B4-BE49-F238E27FC236}">
                <a16:creationId xmlns:a16="http://schemas.microsoft.com/office/drawing/2014/main" id="{0C946D1D-1256-F0BA-828E-5821C62B3576}"/>
              </a:ext>
            </a:extLst>
          </p:cNvPr>
          <p:cNvSpPr>
            <a:spLocks noGrp="1"/>
          </p:cNvSpPr>
          <p:nvPr>
            <p:ph idx="1"/>
          </p:nvPr>
        </p:nvSpPr>
        <p:spPr/>
        <p:txBody>
          <a:bodyPr>
            <a:normAutofit fontScale="85000" lnSpcReduction="20000"/>
          </a:bodyPr>
          <a:lstStyle/>
          <a:p>
            <a:pPr marL="514350" indent="-514350" algn="just">
              <a:buFont typeface="+mj-lt"/>
              <a:buAutoNum type="arabicPeriod"/>
            </a:pPr>
            <a:r>
              <a:rPr lang="en-IN" sz="3900" b="1" dirty="0">
                <a:effectLst/>
              </a:rPr>
              <a:t>What is the Web?</a:t>
            </a:r>
            <a:endParaRPr lang="en-IN" sz="3900" b="1" dirty="0"/>
          </a:p>
          <a:p>
            <a:pPr marL="514350" indent="-514350" algn="just">
              <a:buFont typeface="+mj-lt"/>
              <a:buAutoNum type="arabicPeriod"/>
            </a:pPr>
            <a:r>
              <a:rPr lang="en-IN" sz="3900" b="1" dirty="0"/>
              <a:t> </a:t>
            </a:r>
            <a:r>
              <a:rPr lang="en-IN" sz="3900" b="1" dirty="0">
                <a:effectLst/>
              </a:rPr>
              <a:t>What is the HTML?</a:t>
            </a:r>
            <a:endParaRPr lang="en-IN" sz="3900" b="1" dirty="0"/>
          </a:p>
          <a:p>
            <a:pPr marL="514350" indent="-514350" algn="just">
              <a:buFont typeface="+mj-lt"/>
              <a:buAutoNum type="arabicPeriod"/>
            </a:pPr>
            <a:r>
              <a:rPr lang="en-IN" sz="3900" b="1" dirty="0"/>
              <a:t> What is </a:t>
            </a:r>
            <a:r>
              <a:rPr lang="en-IN" sz="3900" b="1" dirty="0" err="1"/>
              <a:t>javascript</a:t>
            </a:r>
            <a:r>
              <a:rPr lang="en-IN" sz="3900" b="1" dirty="0"/>
              <a:t>?</a:t>
            </a:r>
          </a:p>
          <a:p>
            <a:pPr marL="514350" indent="-514350" algn="just">
              <a:buFont typeface="+mj-lt"/>
              <a:buAutoNum type="arabicPeriod"/>
            </a:pPr>
            <a:r>
              <a:rPr lang="en-IN" sz="3900" b="1" dirty="0"/>
              <a:t> DBMS(</a:t>
            </a:r>
            <a:r>
              <a:rPr lang="en-IN" sz="3900" b="1" dirty="0" err="1"/>
              <a:t>databasemangemnet</a:t>
            </a:r>
            <a:r>
              <a:rPr lang="en-IN" sz="3900" b="1" dirty="0"/>
              <a:t> system)</a:t>
            </a:r>
          </a:p>
          <a:p>
            <a:pPr marL="514350" indent="-514350" algn="just">
              <a:buFont typeface="+mj-lt"/>
              <a:buAutoNum type="arabicPeriod"/>
            </a:pPr>
            <a:r>
              <a:rPr lang="en-IN" sz="3900" b="1" dirty="0"/>
              <a:t> SDLC(software development life cycle)</a:t>
            </a:r>
          </a:p>
          <a:p>
            <a:pPr marL="514350" indent="-514350" algn="just">
              <a:buFont typeface="+mj-lt"/>
              <a:buAutoNum type="arabicPeriod"/>
            </a:pPr>
            <a:r>
              <a:rPr lang="en-IN" sz="3900" b="1" dirty="0"/>
              <a:t>Selenium</a:t>
            </a:r>
          </a:p>
          <a:p>
            <a:pPr marL="0" indent="0" algn="just">
              <a:buNone/>
            </a:pPr>
            <a:r>
              <a:rPr lang="en-IN" sz="3900" b="1" dirty="0"/>
              <a:t> </a:t>
            </a:r>
            <a:endParaRPr lang="en-IN" sz="4000" b="1" dirty="0"/>
          </a:p>
        </p:txBody>
      </p:sp>
    </p:spTree>
    <p:extLst>
      <p:ext uri="{BB962C8B-B14F-4D97-AF65-F5344CB8AC3E}">
        <p14:creationId xmlns:p14="http://schemas.microsoft.com/office/powerpoint/2010/main" val="343257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A247-6264-D6E3-2E5D-0A54BF6CDE4B}"/>
              </a:ext>
            </a:extLst>
          </p:cNvPr>
          <p:cNvSpPr>
            <a:spLocks noGrp="1"/>
          </p:cNvSpPr>
          <p:nvPr>
            <p:ph type="title"/>
          </p:nvPr>
        </p:nvSpPr>
        <p:spPr>
          <a:xfrm>
            <a:off x="646111" y="452718"/>
            <a:ext cx="9404723" cy="703729"/>
          </a:xfrm>
        </p:spPr>
        <p:txBody>
          <a:bodyPr/>
          <a:lstStyle/>
          <a:p>
            <a:endParaRPr lang="en-IN" dirty="0"/>
          </a:p>
        </p:txBody>
      </p:sp>
      <p:sp>
        <p:nvSpPr>
          <p:cNvPr id="3" name="Content Placeholder 2">
            <a:extLst>
              <a:ext uri="{FF2B5EF4-FFF2-40B4-BE49-F238E27FC236}">
                <a16:creationId xmlns:a16="http://schemas.microsoft.com/office/drawing/2014/main" id="{B07A1180-141C-D15B-5CAC-DE7BDFE671E2}"/>
              </a:ext>
            </a:extLst>
          </p:cNvPr>
          <p:cNvSpPr>
            <a:spLocks noGrp="1"/>
          </p:cNvSpPr>
          <p:nvPr>
            <p:ph idx="1"/>
          </p:nvPr>
        </p:nvSpPr>
        <p:spPr>
          <a:xfrm>
            <a:off x="1103312" y="1398494"/>
            <a:ext cx="8946541" cy="4849905"/>
          </a:xfrm>
        </p:spPr>
        <p:txBody>
          <a:bodyPr>
            <a:normAutofit/>
          </a:bodyPr>
          <a:lstStyle/>
          <a:p>
            <a:pPr algn="l"/>
            <a:r>
              <a:rPr lang="en-US" b="1" i="0" dirty="0">
                <a:solidFill>
                  <a:srgbClr val="FF6600"/>
                </a:solidFill>
                <a:effectLst/>
                <a:latin typeface="Work Sans" pitchFamily="2" charset="0"/>
              </a:rPr>
              <a:t>1) Requirement Gathering  Analysis</a:t>
            </a:r>
            <a:endParaRPr lang="en-US" b="1" i="0" dirty="0">
              <a:solidFill>
                <a:srgbClr val="3A3A3A"/>
              </a:solidFill>
              <a:effectLst/>
              <a:latin typeface="Work Sans" pitchFamily="2" charset="0"/>
            </a:endParaRPr>
          </a:p>
          <a:p>
            <a:pPr algn="l"/>
            <a:r>
              <a:rPr lang="en-US" b="1" i="0" dirty="0">
                <a:solidFill>
                  <a:srgbClr val="3A3A3A"/>
                </a:solidFill>
                <a:effectLst/>
                <a:latin typeface="Work Sans" pitchFamily="2" charset="0"/>
                <a:cs typeface="Times New Roman" panose="02020603050405020304" pitchFamily="18" charset="0"/>
              </a:rPr>
              <a:t>During this phase, all the relevant information is collected from the customer to develop a product as per their expectation</a:t>
            </a:r>
          </a:p>
          <a:p>
            <a:r>
              <a:rPr lang="en-US" b="1" i="0" dirty="0">
                <a:solidFill>
                  <a:srgbClr val="FF6600"/>
                </a:solidFill>
                <a:effectLst/>
                <a:latin typeface="Work Sans" pitchFamily="2" charset="0"/>
              </a:rPr>
              <a:t>2) Analysis</a:t>
            </a:r>
            <a:endParaRPr lang="en-US" b="1" i="0" dirty="0">
              <a:solidFill>
                <a:srgbClr val="3A3A3A"/>
              </a:solidFill>
              <a:effectLst/>
              <a:latin typeface="Work Sans" pitchFamily="2" charset="0"/>
            </a:endParaRPr>
          </a:p>
          <a:p>
            <a:r>
              <a:rPr lang="en-US" b="1" i="0" dirty="0">
                <a:solidFill>
                  <a:srgbClr val="3A3A3A"/>
                </a:solidFill>
                <a:effectLst/>
                <a:latin typeface="Work Sans" pitchFamily="2" charset="0"/>
                <a:cs typeface="Times New Roman" panose="02020603050405020304" pitchFamily="18" charset="0"/>
              </a:rPr>
              <a:t>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a:t>
            </a:r>
            <a:r>
              <a:rPr lang="en-US" b="1" i="0" dirty="0">
                <a:solidFill>
                  <a:srgbClr val="3A3A3A"/>
                </a:solidFill>
                <a:effectLst/>
                <a:latin typeface="Work Sans" pitchFamily="2" charset="0"/>
              </a:rPr>
              <a:t>.</a:t>
            </a:r>
            <a:endParaRPr lang="en-US" b="1" i="0" dirty="0">
              <a:solidFill>
                <a:srgbClr val="FF6600"/>
              </a:solidFill>
              <a:effectLst/>
              <a:latin typeface="Work Sans" pitchFamily="2" charset="0"/>
            </a:endParaRPr>
          </a:p>
          <a:p>
            <a:pPr algn="l"/>
            <a:r>
              <a:rPr lang="en-US" b="1" dirty="0">
                <a:solidFill>
                  <a:srgbClr val="FF6600"/>
                </a:solidFill>
                <a:latin typeface="Work Sans" pitchFamily="2" charset="0"/>
              </a:rPr>
              <a:t>3</a:t>
            </a:r>
            <a:r>
              <a:rPr lang="en-US" b="1" i="0" dirty="0">
                <a:solidFill>
                  <a:srgbClr val="FF6600"/>
                </a:solidFill>
                <a:effectLst/>
                <a:latin typeface="Work Sans" pitchFamily="2" charset="0"/>
              </a:rPr>
              <a:t>) Design</a:t>
            </a:r>
            <a:endParaRPr lang="en-US" b="1" i="0" dirty="0">
              <a:solidFill>
                <a:srgbClr val="3A3A3A"/>
              </a:solidFill>
              <a:effectLst/>
              <a:latin typeface="Work Sans" pitchFamily="2" charset="0"/>
            </a:endParaRPr>
          </a:p>
          <a:p>
            <a:pPr algn="l"/>
            <a:r>
              <a:rPr lang="en-US" b="1" i="0" dirty="0">
                <a:solidFill>
                  <a:srgbClr val="3A3A3A"/>
                </a:solidFill>
                <a:effectLst/>
                <a:latin typeface="Work Sans" pitchFamily="2" charset="0"/>
              </a:rPr>
              <a:t>In this phase, the requirement gathered in the SRS document is used as an input and software architecture that is used for implementing system development is derived.</a:t>
            </a:r>
          </a:p>
          <a:p>
            <a:endParaRPr lang="en-IN" dirty="0"/>
          </a:p>
        </p:txBody>
      </p:sp>
    </p:spTree>
    <p:extLst>
      <p:ext uri="{BB962C8B-B14F-4D97-AF65-F5344CB8AC3E}">
        <p14:creationId xmlns:p14="http://schemas.microsoft.com/office/powerpoint/2010/main" val="98540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A4A4-F48A-3475-FD0F-6058F03D2CB7}"/>
              </a:ext>
            </a:extLst>
          </p:cNvPr>
          <p:cNvSpPr>
            <a:spLocks noGrp="1"/>
          </p:cNvSpPr>
          <p:nvPr>
            <p:ph type="title"/>
          </p:nvPr>
        </p:nvSpPr>
        <p:spPr>
          <a:xfrm>
            <a:off x="646111" y="452718"/>
            <a:ext cx="9404723" cy="945776"/>
          </a:xfrm>
        </p:spPr>
        <p:txBody>
          <a:bodyPr/>
          <a:lstStyle/>
          <a:p>
            <a:endParaRPr lang="en-IN" dirty="0"/>
          </a:p>
        </p:txBody>
      </p:sp>
      <p:sp>
        <p:nvSpPr>
          <p:cNvPr id="3" name="Content Placeholder 2">
            <a:extLst>
              <a:ext uri="{FF2B5EF4-FFF2-40B4-BE49-F238E27FC236}">
                <a16:creationId xmlns:a16="http://schemas.microsoft.com/office/drawing/2014/main" id="{25D0D065-77B3-CF18-EE12-53F57A7AC042}"/>
              </a:ext>
            </a:extLst>
          </p:cNvPr>
          <p:cNvSpPr>
            <a:spLocks noGrp="1"/>
          </p:cNvSpPr>
          <p:nvPr>
            <p:ph idx="1"/>
          </p:nvPr>
        </p:nvSpPr>
        <p:spPr>
          <a:xfrm>
            <a:off x="1103312" y="1694330"/>
            <a:ext cx="8946541" cy="4554070"/>
          </a:xfrm>
        </p:spPr>
        <p:txBody>
          <a:bodyPr/>
          <a:lstStyle/>
          <a:p>
            <a:r>
              <a:rPr lang="en-IN" b="1" dirty="0">
                <a:solidFill>
                  <a:schemeClr val="accent4"/>
                </a:solidFill>
              </a:rPr>
              <a:t>4)coding-</a:t>
            </a:r>
            <a:r>
              <a:rPr lang="en-US" b="0" i="0" dirty="0">
                <a:solidFill>
                  <a:srgbClr val="3A3A3A"/>
                </a:solidFill>
                <a:effectLst/>
                <a:latin typeface="Work Sans" pitchFamily="2" charset="0"/>
              </a:rPr>
              <a:t>Coding starts once the developer gets the Design document. The Software design is translated into source code. All the components of the software are implemented in this phase.</a:t>
            </a:r>
          </a:p>
          <a:p>
            <a:endParaRPr lang="en-US" b="0" i="0" dirty="0">
              <a:solidFill>
                <a:srgbClr val="3A3A3A"/>
              </a:solidFill>
              <a:effectLst/>
              <a:latin typeface="Work Sans" pitchFamily="2" charset="0"/>
            </a:endParaRPr>
          </a:p>
          <a:p>
            <a:pPr algn="l"/>
            <a:r>
              <a:rPr lang="en-US" b="1" dirty="0">
                <a:solidFill>
                  <a:schemeClr val="accent4"/>
                </a:solidFill>
                <a:latin typeface="Work Sans" pitchFamily="2" charset="0"/>
              </a:rPr>
              <a:t>5)testing</a:t>
            </a:r>
            <a:r>
              <a:rPr lang="en-US" b="1" dirty="0">
                <a:solidFill>
                  <a:srgbClr val="3A3A3A"/>
                </a:solidFill>
                <a:latin typeface="Work Sans" pitchFamily="2" charset="0"/>
              </a:rPr>
              <a:t>-</a:t>
            </a:r>
            <a:r>
              <a:rPr lang="en-US" dirty="0">
                <a:solidFill>
                  <a:srgbClr val="3A3A3A"/>
                </a:solidFill>
                <a:latin typeface="Work Sans" pitchFamily="2" charset="0"/>
              </a:rPr>
              <a:t>Testing</a:t>
            </a:r>
            <a:r>
              <a:rPr lang="en-US" b="1" i="0" dirty="0">
                <a:solidFill>
                  <a:srgbClr val="3A3A3A"/>
                </a:solidFill>
                <a:effectLst/>
                <a:latin typeface="Work Sans" pitchFamily="2" charset="0"/>
              </a:rPr>
              <a:t> </a:t>
            </a:r>
            <a:r>
              <a:rPr lang="en-US" b="0" i="0" dirty="0">
                <a:solidFill>
                  <a:srgbClr val="3A3A3A"/>
                </a:solidFill>
                <a:effectLst/>
                <a:latin typeface="Work Sans" pitchFamily="2" charset="0"/>
              </a:rPr>
              <a:t>starts once the coding is complete and the modules are released for testing. In this phase, the developed software is tested they any defects found are assigned to developers to get them fixed.</a:t>
            </a:r>
          </a:p>
          <a:p>
            <a:pPr algn="l"/>
            <a:r>
              <a:rPr lang="en-US" b="0" i="0" dirty="0">
                <a:solidFill>
                  <a:srgbClr val="3A3A3A"/>
                </a:solidFill>
                <a:effectLst/>
                <a:latin typeface="Work Sans" pitchFamily="2" charset="0"/>
              </a:rPr>
              <a:t>Retesting, regression testing is done until the point at which the software is as per the customer’s expectation. Testers refer SRS document to make sure that the software is as per the customer’s standard.</a:t>
            </a:r>
          </a:p>
          <a:p>
            <a:endParaRPr lang="en-IN" dirty="0"/>
          </a:p>
        </p:txBody>
      </p:sp>
    </p:spTree>
    <p:extLst>
      <p:ext uri="{BB962C8B-B14F-4D97-AF65-F5344CB8AC3E}">
        <p14:creationId xmlns:p14="http://schemas.microsoft.com/office/powerpoint/2010/main" val="183086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B759-74D6-6DF8-1BEA-F7C7C5AD43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9855C3-46F5-C654-4E86-6F6C81C13E87}"/>
              </a:ext>
            </a:extLst>
          </p:cNvPr>
          <p:cNvSpPr>
            <a:spLocks noGrp="1"/>
          </p:cNvSpPr>
          <p:nvPr>
            <p:ph idx="1"/>
          </p:nvPr>
        </p:nvSpPr>
        <p:spPr/>
        <p:txBody>
          <a:bodyPr/>
          <a:lstStyle/>
          <a:p>
            <a:pPr algn="l"/>
            <a:r>
              <a:rPr lang="en-US" b="1" i="0" dirty="0">
                <a:solidFill>
                  <a:srgbClr val="FF6600"/>
                </a:solidFill>
                <a:effectLst/>
                <a:latin typeface="Work Sans" pitchFamily="2" charset="0"/>
              </a:rPr>
              <a:t>6)Deployment</a:t>
            </a:r>
            <a:endParaRPr lang="en-US" b="1" i="0" dirty="0">
              <a:solidFill>
                <a:srgbClr val="3A3A3A"/>
              </a:solidFill>
              <a:effectLst/>
              <a:latin typeface="Work Sans" pitchFamily="2" charset="0"/>
            </a:endParaRPr>
          </a:p>
          <a:p>
            <a:pPr algn="l"/>
            <a:r>
              <a:rPr lang="en-US" b="0" i="0" dirty="0">
                <a:solidFill>
                  <a:srgbClr val="3A3A3A"/>
                </a:solidFill>
                <a:effectLst/>
                <a:latin typeface="Work Sans" pitchFamily="2" charset="0"/>
              </a:rPr>
              <a:t>Once the product is tested, it is deployed in the production environment or first </a:t>
            </a:r>
            <a:r>
              <a:rPr lang="en-US" b="1" i="0" u="none" strike="noStrike" dirty="0">
                <a:solidFill>
                  <a:srgbClr val="C00000"/>
                </a:solidFill>
                <a:effectLst/>
                <a:latin typeface="Work Sans" pitchFamily="2" charset="0"/>
                <a:hlinkClick r:id="rId2">
                  <a:extLst>
                    <a:ext uri="{A12FA001-AC4F-418D-AE19-62706E023703}">
                      <ahyp:hlinkClr xmlns:ahyp="http://schemas.microsoft.com/office/drawing/2018/hyperlinkcolor" val="tx"/>
                    </a:ext>
                  </a:extLst>
                </a:hlinkClick>
              </a:rPr>
              <a:t>UAT (User Acceptance testing)</a:t>
            </a:r>
            <a:r>
              <a:rPr lang="en-US" b="1" i="0" dirty="0">
                <a:solidFill>
                  <a:srgbClr val="C00000"/>
                </a:solidFill>
                <a:effectLst/>
                <a:latin typeface="Work Sans" pitchFamily="2" charset="0"/>
              </a:rPr>
              <a:t> </a:t>
            </a:r>
            <a:r>
              <a:rPr lang="en-US" b="0" i="0" dirty="0">
                <a:solidFill>
                  <a:srgbClr val="3A3A3A"/>
                </a:solidFill>
                <a:effectLst/>
                <a:latin typeface="Work Sans" pitchFamily="2" charset="0"/>
              </a:rPr>
              <a:t>is done depending on the customer expectation.</a:t>
            </a:r>
          </a:p>
          <a:p>
            <a:pPr algn="l"/>
            <a:r>
              <a:rPr lang="en-US" b="0" i="0" dirty="0">
                <a:solidFill>
                  <a:srgbClr val="3A3A3A"/>
                </a:solidFill>
                <a:effectLst/>
                <a:latin typeface="Work Sans" pitchFamily="2" charset="0"/>
              </a:rPr>
              <a:t>In the case of UAT, a replica of the production environment is created and the customer along with the developers does the testing</a:t>
            </a:r>
          </a:p>
          <a:p>
            <a:endParaRPr lang="en-IN" dirty="0"/>
          </a:p>
        </p:txBody>
      </p:sp>
    </p:spTree>
    <p:extLst>
      <p:ext uri="{BB962C8B-B14F-4D97-AF65-F5344CB8AC3E}">
        <p14:creationId xmlns:p14="http://schemas.microsoft.com/office/powerpoint/2010/main" val="177210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1099-158C-FB79-109E-F27EC7F003F5}"/>
              </a:ext>
            </a:extLst>
          </p:cNvPr>
          <p:cNvSpPr>
            <a:spLocks noGrp="1"/>
          </p:cNvSpPr>
          <p:nvPr>
            <p:ph type="title"/>
          </p:nvPr>
        </p:nvSpPr>
        <p:spPr/>
        <p:txBody>
          <a:bodyPr>
            <a:normAutofit/>
          </a:bodyPr>
          <a:lstStyle/>
          <a:p>
            <a:pPr algn="ctr"/>
            <a:r>
              <a:rPr lang="en-IN" sz="4000" b="1" dirty="0">
                <a:solidFill>
                  <a:srgbClr val="C00000"/>
                </a:solidFill>
              </a:rPr>
              <a:t>SELENIUM</a:t>
            </a:r>
          </a:p>
        </p:txBody>
      </p:sp>
      <p:sp>
        <p:nvSpPr>
          <p:cNvPr id="3" name="Content Placeholder 2">
            <a:extLst>
              <a:ext uri="{FF2B5EF4-FFF2-40B4-BE49-F238E27FC236}">
                <a16:creationId xmlns:a16="http://schemas.microsoft.com/office/drawing/2014/main" id="{CFCEF5EC-1031-DC3C-63C9-8E5F3E5079CF}"/>
              </a:ext>
            </a:extLst>
          </p:cNvPr>
          <p:cNvSpPr>
            <a:spLocks noGrp="1"/>
          </p:cNvSpPr>
          <p:nvPr>
            <p:ph idx="1"/>
          </p:nvPr>
        </p:nvSpPr>
        <p:spPr/>
        <p:txBody>
          <a:bodyPr>
            <a:normAutofit/>
          </a:bodyPr>
          <a:lstStyle/>
          <a:p>
            <a:pPr algn="l"/>
            <a:r>
              <a:rPr lang="en-US" sz="2000" b="0" i="0" dirty="0">
                <a:solidFill>
                  <a:srgbClr val="51565E"/>
                </a:solidFill>
                <a:effectLst/>
                <a:latin typeface="Roboto" panose="02000000000000000000" pitchFamily="2" charset="0"/>
              </a:rPr>
              <a:t>Selenium is an open-source, automated testing tool used to test web applications across various browsers. Selenium can only test web applications, unfortunately, so desktop and mobile apps can’t be tested. However, other tools like Appium and HP’s QTP can be used to test software and mobile applications.</a:t>
            </a:r>
          </a:p>
          <a:p>
            <a:pPr algn="l"/>
            <a:r>
              <a:rPr lang="en-US" sz="2000" b="0" i="0" dirty="0">
                <a:solidFill>
                  <a:srgbClr val="51565E"/>
                </a:solidFill>
                <a:effectLst/>
                <a:latin typeface="Roboto" panose="02000000000000000000" pitchFamily="2" charset="0"/>
              </a:rPr>
              <a:t>Selenium IDE was developed by </a:t>
            </a:r>
            <a:r>
              <a:rPr lang="en-US" sz="2000" b="0" i="0" dirty="0" err="1">
                <a:solidFill>
                  <a:srgbClr val="51565E"/>
                </a:solidFill>
                <a:effectLst/>
                <a:latin typeface="Roboto" panose="02000000000000000000" pitchFamily="2" charset="0"/>
              </a:rPr>
              <a:t>shinya</a:t>
            </a:r>
            <a:r>
              <a:rPr lang="en-US" sz="2000" b="0" i="0" dirty="0">
                <a:solidFill>
                  <a:srgbClr val="51565E"/>
                </a:solidFill>
                <a:effectLst/>
                <a:latin typeface="Roboto" panose="02000000000000000000" pitchFamily="2" charset="0"/>
              </a:rPr>
              <a:t> </a:t>
            </a:r>
            <a:r>
              <a:rPr lang="en-US" sz="2000" dirty="0" err="1">
                <a:solidFill>
                  <a:srgbClr val="51565E"/>
                </a:solidFill>
                <a:latin typeface="Roboto" panose="02000000000000000000" pitchFamily="2" charset="0"/>
              </a:rPr>
              <a:t>kasatani</a:t>
            </a:r>
            <a:r>
              <a:rPr lang="en-US" sz="2000" dirty="0">
                <a:solidFill>
                  <a:srgbClr val="51565E"/>
                </a:solidFill>
                <a:latin typeface="Roboto" panose="02000000000000000000" pitchFamily="2" charset="0"/>
              </a:rPr>
              <a:t>.</a:t>
            </a:r>
          </a:p>
          <a:p>
            <a:pPr algn="l"/>
            <a:r>
              <a:rPr lang="en-US" sz="2000" b="0" i="0" dirty="0">
                <a:solidFill>
                  <a:srgbClr val="51565E"/>
                </a:solidFill>
                <a:effectLst/>
                <a:latin typeface="Roboto" panose="02000000000000000000" pitchFamily="2" charset="0"/>
              </a:rPr>
              <a:t>You can automated your </a:t>
            </a:r>
            <a:r>
              <a:rPr lang="en-US" sz="2000" dirty="0">
                <a:solidFill>
                  <a:srgbClr val="51565E"/>
                </a:solidFill>
                <a:latin typeface="Roboto" panose="02000000000000000000" pitchFamily="2" charset="0"/>
              </a:rPr>
              <a:t>application.</a:t>
            </a:r>
          </a:p>
          <a:p>
            <a:pPr algn="l"/>
            <a:r>
              <a:rPr lang="en-US" sz="2000" b="0" i="0" dirty="0">
                <a:solidFill>
                  <a:srgbClr val="51565E"/>
                </a:solidFill>
                <a:effectLst/>
                <a:latin typeface="Roboto" panose="02000000000000000000" pitchFamily="2" charset="0"/>
              </a:rPr>
              <a:t>When you create driver object then it automatically import the two package.</a:t>
            </a:r>
          </a:p>
          <a:p>
            <a:pPr algn="l"/>
            <a:r>
              <a:rPr lang="en-US" sz="2000" b="0" i="0" dirty="0">
                <a:solidFill>
                  <a:srgbClr val="51565E"/>
                </a:solidFill>
                <a:effectLst/>
                <a:latin typeface="Roboto" panose="02000000000000000000" pitchFamily="2" charset="0"/>
              </a:rPr>
              <a:t>That is </a:t>
            </a:r>
            <a:r>
              <a:rPr lang="en-US" sz="2000" b="0" i="0" dirty="0" err="1">
                <a:solidFill>
                  <a:srgbClr val="51565E"/>
                </a:solidFill>
                <a:effectLst/>
                <a:latin typeface="Roboto" panose="02000000000000000000" pitchFamily="2" charset="0"/>
              </a:rPr>
              <a:t>driver.get</a:t>
            </a:r>
            <a:r>
              <a:rPr lang="en-US" sz="2000" b="0" i="0" dirty="0">
                <a:solidFill>
                  <a:srgbClr val="51565E"/>
                </a:solidFill>
                <a:effectLst/>
                <a:latin typeface="Roboto" panose="02000000000000000000" pitchFamily="2" charset="0"/>
              </a:rPr>
              <a:t> – is the predefined method. </a:t>
            </a:r>
          </a:p>
          <a:p>
            <a:pPr marL="0" indent="0">
              <a:buNone/>
            </a:pPr>
            <a:endParaRPr lang="en-IN" sz="2000" dirty="0"/>
          </a:p>
        </p:txBody>
      </p:sp>
    </p:spTree>
    <p:extLst>
      <p:ext uri="{BB962C8B-B14F-4D97-AF65-F5344CB8AC3E}">
        <p14:creationId xmlns:p14="http://schemas.microsoft.com/office/powerpoint/2010/main" val="36790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0920B-DA4B-40E2-59FF-E26B135384A7}"/>
              </a:ext>
            </a:extLst>
          </p:cNvPr>
          <p:cNvPicPr>
            <a:picLocks noChangeAspect="1"/>
          </p:cNvPicPr>
          <p:nvPr/>
        </p:nvPicPr>
        <p:blipFill>
          <a:blip r:embed="rId2"/>
          <a:stretch>
            <a:fillRect/>
          </a:stretch>
        </p:blipFill>
        <p:spPr>
          <a:xfrm>
            <a:off x="3047736" y="1714351"/>
            <a:ext cx="6096528" cy="3429297"/>
          </a:xfrm>
          <a:prstGeom prst="rect">
            <a:avLst/>
          </a:prstGeom>
        </p:spPr>
      </p:pic>
      <p:pic>
        <p:nvPicPr>
          <p:cNvPr id="3" name="Picture 2">
            <a:extLst>
              <a:ext uri="{FF2B5EF4-FFF2-40B4-BE49-F238E27FC236}">
                <a16:creationId xmlns:a16="http://schemas.microsoft.com/office/drawing/2014/main" id="{349F2E89-58EF-4BC2-A5D0-40361693C3D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726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72F0-A57C-C632-F017-5D67107C37BD}"/>
              </a:ext>
            </a:extLst>
          </p:cNvPr>
          <p:cNvSpPr>
            <a:spLocks noGrp="1"/>
          </p:cNvSpPr>
          <p:nvPr>
            <p:ph type="title"/>
          </p:nvPr>
        </p:nvSpPr>
        <p:spPr/>
        <p:txBody>
          <a:bodyPr>
            <a:normAutofit fontScale="90000"/>
          </a:bodyPr>
          <a:lstStyle/>
          <a:p>
            <a:pPr algn="ctr"/>
            <a:r>
              <a:rPr lang="en-IN" sz="4800" b="1" dirty="0">
                <a:solidFill>
                  <a:srgbClr val="C00000"/>
                </a:solidFill>
                <a:effectLst/>
              </a:rPr>
              <a:t>WHAT IS THE WEB?</a:t>
            </a:r>
            <a:br>
              <a:rPr lang="en-IN" dirty="0"/>
            </a:br>
            <a:endParaRPr lang="en-IN" dirty="0"/>
          </a:p>
        </p:txBody>
      </p:sp>
      <p:sp>
        <p:nvSpPr>
          <p:cNvPr id="3" name="Content Placeholder 2">
            <a:extLst>
              <a:ext uri="{FF2B5EF4-FFF2-40B4-BE49-F238E27FC236}">
                <a16:creationId xmlns:a16="http://schemas.microsoft.com/office/drawing/2014/main" id="{0176FEAF-943F-B1A1-88CB-E505E2C8FA7D}"/>
              </a:ext>
            </a:extLst>
          </p:cNvPr>
          <p:cNvSpPr>
            <a:spLocks noGrp="1"/>
          </p:cNvSpPr>
          <p:nvPr>
            <p:ph idx="1"/>
          </p:nvPr>
        </p:nvSpPr>
        <p:spPr>
          <a:xfrm>
            <a:off x="838200" y="2259105"/>
            <a:ext cx="10515600" cy="3917857"/>
          </a:xfrm>
        </p:spPr>
        <p:txBody>
          <a:bodyPr>
            <a:normAutofit/>
          </a:bodyPr>
          <a:lstStyle/>
          <a:p>
            <a:r>
              <a:rPr lang="en-US" dirty="0">
                <a:effectLst/>
                <a:latin typeface="Times New Roman" panose="02020603050405020304" pitchFamily="18" charset="0"/>
                <a:cs typeface="Times New Roman" panose="02020603050405020304" pitchFamily="18" charset="0"/>
              </a:rPr>
              <a:t>The Internet is often confused with the World Wide Web. </a:t>
            </a:r>
          </a:p>
          <a:p>
            <a:r>
              <a:rPr lang="en-US" dirty="0">
                <a:effectLst/>
                <a:latin typeface="Times New Roman" panose="02020603050405020304" pitchFamily="18" charset="0"/>
                <a:cs typeface="Times New Roman" panose="02020603050405020304" pitchFamily="18" charset="0"/>
              </a:rPr>
              <a:t>The World Wide Web, developed in 1989, is actually one of those different protocols.</a:t>
            </a: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The World Wide Web—usually called the Web for short—is a collection of different websites you</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can access through the Internet.</a:t>
            </a:r>
          </a:p>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A website is made up of related text, images, and other resources.</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Websites can resemble other forms of media—like newspaper articles or television programs—or</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they can be interactive in a way that's unique to computers.</a:t>
            </a:r>
            <a:br>
              <a:rPr lang="en-US" dirty="0"/>
            </a:br>
            <a:endParaRPr lang="en-IN" dirty="0"/>
          </a:p>
        </p:txBody>
      </p:sp>
    </p:spTree>
    <p:extLst>
      <p:ext uri="{BB962C8B-B14F-4D97-AF65-F5344CB8AC3E}">
        <p14:creationId xmlns:p14="http://schemas.microsoft.com/office/powerpoint/2010/main" val="426800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4A94-182B-B998-BC41-9089B52C5369}"/>
              </a:ext>
            </a:extLst>
          </p:cNvPr>
          <p:cNvSpPr>
            <a:spLocks noGrp="1"/>
          </p:cNvSpPr>
          <p:nvPr>
            <p:ph type="title"/>
          </p:nvPr>
        </p:nvSpPr>
        <p:spPr/>
        <p:txBody>
          <a:bodyPr>
            <a:normAutofit/>
          </a:bodyPr>
          <a:lstStyle/>
          <a:p>
            <a:pPr algn="ctr"/>
            <a:r>
              <a:rPr lang="en-IN" sz="4000" b="1" dirty="0">
                <a:solidFill>
                  <a:srgbClr val="C00000"/>
                </a:solidFill>
                <a:effectLst/>
                <a:latin typeface="Times New Roman" panose="02020603050405020304" pitchFamily="18" charset="0"/>
                <a:cs typeface="Times New Roman" panose="02020603050405020304" pitchFamily="18" charset="0"/>
              </a:rPr>
              <a:t>WHAT IS THE HTML?</a:t>
            </a:r>
            <a:br>
              <a:rPr lang="en-IN" dirty="0"/>
            </a:br>
            <a:endParaRPr lang="en-IN" dirty="0"/>
          </a:p>
        </p:txBody>
      </p:sp>
      <p:sp>
        <p:nvSpPr>
          <p:cNvPr id="3" name="Content Placeholder 2">
            <a:extLst>
              <a:ext uri="{FF2B5EF4-FFF2-40B4-BE49-F238E27FC236}">
                <a16:creationId xmlns:a16="http://schemas.microsoft.com/office/drawing/2014/main" id="{91DFA01C-BD9C-C581-277B-814249F510BD}"/>
              </a:ext>
            </a:extLst>
          </p:cNvPr>
          <p:cNvSpPr>
            <a:spLocks noGrp="1"/>
          </p:cNvSpPr>
          <p:nvPr>
            <p:ph idx="1"/>
          </p:nvPr>
        </p:nvSpPr>
        <p:spPr/>
        <p:txBody>
          <a:bodyPr>
            <a:normAutofit/>
          </a:bodyPr>
          <a:lstStyle/>
          <a:p>
            <a:r>
              <a:rPr lang="en-US" dirty="0">
                <a:solidFill>
                  <a:srgbClr val="FF0000"/>
                </a:solidFill>
                <a:effectLst/>
                <a:latin typeface="Arial" panose="020B0604020202020204" pitchFamily="34" charset="0"/>
              </a:rPr>
              <a:t>HTML</a:t>
            </a:r>
            <a:r>
              <a:rPr lang="en-US" dirty="0">
                <a:effectLst/>
                <a:latin typeface="Arial" panose="020B0604020202020204" pitchFamily="34" charset="0"/>
              </a:rPr>
              <a:t> – Hypertext Markup Language is a markup language that is used to define how text should be</a:t>
            </a:r>
            <a:br>
              <a:rPr lang="en-US" dirty="0"/>
            </a:br>
            <a:r>
              <a:rPr lang="en-US" dirty="0">
                <a:effectLst/>
                <a:latin typeface="Arial" panose="020B0604020202020204" pitchFamily="34" charset="0"/>
              </a:rPr>
              <a:t>displayed in a browser.</a:t>
            </a:r>
          </a:p>
          <a:p>
            <a:r>
              <a:rPr lang="en-US" dirty="0">
                <a:effectLst/>
                <a:latin typeface="Arial" panose="020B0604020202020204" pitchFamily="34" charset="0"/>
              </a:rPr>
              <a:t>The basic structure of an HTML document includes tags, attributes and elements.</a:t>
            </a:r>
          </a:p>
          <a:p>
            <a:r>
              <a:rPr lang="en-US" dirty="0">
                <a:effectLst/>
                <a:latin typeface="Arial" panose="020B0604020202020204" pitchFamily="34" charset="0"/>
              </a:rPr>
              <a:t> Every web page is actually a HTML file. Each HTML file is just a plain-text file, but with a .html file extension.</a:t>
            </a:r>
            <a:br>
              <a:rPr lang="en-US" dirty="0"/>
            </a:br>
            <a:r>
              <a:rPr lang="en-US" dirty="0">
                <a:effectLst/>
                <a:latin typeface="Arial" panose="020B0604020202020204" pitchFamily="34" charset="0"/>
              </a:rPr>
              <a:t>Most tags come in pairs, called the opening tag and the closing tag. An opening tag consists of tag name</a:t>
            </a:r>
            <a:br>
              <a:rPr lang="en-US" dirty="0"/>
            </a:br>
            <a:r>
              <a:rPr lang="en-US" dirty="0">
                <a:effectLst/>
                <a:latin typeface="Arial" panose="020B0604020202020204" pitchFamily="34" charset="0"/>
              </a:rPr>
              <a:t>contained within angled brackets. </a:t>
            </a:r>
          </a:p>
          <a:p>
            <a:r>
              <a:rPr lang="en-US" dirty="0">
                <a:effectLst/>
                <a:latin typeface="Arial" panose="020B0604020202020204" pitchFamily="34" charset="0"/>
              </a:rPr>
              <a:t>A closing tag is </a:t>
            </a:r>
            <a:r>
              <a:rPr lang="en-US" dirty="0" err="1">
                <a:effectLst/>
                <a:latin typeface="Arial" panose="020B0604020202020204" pitchFamily="34" charset="0"/>
              </a:rPr>
              <a:t>strat</a:t>
            </a:r>
            <a:r>
              <a:rPr lang="en-US" dirty="0">
                <a:effectLst/>
                <a:latin typeface="Arial" panose="020B0604020202020204" pitchFamily="34" charset="0"/>
              </a:rPr>
              <a:t> with bracket in (/).</a:t>
            </a:r>
            <a:endParaRPr lang="en-IN" dirty="0"/>
          </a:p>
        </p:txBody>
      </p:sp>
    </p:spTree>
    <p:extLst>
      <p:ext uri="{BB962C8B-B14F-4D97-AF65-F5344CB8AC3E}">
        <p14:creationId xmlns:p14="http://schemas.microsoft.com/office/powerpoint/2010/main" val="59743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AF99-D50F-5387-3B2E-EA90C68C2A07}"/>
              </a:ext>
            </a:extLst>
          </p:cNvPr>
          <p:cNvSpPr>
            <a:spLocks noGrp="1"/>
          </p:cNvSpPr>
          <p:nvPr>
            <p:ph type="title"/>
          </p:nvPr>
        </p:nvSpPr>
        <p:spPr/>
        <p:txBody>
          <a:bodyPr>
            <a:normAutofit/>
          </a:bodyPr>
          <a:lstStyle/>
          <a:p>
            <a:pPr algn="ctr"/>
            <a:r>
              <a:rPr lang="en-IN" sz="4800" b="1" dirty="0">
                <a:solidFill>
                  <a:srgbClr val="C00000"/>
                </a:solidFill>
              </a:rPr>
              <a:t>CSS AND XML</a:t>
            </a:r>
          </a:p>
        </p:txBody>
      </p:sp>
      <p:sp>
        <p:nvSpPr>
          <p:cNvPr id="3" name="Content Placeholder 2">
            <a:extLst>
              <a:ext uri="{FF2B5EF4-FFF2-40B4-BE49-F238E27FC236}">
                <a16:creationId xmlns:a16="http://schemas.microsoft.com/office/drawing/2014/main" id="{1DC8A4BD-B303-7387-E59B-12F568DEBF54}"/>
              </a:ext>
            </a:extLst>
          </p:cNvPr>
          <p:cNvSpPr>
            <a:spLocks noGrp="1"/>
          </p:cNvSpPr>
          <p:nvPr>
            <p:ph idx="1"/>
          </p:nvPr>
        </p:nvSpPr>
        <p:spPr/>
        <p:txBody>
          <a:bodyPr>
            <a:normAutofit/>
          </a:bodyPr>
          <a:lstStyle/>
          <a:p>
            <a:r>
              <a:rPr lang="en-IN" sz="2400" dirty="0" err="1">
                <a:latin typeface="Times New Roman" panose="02020603050405020304" pitchFamily="18" charset="0"/>
                <a:cs typeface="Times New Roman" panose="02020603050405020304" pitchFamily="18" charset="0"/>
              </a:rPr>
              <a:t>Css</a:t>
            </a:r>
            <a:r>
              <a:rPr lang="en-IN" sz="2400" dirty="0">
                <a:latin typeface="Times New Roman" panose="02020603050405020304" pitchFamily="18" charset="0"/>
                <a:cs typeface="Times New Roman" panose="02020603050405020304" pitchFamily="18" charset="0"/>
              </a:rPr>
              <a:t> stand for cascading style sheet.</a:t>
            </a:r>
          </a:p>
          <a:p>
            <a:r>
              <a:rPr lang="en-IN" sz="2400" dirty="0">
                <a:latin typeface="Times New Roman" panose="02020603050405020304" pitchFamily="18" charset="0"/>
                <a:cs typeface="Times New Roman" panose="02020603050405020304" pitchFamily="18" charset="0"/>
              </a:rPr>
              <a:t>And his provide html with layout and design or </a:t>
            </a:r>
          </a:p>
          <a:p>
            <a:r>
              <a:rPr lang="en-IN" sz="2400" dirty="0">
                <a:latin typeface="Times New Roman" panose="02020603050405020304" pitchFamily="18" charset="0"/>
                <a:cs typeface="Times New Roman" panose="02020603050405020304" pitchFamily="18" charset="0"/>
              </a:rPr>
              <a:t>our webpage become </a:t>
            </a:r>
            <a:r>
              <a:rPr lang="en-IN" sz="2400" dirty="0" err="1">
                <a:latin typeface="Times New Roman" panose="02020603050405020304" pitchFamily="18" charset="0"/>
                <a:cs typeface="Times New Roman" panose="02020603050405020304" pitchFamily="18" charset="0"/>
              </a:rPr>
              <a:t>attaractive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preety</a:t>
            </a:r>
            <a:r>
              <a:rPr lang="en-IN" sz="2400" dirty="0">
                <a:latin typeface="Times New Roman" panose="02020603050405020304" pitchFamily="18" charset="0"/>
                <a:cs typeface="Times New Roman" panose="02020603050405020304" pitchFamily="18" charset="0"/>
              </a:rPr>
              <a:t> and beautiful.</a:t>
            </a:r>
          </a:p>
          <a:p>
            <a:r>
              <a:rPr lang="en-IN" sz="2400" dirty="0">
                <a:latin typeface="Times New Roman" panose="02020603050405020304" pitchFamily="18" charset="0"/>
                <a:cs typeface="Times New Roman" panose="02020603050405020304" pitchFamily="18" charset="0"/>
              </a:rPr>
              <a:t>There are three mainly type:</a:t>
            </a:r>
          </a:p>
          <a:p>
            <a:r>
              <a:rPr lang="en-IN" sz="2400" dirty="0">
                <a:latin typeface="Times New Roman" panose="02020603050405020304" pitchFamily="18" charset="0"/>
                <a:cs typeface="Times New Roman" panose="02020603050405020304" pitchFamily="18" charset="0"/>
              </a:rPr>
              <a:t>1 Inline </a:t>
            </a:r>
            <a:r>
              <a:rPr lang="en-IN" sz="2400" dirty="0" err="1">
                <a:latin typeface="Times New Roman" panose="02020603050405020304" pitchFamily="18" charset="0"/>
                <a:cs typeface="Times New Roman" panose="02020603050405020304" pitchFamily="18" charset="0"/>
              </a:rPr>
              <a:t>css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internal </a:t>
            </a:r>
            <a:r>
              <a:rPr lang="en-IN" sz="2400" dirty="0" err="1">
                <a:latin typeface="Times New Roman" panose="02020603050405020304" pitchFamily="18" charset="0"/>
                <a:cs typeface="Times New Roman" panose="02020603050405020304" pitchFamily="18" charset="0"/>
              </a:rPr>
              <a:t>css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external </a:t>
            </a:r>
            <a:r>
              <a:rPr lang="en-IN" sz="2400" dirty="0" err="1">
                <a:latin typeface="Times New Roman" panose="02020603050405020304" pitchFamily="18" charset="0"/>
                <a:cs typeface="Times New Roman" panose="02020603050405020304" pitchFamily="18" charset="0"/>
              </a:rPr>
              <a:t>css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5651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CFC3-A6A2-4475-7CF4-CDC258BDA0D3}"/>
              </a:ext>
            </a:extLst>
          </p:cNvPr>
          <p:cNvSpPr>
            <a:spLocks noGrp="1"/>
          </p:cNvSpPr>
          <p:nvPr>
            <p:ph type="title"/>
          </p:nvPr>
        </p:nvSpPr>
        <p:spPr/>
        <p:txBody>
          <a:bodyPr>
            <a:normAutofit/>
          </a:bodyPr>
          <a:lstStyle/>
          <a:p>
            <a:pPr algn="ctr"/>
            <a:r>
              <a:rPr lang="en-IN" sz="5400" b="1" dirty="0">
                <a:solidFill>
                  <a:srgbClr val="C00000"/>
                </a:solidFill>
              </a:rPr>
              <a:t>XML</a:t>
            </a:r>
          </a:p>
        </p:txBody>
      </p:sp>
      <p:sp>
        <p:nvSpPr>
          <p:cNvPr id="3" name="Content Placeholder 2">
            <a:extLst>
              <a:ext uri="{FF2B5EF4-FFF2-40B4-BE49-F238E27FC236}">
                <a16:creationId xmlns:a16="http://schemas.microsoft.com/office/drawing/2014/main" id="{5F1EB623-B722-A124-1F6B-27C6848BBCF5}"/>
              </a:ext>
            </a:extLst>
          </p:cNvPr>
          <p:cNvSpPr>
            <a:spLocks noGrp="1"/>
          </p:cNvSpPr>
          <p:nvPr>
            <p:ph idx="1"/>
          </p:nvPr>
        </p:nvSpPr>
        <p:spPr/>
        <p:txBody>
          <a:bodyPr>
            <a:normAutofit/>
          </a:bodyPr>
          <a:lstStyle/>
          <a:p>
            <a:r>
              <a:rPr lang="en-US" sz="2400" dirty="0" err="1">
                <a:effectLst/>
                <a:latin typeface="Times New Roman" panose="02020603050405020304" pitchFamily="18" charset="0"/>
                <a:cs typeface="Times New Roman" panose="02020603050405020304" pitchFamily="18" charset="0"/>
              </a:rPr>
              <a:t>EXtensible</a:t>
            </a:r>
            <a:r>
              <a:rPr lang="en-US" sz="2400" dirty="0">
                <a:effectLst/>
                <a:latin typeface="Times New Roman" panose="02020603050405020304" pitchFamily="18" charset="0"/>
                <a:cs typeface="Times New Roman" panose="02020603050405020304" pitchFamily="18" charset="0"/>
              </a:rPr>
              <a:t> Markup Language (XML) is a way to apply structure to a web page. </a:t>
            </a:r>
          </a:p>
          <a:p>
            <a:r>
              <a:rPr lang="en-US" sz="2400" dirty="0">
                <a:effectLst/>
                <a:latin typeface="Times New Roman" panose="02020603050405020304" pitchFamily="18" charset="0"/>
                <a:cs typeface="Times New Roman" panose="02020603050405020304" pitchFamily="18" charset="0"/>
              </a:rPr>
              <a:t>XML provides a standard open format and mechanisms for structuring a document so that it can be easily exchanged and</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manipulated. </a:t>
            </a:r>
          </a:p>
          <a:p>
            <a:r>
              <a:rPr lang="en-US" sz="2400" dirty="0">
                <a:effectLst/>
                <a:latin typeface="Times New Roman" panose="02020603050405020304" pitchFamily="18" charset="0"/>
                <a:cs typeface="Times New Roman" panose="02020603050405020304" pitchFamily="18" charset="0"/>
              </a:rPr>
              <a:t>XML documents are composed of elements, by a start tag (of the form &lt;</a:t>
            </a:r>
            <a:r>
              <a:rPr lang="en-US" sz="2400" dirty="0" err="1">
                <a:effectLst/>
                <a:latin typeface="Times New Roman" panose="02020603050405020304" pitchFamily="18" charset="0"/>
                <a:cs typeface="Times New Roman" panose="02020603050405020304" pitchFamily="18" charset="0"/>
              </a:rPr>
              <a:t>element_name</a:t>
            </a:r>
            <a:r>
              <a:rPr lang="en-US" sz="2400" dirty="0">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and an end tag (of the form &lt;/</a:t>
            </a:r>
            <a:r>
              <a:rPr lang="en-US" sz="2400" dirty="0" err="1">
                <a:effectLst/>
                <a:latin typeface="Times New Roman" panose="02020603050405020304" pitchFamily="18" charset="0"/>
                <a:cs typeface="Times New Roman" panose="02020603050405020304" pitchFamily="18" charset="0"/>
              </a:rPr>
              <a:t>element_name</a:t>
            </a:r>
            <a:r>
              <a:rPr lang="en-US" sz="2400" dirty="0">
                <a:effectLst/>
                <a:latin typeface="Times New Roman" panose="02020603050405020304" pitchFamily="18" charset="0"/>
                <a:cs typeface="Times New Roman" panose="02020603050405020304" pitchFamily="18" charset="0"/>
              </a:rPr>
              <a:t>&gt;)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Declarion</a:t>
            </a:r>
            <a:r>
              <a:rPr lang="en-US" sz="2400" dirty="0">
                <a:latin typeface="Times New Roman" panose="02020603050405020304" pitchFamily="18" charset="0"/>
                <a:cs typeface="Times New Roman" panose="02020603050405020304" pitchFamily="18" charset="0"/>
              </a:rPr>
              <a:t>-&lt;?xml version=“1.0”&gt;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53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2F90-1DD3-2495-CA02-90E09719633C}"/>
              </a:ext>
            </a:extLst>
          </p:cNvPr>
          <p:cNvSpPr>
            <a:spLocks noGrp="1"/>
          </p:cNvSpPr>
          <p:nvPr>
            <p:ph type="title"/>
          </p:nvPr>
        </p:nvSpPr>
        <p:spPr/>
        <p:txBody>
          <a:bodyPr>
            <a:normAutofit fontScale="90000"/>
          </a:bodyPr>
          <a:lstStyle/>
          <a:p>
            <a:pPr algn="ctr"/>
            <a:r>
              <a:rPr lang="en-IN" sz="4800" b="1" dirty="0">
                <a:solidFill>
                  <a:srgbClr val="C00000"/>
                </a:solidFill>
              </a:rPr>
              <a:t>WHAT IS JAVASCRIPT?</a:t>
            </a:r>
            <a:br>
              <a:rPr lang="en-IN" dirty="0"/>
            </a:br>
            <a:endParaRPr lang="en-IN" dirty="0"/>
          </a:p>
        </p:txBody>
      </p:sp>
      <p:sp>
        <p:nvSpPr>
          <p:cNvPr id="3" name="Content Placeholder 2">
            <a:extLst>
              <a:ext uri="{FF2B5EF4-FFF2-40B4-BE49-F238E27FC236}">
                <a16:creationId xmlns:a16="http://schemas.microsoft.com/office/drawing/2014/main" id="{2AF70014-BFBC-549D-0E36-F4F52233B0AC}"/>
              </a:ext>
            </a:extLst>
          </p:cNvPr>
          <p:cNvSpPr>
            <a:spLocks noGrp="1"/>
          </p:cNvSpPr>
          <p:nvPr>
            <p:ph idx="1"/>
          </p:nvPr>
        </p:nvSpPr>
        <p:spPr/>
        <p:txBody>
          <a:bodyPr>
            <a:normAutofit/>
          </a:bodyPr>
          <a:lstStyle/>
          <a:p>
            <a:r>
              <a:rPr lang="en-IN" sz="2000" dirty="0"/>
              <a:t>Java script is  client-side scripting language.</a:t>
            </a:r>
          </a:p>
          <a:p>
            <a:r>
              <a:rPr lang="en-IN" sz="2000" dirty="0"/>
              <a:t>It is also known as scripting language.</a:t>
            </a:r>
          </a:p>
          <a:p>
            <a:r>
              <a:rPr lang="en-IN" sz="2000" dirty="0"/>
              <a:t>By using the&lt;</a:t>
            </a:r>
            <a:r>
              <a:rPr lang="en-IN" sz="2000" dirty="0" err="1"/>
              <a:t>scripy</a:t>
            </a:r>
            <a:r>
              <a:rPr lang="en-IN" sz="2000" dirty="0"/>
              <a:t>&gt; tag to define a client </a:t>
            </a:r>
            <a:r>
              <a:rPr lang="en-IN" sz="2000" dirty="0" err="1"/>
              <a:t>scrrpting</a:t>
            </a:r>
            <a:r>
              <a:rPr lang="en-IN" sz="2000" dirty="0"/>
              <a:t> language.</a:t>
            </a:r>
          </a:p>
          <a:p>
            <a:r>
              <a:rPr lang="en-IN" sz="2000" dirty="0"/>
              <a:t>Widely uses in </a:t>
            </a:r>
            <a:r>
              <a:rPr lang="en-IN" sz="2000" dirty="0" err="1"/>
              <a:t>js</a:t>
            </a:r>
            <a:r>
              <a:rPr lang="en-IN" sz="2000" dirty="0"/>
              <a:t> is adding interactive </a:t>
            </a:r>
            <a:r>
              <a:rPr lang="en-IN" sz="2000" dirty="0" err="1"/>
              <a:t>behvaoiur</a:t>
            </a:r>
            <a:r>
              <a:rPr lang="en-IN" sz="2000" dirty="0"/>
              <a:t> to web page.</a:t>
            </a:r>
          </a:p>
          <a:p>
            <a:r>
              <a:rPr lang="en-IN" sz="2000" dirty="0"/>
              <a:t>Also create web and mobile application.</a:t>
            </a:r>
          </a:p>
          <a:p>
            <a:r>
              <a:rPr lang="en-IN" sz="2000" b="1" dirty="0">
                <a:solidFill>
                  <a:srgbClr val="C00000"/>
                </a:solidFill>
              </a:rPr>
              <a:t>Syntax- </a:t>
            </a:r>
            <a:r>
              <a:rPr lang="en-IN" sz="2000" b="1" dirty="0" err="1">
                <a:solidFill>
                  <a:srgbClr val="C00000"/>
                </a:solidFill>
              </a:rPr>
              <a:t>Document.write</a:t>
            </a:r>
            <a:r>
              <a:rPr lang="en-IN" sz="2000" b="1" dirty="0">
                <a:solidFill>
                  <a:srgbClr val="C00000"/>
                </a:solidFill>
              </a:rPr>
              <a:t>(“Hello”);</a:t>
            </a:r>
            <a:endParaRPr lang="en-IN" sz="2000" b="1" dirty="0"/>
          </a:p>
          <a:p>
            <a:r>
              <a:rPr lang="en-IN" sz="2000" dirty="0"/>
              <a:t>This is the method to print the </a:t>
            </a:r>
            <a:r>
              <a:rPr lang="en-IN" sz="2000" dirty="0" err="1"/>
              <a:t>javascript</a:t>
            </a:r>
            <a:r>
              <a:rPr lang="en-IN" sz="2000" dirty="0"/>
              <a:t>.</a:t>
            </a:r>
          </a:p>
          <a:p>
            <a:r>
              <a:rPr lang="en-IN" sz="2000" dirty="0"/>
              <a:t>You can write n number of script of body section.</a:t>
            </a:r>
          </a:p>
        </p:txBody>
      </p:sp>
    </p:spTree>
    <p:extLst>
      <p:ext uri="{BB962C8B-B14F-4D97-AF65-F5344CB8AC3E}">
        <p14:creationId xmlns:p14="http://schemas.microsoft.com/office/powerpoint/2010/main" val="127711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7BFE-7C9A-6506-B47F-B8F920FA1CD0}"/>
              </a:ext>
            </a:extLst>
          </p:cNvPr>
          <p:cNvSpPr>
            <a:spLocks noGrp="1"/>
          </p:cNvSpPr>
          <p:nvPr>
            <p:ph type="title"/>
          </p:nvPr>
        </p:nvSpPr>
        <p:spPr/>
        <p:txBody>
          <a:bodyPr>
            <a:normAutofit/>
          </a:bodyPr>
          <a:lstStyle/>
          <a:p>
            <a:pPr algn="ctr"/>
            <a:r>
              <a:rPr lang="en-IN" sz="4800" b="1" dirty="0">
                <a:solidFill>
                  <a:srgbClr val="C00000"/>
                </a:solidFill>
              </a:rPr>
              <a:t>PREDEFINED OBJECT</a:t>
            </a:r>
          </a:p>
        </p:txBody>
      </p:sp>
      <p:sp>
        <p:nvSpPr>
          <p:cNvPr id="3" name="Content Placeholder 2">
            <a:extLst>
              <a:ext uri="{FF2B5EF4-FFF2-40B4-BE49-F238E27FC236}">
                <a16:creationId xmlns:a16="http://schemas.microsoft.com/office/drawing/2014/main" id="{C0A4CE51-03E1-D02C-C2B8-4A5EE5FDAB05}"/>
              </a:ext>
            </a:extLst>
          </p:cNvPr>
          <p:cNvSpPr>
            <a:spLocks noGrp="1"/>
          </p:cNvSpPr>
          <p:nvPr>
            <p:ph idx="1"/>
          </p:nvPr>
        </p:nvSpPr>
        <p:spPr/>
        <p:txBody>
          <a:bodyPr>
            <a:normAutofit/>
          </a:bodyPr>
          <a:lstStyle/>
          <a:p>
            <a:r>
              <a:rPr lang="en-IN" dirty="0"/>
              <a:t>There are two type of object:</a:t>
            </a:r>
          </a:p>
          <a:p>
            <a:r>
              <a:rPr lang="en-IN" dirty="0"/>
              <a:t>1)Boolean Object</a:t>
            </a:r>
          </a:p>
          <a:p>
            <a:r>
              <a:rPr lang="en-IN" dirty="0"/>
              <a:t>2)Date object</a:t>
            </a:r>
          </a:p>
          <a:p>
            <a:r>
              <a:rPr lang="en-IN" dirty="0"/>
              <a:t>1)Boolean </a:t>
            </a:r>
            <a:r>
              <a:rPr lang="en-IN" dirty="0" err="1"/>
              <a:t>obj</a:t>
            </a:r>
            <a:r>
              <a:rPr lang="en-IN" dirty="0"/>
              <a:t>- Boolean object is </a:t>
            </a:r>
            <a:r>
              <a:rPr lang="en-IN" dirty="0" err="1"/>
              <a:t>wraper</a:t>
            </a:r>
            <a:r>
              <a:rPr lang="en-IN" dirty="0"/>
              <a:t> around the primitive data type.</a:t>
            </a:r>
          </a:p>
          <a:p>
            <a:r>
              <a:rPr lang="en-IN" dirty="0"/>
              <a:t>Syntax- var Boolean object Name= new Boolean(value);</a:t>
            </a:r>
          </a:p>
          <a:p>
            <a:r>
              <a:rPr lang="en-IN" dirty="0"/>
              <a:t>2)Date object-in data object large number of method for setting getting dates.</a:t>
            </a:r>
          </a:p>
          <a:p>
            <a:r>
              <a:rPr lang="en-IN" dirty="0"/>
              <a:t>Syntax- var date object name=new date([parameter]);</a:t>
            </a:r>
          </a:p>
          <a:p>
            <a:endParaRPr lang="en-IN" dirty="0"/>
          </a:p>
        </p:txBody>
      </p:sp>
    </p:spTree>
    <p:extLst>
      <p:ext uri="{BB962C8B-B14F-4D97-AF65-F5344CB8AC3E}">
        <p14:creationId xmlns:p14="http://schemas.microsoft.com/office/powerpoint/2010/main" val="280349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DE9A-C014-1281-0410-9196EE7B3440}"/>
              </a:ext>
            </a:extLst>
          </p:cNvPr>
          <p:cNvSpPr>
            <a:spLocks noGrp="1"/>
          </p:cNvSpPr>
          <p:nvPr>
            <p:ph type="title"/>
          </p:nvPr>
        </p:nvSpPr>
        <p:spPr/>
        <p:txBody>
          <a:bodyPr>
            <a:noAutofit/>
          </a:bodyPr>
          <a:lstStyle/>
          <a:p>
            <a:r>
              <a:rPr lang="en-IN" sz="4800" b="1" dirty="0">
                <a:solidFill>
                  <a:srgbClr val="C00000"/>
                </a:solidFill>
              </a:rPr>
              <a:t>DBMS(DATA BASE MANAGEMENT SYSTEM)</a:t>
            </a:r>
          </a:p>
        </p:txBody>
      </p:sp>
      <p:sp>
        <p:nvSpPr>
          <p:cNvPr id="5" name="Content Placeholder 4">
            <a:extLst>
              <a:ext uri="{FF2B5EF4-FFF2-40B4-BE49-F238E27FC236}">
                <a16:creationId xmlns:a16="http://schemas.microsoft.com/office/drawing/2014/main" id="{CD02F10B-3470-01BC-3A1C-8F7088AE729E}"/>
              </a:ext>
            </a:extLst>
          </p:cNvPr>
          <p:cNvSpPr>
            <a:spLocks noGrp="1"/>
          </p:cNvSpPr>
          <p:nvPr>
            <p:ph idx="1"/>
          </p:nvPr>
        </p:nvSpPr>
        <p:spPr/>
        <p:txBody>
          <a:bodyPr>
            <a:normAutofit/>
          </a:bodyPr>
          <a:lstStyle/>
          <a:p>
            <a:r>
              <a:rPr lang="en-IN" dirty="0"/>
              <a:t>Data is collection of related information.</a:t>
            </a:r>
          </a:p>
          <a:p>
            <a:r>
              <a:rPr lang="en-IN" dirty="0" err="1"/>
              <a:t>Dbms</a:t>
            </a:r>
            <a:r>
              <a:rPr lang="en-IN" dirty="0"/>
              <a:t> is a </a:t>
            </a:r>
            <a:r>
              <a:rPr lang="en-IN" dirty="0" err="1"/>
              <a:t>symmentric</a:t>
            </a:r>
            <a:r>
              <a:rPr lang="en-IN" dirty="0"/>
              <a:t> collection of data.</a:t>
            </a:r>
          </a:p>
          <a:p>
            <a:r>
              <a:rPr lang="en-IN" dirty="0"/>
              <a:t>Also </a:t>
            </a:r>
            <a:r>
              <a:rPr lang="en-IN" dirty="0" err="1"/>
              <a:t>dbms</a:t>
            </a:r>
            <a:r>
              <a:rPr lang="en-IN" dirty="0"/>
              <a:t> support manage and </a:t>
            </a:r>
            <a:r>
              <a:rPr lang="en-IN" dirty="0" err="1"/>
              <a:t>manuplicating</a:t>
            </a:r>
            <a:r>
              <a:rPr lang="en-IN" dirty="0"/>
              <a:t> data.</a:t>
            </a:r>
          </a:p>
          <a:p>
            <a:r>
              <a:rPr lang="en-IN" dirty="0"/>
              <a:t>In </a:t>
            </a:r>
            <a:r>
              <a:rPr lang="en-IN" dirty="0" err="1"/>
              <a:t>dbms</a:t>
            </a:r>
            <a:r>
              <a:rPr lang="en-IN" dirty="0"/>
              <a:t> we collect the data and restore and </a:t>
            </a:r>
            <a:r>
              <a:rPr lang="en-IN" dirty="0" err="1"/>
              <a:t>retivew</a:t>
            </a:r>
            <a:r>
              <a:rPr lang="en-IN" dirty="0"/>
              <a:t> them.</a:t>
            </a:r>
          </a:p>
          <a:p>
            <a:r>
              <a:rPr lang="en-IN" dirty="0"/>
              <a:t>In SQL means </a:t>
            </a:r>
            <a:r>
              <a:rPr lang="en-IN" dirty="0" err="1"/>
              <a:t>Structred</a:t>
            </a:r>
            <a:r>
              <a:rPr lang="en-IN" dirty="0"/>
              <a:t> query </a:t>
            </a:r>
            <a:r>
              <a:rPr lang="en-IN" dirty="0" err="1"/>
              <a:t>languange</a:t>
            </a:r>
            <a:r>
              <a:rPr lang="en-IN" dirty="0"/>
              <a:t>.</a:t>
            </a:r>
          </a:p>
          <a:p>
            <a:r>
              <a:rPr lang="en-IN" dirty="0"/>
              <a:t>By use these language we can easily </a:t>
            </a:r>
            <a:r>
              <a:rPr lang="en-IN" dirty="0" err="1"/>
              <a:t>insert,delete</a:t>
            </a:r>
            <a:r>
              <a:rPr lang="en-IN" dirty="0"/>
              <a:t> </a:t>
            </a:r>
            <a:r>
              <a:rPr lang="en-IN" dirty="0" err="1"/>
              <a:t>update,serach</a:t>
            </a:r>
            <a:r>
              <a:rPr lang="en-IN" dirty="0"/>
              <a:t>,</a:t>
            </a:r>
          </a:p>
          <a:p>
            <a:r>
              <a:rPr lang="en-IN" dirty="0"/>
              <a:t>Database record.</a:t>
            </a:r>
          </a:p>
          <a:p>
            <a:r>
              <a:rPr lang="en-IN" dirty="0" err="1"/>
              <a:t>Sql</a:t>
            </a:r>
            <a:r>
              <a:rPr lang="en-IN" dirty="0"/>
              <a:t> develop ANSI-1986,ISO-1987.</a:t>
            </a:r>
          </a:p>
          <a:p>
            <a:endParaRPr lang="en-IN" dirty="0"/>
          </a:p>
        </p:txBody>
      </p:sp>
    </p:spTree>
    <p:extLst>
      <p:ext uri="{BB962C8B-B14F-4D97-AF65-F5344CB8AC3E}">
        <p14:creationId xmlns:p14="http://schemas.microsoft.com/office/powerpoint/2010/main" val="470707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1530</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Roboto</vt:lpstr>
      <vt:lpstr>Times New Roman</vt:lpstr>
      <vt:lpstr>Trebuchet MS</vt:lpstr>
      <vt:lpstr>Wingdings 3</vt:lpstr>
      <vt:lpstr>Work Sans</vt:lpstr>
      <vt:lpstr>Facet</vt:lpstr>
      <vt:lpstr>PowerPoint Presentation</vt:lpstr>
      <vt:lpstr>                  CONTENT</vt:lpstr>
      <vt:lpstr>WHAT IS THE WEB? </vt:lpstr>
      <vt:lpstr>WHAT IS THE HTML? </vt:lpstr>
      <vt:lpstr>CSS AND XML</vt:lpstr>
      <vt:lpstr>XML</vt:lpstr>
      <vt:lpstr>WHAT IS JAVASCRIPT? </vt:lpstr>
      <vt:lpstr>PREDEFINED OBJECT</vt:lpstr>
      <vt:lpstr>DBMS(DATA BASE MANAGEMENT SYSTEM)</vt:lpstr>
      <vt:lpstr>SQL COMMAND</vt:lpstr>
      <vt:lpstr>1.DDL-Data definition lang</vt:lpstr>
      <vt:lpstr>PowerPoint Presentation</vt:lpstr>
      <vt:lpstr>     2)DML-DATA MANUPLIATION LANG. </vt:lpstr>
      <vt:lpstr>PowerPoint Presentation</vt:lpstr>
      <vt:lpstr>3)DQL-Data Query language/Data Retrivew Language</vt:lpstr>
      <vt:lpstr>4)DCL-Data Control language</vt:lpstr>
      <vt:lpstr>5)TCL-Transation control languge.</vt:lpstr>
      <vt:lpstr>PowerPoint Presentation</vt:lpstr>
      <vt:lpstr>5)SDLC-SOFTWARE DEVELOPMENT LLIFE CYCLE</vt:lpstr>
      <vt:lpstr>PowerPoint Presentation</vt:lpstr>
      <vt:lpstr>PowerPoint Presentation</vt:lpstr>
      <vt:lpstr>PowerPoint Presentation</vt:lpstr>
      <vt:lpstr>SELENIUM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rijwana shaikh</dc:creator>
  <cp:lastModifiedBy>rijwana shaikh</cp:lastModifiedBy>
  <cp:revision>29</cp:revision>
  <dcterms:created xsi:type="dcterms:W3CDTF">2023-01-16T16:53:55Z</dcterms:created>
  <dcterms:modified xsi:type="dcterms:W3CDTF">2023-01-17T15:19:14Z</dcterms:modified>
</cp:coreProperties>
</file>