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Nunito Semi Bold" panose="020B0604020202020204" charset="0"/>
      <p:regular r:id="rId10"/>
    </p:embeddedFont>
    <p:embeddedFont>
      <p:font typeface="PT Sans" panose="020F0502020204030204" pitchFamily="3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3" d="100"/>
          <a:sy n="73" d="100"/>
        </p:scale>
        <p:origin x="2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082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303978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Coffee Chain Sales Dashboard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4806791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Performance Analysis (2012–2015) | Microsoft Power BI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1513" y="527566"/>
            <a:ext cx="4526399" cy="564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Dashboard Objectives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71513" y="1379696"/>
            <a:ext cx="7800975" cy="1440180"/>
          </a:xfrm>
          <a:prstGeom prst="roundRect">
            <a:avLst>
              <a:gd name="adj" fmla="val 19984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86182" y="1594366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Track Performance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886182" y="1991558"/>
            <a:ext cx="7371636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Monitor sales, profit, and expenses across products, regions, and time periods with real-time insights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1513" y="3011686"/>
            <a:ext cx="7800975" cy="1440180"/>
          </a:xfrm>
          <a:prstGeom prst="roundRect">
            <a:avLst>
              <a:gd name="adj" fmla="val 19984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86182" y="3226356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Compare Targets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886182" y="3623548"/>
            <a:ext cx="7371636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Analyze actual vs target sales performance to identify gaps and opportunities for improvement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1513" y="4643676"/>
            <a:ext cx="7800975" cy="1440180"/>
          </a:xfrm>
          <a:prstGeom prst="roundRect">
            <a:avLst>
              <a:gd name="adj" fmla="val 19984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86182" y="4858345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Identify Leaders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886182" y="5255538"/>
            <a:ext cx="7371636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Discover high-performing products and markets to replicate success strategies across the chain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1513" y="6275665"/>
            <a:ext cx="7800975" cy="1440180"/>
          </a:xfrm>
          <a:prstGeom prst="roundRect">
            <a:avLst>
              <a:gd name="adj" fmla="val 19984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86182" y="6490335"/>
            <a:ext cx="2257187" cy="2821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Enable Insights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886182" y="6887528"/>
            <a:ext cx="7371636" cy="6136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Provide interactive filtering capabilities for stakeholders to explore data and make informed decisions</a:t>
            </a:r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52356" y="688181"/>
            <a:ext cx="6303526" cy="6322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Performance Indicators</a:t>
            </a:r>
            <a:endParaRPr lang="en-US" sz="3950" dirty="0"/>
          </a:p>
        </p:txBody>
      </p:sp>
      <p:sp>
        <p:nvSpPr>
          <p:cNvPr id="4" name="Text 1"/>
          <p:cNvSpPr/>
          <p:nvPr/>
        </p:nvSpPr>
        <p:spPr>
          <a:xfrm>
            <a:off x="922173" y="2094191"/>
            <a:ext cx="2367320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203K</a:t>
            </a:r>
            <a:endParaRPr lang="en-US" sz="5550" dirty="0"/>
          </a:p>
        </p:txBody>
      </p:sp>
      <p:sp>
        <p:nvSpPr>
          <p:cNvPr id="5" name="Text 2"/>
          <p:cNvSpPr/>
          <p:nvPr/>
        </p:nvSpPr>
        <p:spPr>
          <a:xfrm>
            <a:off x="922173" y="3072170"/>
            <a:ext cx="2367320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Sales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22173" y="3517226"/>
            <a:ext cx="2367320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Revenue generated across all products and regions during the analysis period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4140162" y="2022090"/>
            <a:ext cx="2367320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64K</a:t>
            </a:r>
            <a:endParaRPr lang="en-US" sz="5550" dirty="0"/>
          </a:p>
        </p:txBody>
      </p:sp>
      <p:sp>
        <p:nvSpPr>
          <p:cNvPr id="8" name="Text 5"/>
          <p:cNvSpPr/>
          <p:nvPr/>
        </p:nvSpPr>
        <p:spPr>
          <a:xfrm>
            <a:off x="4140162" y="3000069"/>
            <a:ext cx="2367320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Profit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4140162" y="3445125"/>
            <a:ext cx="2367320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Net earnings after deducting all operational expenses from total sales revenue</a:t>
            </a:r>
            <a:endParaRPr lang="en-US" sz="1650" dirty="0"/>
          </a:p>
        </p:txBody>
      </p:sp>
      <p:sp>
        <p:nvSpPr>
          <p:cNvPr id="10" name="Text 7"/>
          <p:cNvSpPr/>
          <p:nvPr/>
        </p:nvSpPr>
        <p:spPr>
          <a:xfrm>
            <a:off x="7691081" y="2018824"/>
            <a:ext cx="2367439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57K</a:t>
            </a:r>
            <a:endParaRPr lang="en-US" sz="5550" dirty="0"/>
          </a:p>
        </p:txBody>
      </p:sp>
      <p:sp>
        <p:nvSpPr>
          <p:cNvPr id="11" name="Text 8"/>
          <p:cNvSpPr/>
          <p:nvPr/>
        </p:nvSpPr>
        <p:spPr>
          <a:xfrm>
            <a:off x="7691081" y="2996803"/>
            <a:ext cx="2367439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Total Expenses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7691081" y="3441859"/>
            <a:ext cx="2367439" cy="13758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Combined operational costs including inventory, labor, and overhead expenses</a:t>
            </a:r>
            <a:endParaRPr lang="en-US" sz="1650" dirty="0"/>
          </a:p>
        </p:txBody>
      </p:sp>
      <p:sp>
        <p:nvSpPr>
          <p:cNvPr id="13" name="Text 10"/>
          <p:cNvSpPr/>
          <p:nvPr/>
        </p:nvSpPr>
        <p:spPr>
          <a:xfrm>
            <a:off x="11242119" y="1965246"/>
            <a:ext cx="2367320" cy="7093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55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109K</a:t>
            </a:r>
            <a:endParaRPr lang="en-US" sz="5550" dirty="0"/>
          </a:p>
        </p:txBody>
      </p:sp>
      <p:sp>
        <p:nvSpPr>
          <p:cNvPr id="14" name="Text 11"/>
          <p:cNvSpPr/>
          <p:nvPr/>
        </p:nvSpPr>
        <p:spPr>
          <a:xfrm>
            <a:off x="11242119" y="2943225"/>
            <a:ext cx="2367320" cy="316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19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Profit Margin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11242119" y="3388281"/>
            <a:ext cx="2367320" cy="1031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65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Gross profit indicating the financial health and efficiency of operations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6633" y="539472"/>
            <a:ext cx="6867763" cy="576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Regional &amp; Product Performance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686633" y="1606748"/>
            <a:ext cx="2897624" cy="3461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Sales Analysis Insights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686633" y="2148959"/>
            <a:ext cx="7762756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Regional Performance</a:t>
            </a: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West and Central regions exceed targets while South underperforms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86633" y="2845237"/>
            <a:ext cx="776275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018CE1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Product Leaders</a:t>
            </a: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Chamomile and Decaf Espresso drive highest sales volumes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686633" y="3227665"/>
            <a:ext cx="7762756" cy="313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00" dirty="0">
                <a:solidFill>
                  <a:srgbClr val="DA33B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Market Gaps</a:t>
            </a: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East region shows significant opportunity for growth initiatives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686633" y="7088148"/>
            <a:ext cx="441365" cy="441365"/>
          </a:xfrm>
          <a:prstGeom prst="roundRect">
            <a:avLst>
              <a:gd name="adj" fmla="val 66680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324094" y="7155537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Target Achievement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1324094" y="7561659"/>
            <a:ext cx="5868472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Sales vs target comparison reveals which regions need strategic intervention and resource allocation</a:t>
            </a:r>
            <a:endParaRPr lang="en-US" sz="1500" dirty="0"/>
          </a:p>
        </p:txBody>
      </p:sp>
      <p:sp>
        <p:nvSpPr>
          <p:cNvPr id="11" name="Shape 8"/>
          <p:cNvSpPr/>
          <p:nvPr/>
        </p:nvSpPr>
        <p:spPr>
          <a:xfrm>
            <a:off x="7437715" y="7088148"/>
            <a:ext cx="441365" cy="441365"/>
          </a:xfrm>
          <a:prstGeom prst="roundRect">
            <a:avLst>
              <a:gd name="adj" fmla="val 66680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8075176" y="7155537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Product Profitability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8075176" y="7561659"/>
            <a:ext cx="5868591" cy="627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Horizontal bar charts show product performance rankings, helping prioritize inventory and marketing focus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70322" y="679371"/>
            <a:ext cx="4882515" cy="5634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Market &amp; Time Analysis</a:t>
            </a:r>
            <a:endParaRPr lang="en-US" sz="3500" dirty="0"/>
          </a:p>
        </p:txBody>
      </p:sp>
      <p:sp>
        <p:nvSpPr>
          <p:cNvPr id="4" name="Shape 1"/>
          <p:cNvSpPr/>
          <p:nvPr/>
        </p:nvSpPr>
        <p:spPr>
          <a:xfrm>
            <a:off x="885706" y="1530072"/>
            <a:ext cx="22860" cy="3992166"/>
          </a:xfrm>
          <a:prstGeom prst="roundRect">
            <a:avLst>
              <a:gd name="adj" fmla="val 1256908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1078290" y="1734026"/>
            <a:ext cx="574596" cy="22860"/>
          </a:xfrm>
          <a:prstGeom prst="roundRect">
            <a:avLst>
              <a:gd name="adj" fmla="val 1256908"/>
            </a:avLst>
          </a:prstGeom>
          <a:solidFill>
            <a:srgbClr val="2D4DF2"/>
          </a:solidFill>
          <a:ln/>
        </p:spPr>
      </p:sp>
      <p:sp>
        <p:nvSpPr>
          <p:cNvPr id="6" name="Shape 3"/>
          <p:cNvSpPr/>
          <p:nvPr/>
        </p:nvSpPr>
        <p:spPr>
          <a:xfrm>
            <a:off x="670262" y="1530072"/>
            <a:ext cx="430887" cy="430887"/>
          </a:xfrm>
          <a:prstGeom prst="roundRect">
            <a:avLst>
              <a:gd name="adj" fmla="val 66683"/>
            </a:avLst>
          </a:prstGeom>
          <a:solidFill>
            <a:srgbClr val="F3F3FF"/>
          </a:solidFill>
          <a:ln w="22860">
            <a:solidFill>
              <a:srgbClr val="2D4DF2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750451" y="1576447"/>
            <a:ext cx="270391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5"/>
          <p:cNvSpPr/>
          <p:nvPr/>
        </p:nvSpPr>
        <p:spPr>
          <a:xfrm>
            <a:off x="1843564" y="1595914"/>
            <a:ext cx="225349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2012-2013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843564" y="1992511"/>
            <a:ext cx="6630114" cy="612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Initial growth phase with steady sales increases and expense optimization across all markets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1078290" y="3192423"/>
            <a:ext cx="574596" cy="22860"/>
          </a:xfrm>
          <a:prstGeom prst="roundRect">
            <a:avLst>
              <a:gd name="adj" fmla="val 1256908"/>
            </a:avLst>
          </a:prstGeom>
          <a:solidFill>
            <a:srgbClr val="018CE1"/>
          </a:solidFill>
          <a:ln/>
        </p:spPr>
      </p:sp>
      <p:sp>
        <p:nvSpPr>
          <p:cNvPr id="11" name="Shape 8"/>
          <p:cNvSpPr/>
          <p:nvPr/>
        </p:nvSpPr>
        <p:spPr>
          <a:xfrm>
            <a:off x="670262" y="2988469"/>
            <a:ext cx="430887" cy="430887"/>
          </a:xfrm>
          <a:prstGeom prst="roundRect">
            <a:avLst>
              <a:gd name="adj" fmla="val 66683"/>
            </a:avLst>
          </a:prstGeom>
          <a:solidFill>
            <a:srgbClr val="F3F3FF"/>
          </a:solidFill>
          <a:ln w="22860">
            <a:solidFill>
              <a:srgbClr val="018CE1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50451" y="3034844"/>
            <a:ext cx="270391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</a:t>
            </a:r>
            <a:endParaRPr lang="en-US" sz="2100" dirty="0"/>
          </a:p>
        </p:txBody>
      </p:sp>
      <p:sp>
        <p:nvSpPr>
          <p:cNvPr id="13" name="Text 10"/>
          <p:cNvSpPr/>
          <p:nvPr/>
        </p:nvSpPr>
        <p:spPr>
          <a:xfrm>
            <a:off x="1843564" y="3054310"/>
            <a:ext cx="225349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2014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843564" y="3450908"/>
            <a:ext cx="6630114" cy="612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Peak performance year showing highest profit margins and successful market expansion strategies</a:t>
            </a:r>
            <a:endParaRPr lang="en-US" sz="1500" dirty="0"/>
          </a:p>
        </p:txBody>
      </p:sp>
      <p:sp>
        <p:nvSpPr>
          <p:cNvPr id="15" name="Shape 12"/>
          <p:cNvSpPr/>
          <p:nvPr/>
        </p:nvSpPr>
        <p:spPr>
          <a:xfrm>
            <a:off x="1078290" y="4650819"/>
            <a:ext cx="574596" cy="22860"/>
          </a:xfrm>
          <a:prstGeom prst="roundRect">
            <a:avLst>
              <a:gd name="adj" fmla="val 1256908"/>
            </a:avLst>
          </a:prstGeom>
          <a:solidFill>
            <a:srgbClr val="DA33BF"/>
          </a:solidFill>
          <a:ln/>
        </p:spPr>
      </p:sp>
      <p:sp>
        <p:nvSpPr>
          <p:cNvPr id="16" name="Shape 13"/>
          <p:cNvSpPr/>
          <p:nvPr/>
        </p:nvSpPr>
        <p:spPr>
          <a:xfrm>
            <a:off x="670262" y="4446865"/>
            <a:ext cx="430887" cy="430887"/>
          </a:xfrm>
          <a:prstGeom prst="roundRect">
            <a:avLst>
              <a:gd name="adj" fmla="val 66683"/>
            </a:avLst>
          </a:prstGeom>
          <a:solidFill>
            <a:srgbClr val="F3F3FF"/>
          </a:solidFill>
          <a:ln w="22860">
            <a:solidFill>
              <a:srgbClr val="DA33B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50451" y="4493240"/>
            <a:ext cx="270391" cy="338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</a:t>
            </a:r>
            <a:endParaRPr lang="en-US" sz="2100" dirty="0"/>
          </a:p>
        </p:txBody>
      </p:sp>
      <p:sp>
        <p:nvSpPr>
          <p:cNvPr id="18" name="Text 15"/>
          <p:cNvSpPr/>
          <p:nvPr/>
        </p:nvSpPr>
        <p:spPr>
          <a:xfrm>
            <a:off x="1843564" y="4512707"/>
            <a:ext cx="2253496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2015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843564" y="4909304"/>
            <a:ext cx="6630114" cy="612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Market consolidation period with focus on maintaining profitability while managing operational costs</a:t>
            </a:r>
            <a:endParaRPr lang="en-US" sz="1500" dirty="0"/>
          </a:p>
        </p:txBody>
      </p:sp>
      <p:sp>
        <p:nvSpPr>
          <p:cNvPr id="20" name="Text 17"/>
          <p:cNvSpPr/>
          <p:nvPr/>
        </p:nvSpPr>
        <p:spPr>
          <a:xfrm>
            <a:off x="670322" y="5929074"/>
            <a:ext cx="270426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Seasonal Trends</a:t>
            </a:r>
            <a:endParaRPr lang="en-US" sz="2100" dirty="0"/>
          </a:p>
        </p:txBody>
      </p:sp>
      <p:sp>
        <p:nvSpPr>
          <p:cNvPr id="21" name="Text 18"/>
          <p:cNvSpPr/>
          <p:nvPr/>
        </p:nvSpPr>
        <p:spPr>
          <a:xfrm>
            <a:off x="670322" y="6458426"/>
            <a:ext cx="3668078" cy="919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Line charts reveal seasonal patterns in sales and expenses, with peak performance during Q4 holiday seasons and summer months.</a:t>
            </a:r>
            <a:endParaRPr lang="en-US" sz="1500" dirty="0"/>
          </a:p>
        </p:txBody>
      </p:sp>
      <p:sp>
        <p:nvSpPr>
          <p:cNvPr id="22" name="Text 19"/>
          <p:cNvSpPr/>
          <p:nvPr/>
        </p:nvSpPr>
        <p:spPr>
          <a:xfrm>
            <a:off x="4813221" y="5929074"/>
            <a:ext cx="270426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1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Market Distribution</a:t>
            </a:r>
            <a:endParaRPr lang="en-US" sz="2100" dirty="0"/>
          </a:p>
        </p:txBody>
      </p:sp>
      <p:sp>
        <p:nvSpPr>
          <p:cNvPr id="23" name="Text 20"/>
          <p:cNvSpPr/>
          <p:nvPr/>
        </p:nvSpPr>
        <p:spPr>
          <a:xfrm>
            <a:off x="4813221" y="6458426"/>
            <a:ext cx="3668078" cy="9194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West market contributes 35% of total sales, followed by Central (28%), making them priority regions for continued investment.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3283" y="434697"/>
            <a:ext cx="5295900" cy="465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50"/>
              </a:lnSpc>
              <a:buNone/>
            </a:pPr>
            <a:r>
              <a:rPr lang="en-US" sz="29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Interactive Features &amp; Usability</a:t>
            </a:r>
            <a:endParaRPr lang="en-US" sz="29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758" y="1314569"/>
            <a:ext cx="395168" cy="39516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088758" y="1907262"/>
            <a:ext cx="186011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Year Filtering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1088758" y="2297668"/>
            <a:ext cx="6569035" cy="252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Dynamic slicer enables users to focus on specific years (2012-2015) for targeted analysis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758" y="2866668"/>
            <a:ext cx="395168" cy="39516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088758" y="3459361"/>
            <a:ext cx="186011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Clear Filters</a:t>
            </a:r>
            <a:endParaRPr lang="en-US" sz="1450" dirty="0"/>
          </a:p>
        </p:txBody>
      </p:sp>
      <p:sp>
        <p:nvSpPr>
          <p:cNvPr id="9" name="Text 4"/>
          <p:cNvSpPr/>
          <p:nvPr/>
        </p:nvSpPr>
        <p:spPr>
          <a:xfrm>
            <a:off x="1088758" y="3849767"/>
            <a:ext cx="6569035" cy="252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One-click reset button returns dashboard to default view for quick comparative analysis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758" y="4418767"/>
            <a:ext cx="395168" cy="39516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088758" y="5011460"/>
            <a:ext cx="1860113" cy="232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45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Export Options</a:t>
            </a:r>
            <a:endParaRPr lang="en-US" sz="1450" dirty="0"/>
          </a:p>
        </p:txBody>
      </p:sp>
      <p:sp>
        <p:nvSpPr>
          <p:cNvPr id="12" name="Text 6"/>
          <p:cNvSpPr/>
          <p:nvPr/>
        </p:nvSpPr>
        <p:spPr>
          <a:xfrm>
            <a:off x="1088758" y="5401866"/>
            <a:ext cx="6569035" cy="252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Seamless Excel export functionality with helpful tooltips for stakeholder reporting needs</a:t>
            </a:r>
            <a:endParaRPr lang="en-US" sz="1200" dirty="0"/>
          </a:p>
        </p:txBody>
      </p:sp>
      <p:sp>
        <p:nvSpPr>
          <p:cNvPr id="13" name="Shape 7"/>
          <p:cNvSpPr/>
          <p:nvPr/>
        </p:nvSpPr>
        <p:spPr>
          <a:xfrm>
            <a:off x="553283" y="8239125"/>
            <a:ext cx="13523833" cy="671512"/>
          </a:xfrm>
          <a:prstGeom prst="roundRect">
            <a:avLst>
              <a:gd name="adj" fmla="val 35319"/>
            </a:avLst>
          </a:prstGeom>
          <a:solidFill>
            <a:srgbClr val="B7C2FB"/>
          </a:solidFill>
          <a:ln/>
        </p:spPr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279" y="8481060"/>
            <a:ext cx="197525" cy="157996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66800" y="8436531"/>
            <a:ext cx="12852321" cy="252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D4DF2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Enhanced User Experience</a:t>
            </a:r>
            <a:r>
              <a:rPr lang="en-US" sz="1200" dirty="0">
                <a:solidFill>
                  <a:srgbClr val="000000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Color-coded visualizations and drill-through capabilities provide intuitive navigation and deeper insights for all user levels.</a:t>
            </a:r>
            <a:endParaRPr 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0333" y="943927"/>
            <a:ext cx="7623334" cy="1277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Key Findings &amp; Strategic Recommendations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33" y="2547580"/>
            <a:ext cx="1086207" cy="15793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63710" y="2764750"/>
            <a:ext cx="2555915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Top Performers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63710" y="3214449"/>
            <a:ext cx="6319957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Chamomile and Decaf Espresso lead sales - expand these product lines and replicate success factors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333" y="4126944"/>
            <a:ext cx="1086207" cy="157936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63710" y="4344114"/>
            <a:ext cx="2564844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Growth Opportunities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63710" y="4793813"/>
            <a:ext cx="6319957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South and East regions underperform targets - implement focused marketing campaigns and operational improvements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333" y="5706308"/>
            <a:ext cx="1086207" cy="157936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63710" y="5923478"/>
            <a:ext cx="2966204" cy="3194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00002E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Next Phase Development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63710" y="6373178"/>
            <a:ext cx="6319957" cy="6953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Enhance dashboard with customer segmentation, quarterly forecasting, and real-time data connections for actionable insights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436</Words>
  <Application>Microsoft Office PowerPoint</Application>
  <PresentationFormat>Custom</PresentationFormat>
  <Paragraphs>69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Nunito Semi Bold</vt:lpstr>
      <vt:lpstr>Arial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Admin</cp:lastModifiedBy>
  <cp:revision>2</cp:revision>
  <dcterms:created xsi:type="dcterms:W3CDTF">2025-09-25T14:45:06Z</dcterms:created>
  <dcterms:modified xsi:type="dcterms:W3CDTF">2025-09-25T14:57:52Z</dcterms:modified>
</cp:coreProperties>
</file>