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8" r:id="rId6"/>
    <p:sldId id="260" r:id="rId7"/>
    <p:sldId id="261" r:id="rId8"/>
    <p:sldId id="263" r:id="rId9"/>
    <p:sldId id="262" r:id="rId10"/>
    <p:sldId id="267" r:id="rId11"/>
    <p:sldId id="265" r:id="rId12"/>
    <p:sldId id="266" r:id="rId13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00FF"/>
    <a:srgbClr val="883C84"/>
    <a:srgbClr val="461B49"/>
    <a:srgbClr val="963488"/>
    <a:srgbClr val="2831A2"/>
    <a:srgbClr val="2086AA"/>
    <a:srgbClr val="1994B1"/>
    <a:srgbClr val="00B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509" autoAdjust="0"/>
    <p:restoredTop sz="73146" autoAdjust="0"/>
  </p:normalViewPr>
  <p:slideViewPr>
    <p:cSldViewPr>
      <p:cViewPr varScale="1">
        <p:scale>
          <a:sx n="32" d="100"/>
          <a:sy n="32" d="100"/>
        </p:scale>
        <p:origin x="1572" y="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06.07.2023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06.07.2023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</a:t>
            </a:fld>
            <a:endParaRPr lang="cs-CZ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06.07.2023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847306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06.07.2023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11</a:t>
            </a:fld>
            <a:endParaRPr lang="cs-CZ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06.07.2023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12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06.07.2023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2</a:t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06.07.2023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3</a:t>
            </a:fld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06.07.2023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4</a:t>
            </a:fld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06.07.2023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428809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06.07.2023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6</a:t>
            </a:fld>
            <a:endParaRPr lang="cs-C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06.07.2023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7</a:t>
            </a:fld>
            <a:endParaRPr lang="cs-CZ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06.07.2023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8</a:t>
            </a:fld>
            <a:endParaRPr lang="cs-CZ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06.07.2023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9</a:t>
            </a:fld>
            <a:endParaRPr lang="cs-CZ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8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24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6.svg"/><Relationship Id="rId9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2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8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6394731" y="0"/>
            <a:ext cx="1893269" cy="10287000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3" name="Group 3"/>
          <p:cNvGrpSpPr/>
          <p:nvPr/>
        </p:nvGrpSpPr>
        <p:grpSpPr>
          <a:xfrm>
            <a:off x="5691690" y="406153"/>
            <a:ext cx="10042534" cy="9474693"/>
            <a:chOff x="0" y="0"/>
            <a:chExt cx="13390046" cy="12632924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0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0"/>
              <a:ext cx="3005065" cy="2794710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3279405"/>
              <a:ext cx="3005065" cy="2794710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6558809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20" name="Group 20"/>
          <p:cNvGrpSpPr/>
          <p:nvPr/>
        </p:nvGrpSpPr>
        <p:grpSpPr>
          <a:xfrm>
            <a:off x="1104900" y="824285"/>
            <a:ext cx="8750843" cy="8318192"/>
            <a:chOff x="0" y="0"/>
            <a:chExt cx="11667791" cy="11090922"/>
          </a:xfrm>
        </p:grpSpPr>
        <p:grpSp>
          <p:nvGrpSpPr>
            <p:cNvPr id="21" name="Group 21"/>
            <p:cNvGrpSpPr>
              <a:grpSpLocks noChangeAspect="1"/>
            </p:cNvGrpSpPr>
            <p:nvPr/>
          </p:nvGrpSpPr>
          <p:grpSpPr>
            <a:xfrm>
              <a:off x="1931835" y="1354967"/>
              <a:ext cx="9735956" cy="9735956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96140" y="376277"/>
              <a:ext cx="9735956" cy="9756713"/>
            </a:xfrm>
            <a:prstGeom prst="rect">
              <a:avLst/>
            </a:prstGeom>
          </p:spPr>
        </p:pic>
      </p:grpSp>
      <p:sp>
        <p:nvSpPr>
          <p:cNvPr id="24" name="TextBox 24"/>
          <p:cNvSpPr txBox="1"/>
          <p:nvPr/>
        </p:nvSpPr>
        <p:spPr>
          <a:xfrm>
            <a:off x="2312375" y="3305349"/>
            <a:ext cx="5482998" cy="28469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59"/>
              </a:lnSpc>
            </a:pPr>
            <a:r>
              <a:rPr lang="en-US" sz="10533" spc="-105" dirty="0">
                <a:solidFill>
                  <a:srgbClr val="FFFFFF"/>
                </a:solidFill>
                <a:latin typeface="Gabriola" panose="04040605051002020D02" pitchFamily="82" charset="0"/>
              </a:rPr>
              <a:t>Social Buzz Trends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92698" y="8260650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523491" y="6852500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517112" y="251278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59113" y="-9271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5779364" y="-988448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30" name="Picture 29">
            <a:extLst>
              <a:ext uri="{FF2B5EF4-FFF2-40B4-BE49-F238E27FC236}">
                <a16:creationId xmlns:a16="http://schemas.microsoft.com/office/drawing/2014/main" id="{44B59C14-4254-40BB-47F9-E95D4020747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345804" y="2495351"/>
            <a:ext cx="4464279" cy="3867349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02204EFF-BCBC-1502-C2F7-9B97B78414BD}"/>
              </a:ext>
            </a:extLst>
          </p:cNvPr>
          <p:cNvSpPr txBox="1"/>
          <p:nvPr/>
        </p:nvSpPr>
        <p:spPr>
          <a:xfrm>
            <a:off x="13345803" y="6515100"/>
            <a:ext cx="47006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>
                <a:effectLst/>
                <a:latin typeface="Franklin Gothic Medium" panose="020B0603020102020204" pitchFamily="34" charset="0"/>
              </a:rPr>
              <a:t>The most common category type is photos, followed by videos, GIFs, and audio.</a:t>
            </a:r>
          </a:p>
          <a:p>
            <a:endParaRPr lang="en-IN" sz="2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7A819DB-3E5A-58AB-CB3C-AD1F8C1248E6}"/>
              </a:ext>
            </a:extLst>
          </p:cNvPr>
          <p:cNvSpPr txBox="1"/>
          <p:nvPr/>
        </p:nvSpPr>
        <p:spPr>
          <a:xfrm>
            <a:off x="2961601" y="2665261"/>
            <a:ext cx="97809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>
                <a:effectLst/>
                <a:latin typeface="Franklin Gothic Medium" panose="020B0603020102020204" pitchFamily="34" charset="0"/>
              </a:rPr>
              <a:t>The month with the most posts was May 2021, and the month with the fewest posts was June 2020.</a:t>
            </a:r>
          </a:p>
          <a:p>
            <a:endParaRPr lang="en-IN" sz="2400" dirty="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837A0EE1-4269-6DCB-E194-4D3013BDDCA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85647" y="3716555"/>
            <a:ext cx="9198071" cy="4674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8516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5003701"/>
            <a:ext cx="942466" cy="27959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2227332"/>
            <a:ext cx="942466" cy="27959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7780070"/>
            <a:ext cx="942466" cy="279598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457200" y="4539600"/>
            <a:ext cx="4703553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Franklin Gothic Medium" panose="020B0603020102020204" pitchFamily="34" charset="0"/>
              </a:rPr>
              <a:t>Summary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154410" y="8139962"/>
            <a:ext cx="9711338" cy="2017079"/>
            <a:chOff x="0" y="0"/>
            <a:chExt cx="12948451" cy="2689439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154410" y="153265"/>
            <a:ext cx="9711338" cy="2017079"/>
            <a:chOff x="0" y="0"/>
            <a:chExt cx="12948451" cy="2689439"/>
          </a:xfrm>
        </p:grpSpPr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20" name="Group 11">
            <a:extLst>
              <a:ext uri="{FF2B5EF4-FFF2-40B4-BE49-F238E27FC236}">
                <a16:creationId xmlns:a16="http://schemas.microsoft.com/office/drawing/2014/main" id="{C00ABEC5-EF3F-4E3E-827E-EB1F2EF17C0D}"/>
              </a:ext>
            </a:extLst>
          </p:cNvPr>
          <p:cNvGrpSpPr/>
          <p:nvPr/>
        </p:nvGrpSpPr>
        <p:grpSpPr>
          <a:xfrm>
            <a:off x="11581833" y="1580430"/>
            <a:ext cx="5677467" cy="867617"/>
            <a:chOff x="0" y="-47625"/>
            <a:chExt cx="7569956" cy="1156823"/>
          </a:xfrm>
        </p:grpSpPr>
        <p:sp>
          <p:nvSpPr>
            <p:cNvPr id="21" name="TextBox 12">
              <a:extLst>
                <a:ext uri="{FF2B5EF4-FFF2-40B4-BE49-F238E27FC236}">
                  <a16:creationId xmlns:a16="http://schemas.microsoft.com/office/drawing/2014/main" id="{19A1BE45-8301-44C6-A0D0-F8FDA800622F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2" name="TextBox 13">
              <a:extLst>
                <a:ext uri="{FF2B5EF4-FFF2-40B4-BE49-F238E27FC236}">
                  <a16:creationId xmlns:a16="http://schemas.microsoft.com/office/drawing/2014/main" id="{3DAE5247-0244-4123-A713-8D8809E80C70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grpSp>
        <p:nvGrpSpPr>
          <p:cNvPr id="23" name="Group 14">
            <a:extLst>
              <a:ext uri="{FF2B5EF4-FFF2-40B4-BE49-F238E27FC236}">
                <a16:creationId xmlns:a16="http://schemas.microsoft.com/office/drawing/2014/main" id="{F49CBA38-C879-499F-B0F5-691188949921}"/>
              </a:ext>
            </a:extLst>
          </p:cNvPr>
          <p:cNvGrpSpPr/>
          <p:nvPr/>
        </p:nvGrpSpPr>
        <p:grpSpPr>
          <a:xfrm>
            <a:off x="11581833" y="6865477"/>
            <a:ext cx="5677467" cy="867617"/>
            <a:chOff x="0" y="-47625"/>
            <a:chExt cx="7569956" cy="1156823"/>
          </a:xfrm>
        </p:grpSpPr>
        <p:sp>
          <p:nvSpPr>
            <p:cNvPr id="24" name="TextBox 15">
              <a:extLst>
                <a:ext uri="{FF2B5EF4-FFF2-40B4-BE49-F238E27FC236}">
                  <a16:creationId xmlns:a16="http://schemas.microsoft.com/office/drawing/2014/main" id="{3A90234A-916B-4C29-ACF1-11F97E8C2563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5" name="TextBox 16">
              <a:extLst>
                <a:ext uri="{FF2B5EF4-FFF2-40B4-BE49-F238E27FC236}">
                  <a16:creationId xmlns:a16="http://schemas.microsoft.com/office/drawing/2014/main" id="{E1CF9388-A25B-45EF-AAD4-73FE2BA72053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E2EE241E-5713-7EF2-8837-FB42D2C26A1B}"/>
              </a:ext>
            </a:extLst>
          </p:cNvPr>
          <p:cNvSpPr txBox="1"/>
          <p:nvPr/>
        </p:nvSpPr>
        <p:spPr>
          <a:xfrm>
            <a:off x="11363954" y="342900"/>
            <a:ext cx="6162046" cy="9448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3200" b="0" i="0" dirty="0">
                <a:effectLst/>
                <a:latin typeface="Franklin Gothic Medium" panose="020B0603020102020204" pitchFamily="34" charset="0"/>
              </a:rPr>
              <a:t>Our platform is a valuable resource for people who are interested in sharing positive and uplifting content.</a:t>
            </a:r>
          </a:p>
          <a:p>
            <a:pPr algn="l"/>
            <a:endParaRPr lang="en-US" sz="3200" b="0" i="0" dirty="0">
              <a:effectLst/>
              <a:latin typeface="Franklin Gothic Medium" panose="020B0603020102020204" pitchFamily="34" charset="0"/>
            </a:endParaRPr>
          </a:p>
          <a:p>
            <a:pPr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Franklin Gothic Medium" panose="020B0603020102020204" pitchFamily="34" charset="0"/>
              </a:rPr>
              <a:t>The top 5 categories on our platform are: animal, science, healthy eating, technology, and food.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3200" b="0" i="0" dirty="0">
              <a:effectLst/>
              <a:latin typeface="Franklin Gothic Medium" panose="020B06030201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b="0" i="0" dirty="0">
                <a:effectLst/>
                <a:latin typeface="Franklin Gothic Medium" panose="020B0603020102020204" pitchFamily="34" charset="0"/>
              </a:rPr>
              <a:t>The most common category type, photos, suggests that our users are visual learners who enjoy seeing images and videos.</a:t>
            </a:r>
          </a:p>
          <a:p>
            <a:pPr algn="l"/>
            <a:endParaRPr lang="en-US" sz="3200" b="0" i="0" dirty="0">
              <a:effectLst/>
              <a:latin typeface="Franklin Gothic Medium" panose="020B06030201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b="0" i="0" dirty="0">
                <a:effectLst/>
                <a:latin typeface="Franklin Gothic Medium" panose="020B0603020102020204" pitchFamily="34" charset="0"/>
              </a:rPr>
              <a:t>Our platform is growing in popularity, with a peak in Jan 2021.</a:t>
            </a:r>
          </a:p>
          <a:p>
            <a:endParaRPr lang="en-IN" sz="3200" dirty="0">
              <a:latin typeface="Franklin Gothic Medium" panose="020B0603020102020204" pitchFamily="34" charset="0"/>
            </a:endParaRPr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7"/>
          <a:srcRect l="4069" t="1617" r="4069" b="1617"/>
          <a:stretch>
            <a:fillRect/>
          </a:stretch>
        </p:blipFill>
        <p:spPr>
          <a:xfrm>
            <a:off x="5438298" y="1161805"/>
            <a:ext cx="5036754" cy="796339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21913" y="5552246"/>
            <a:ext cx="5385738" cy="4229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 spc="-26" dirty="0">
                <a:solidFill>
                  <a:srgbClr val="FFFFFF"/>
                </a:solidFill>
                <a:latin typeface="Franklin Gothic Book" panose="020B0503020102020204" pitchFamily="34" charset="0"/>
              </a:rPr>
              <a:t>ANY QUESTIONS?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728428" y="3599225"/>
            <a:ext cx="3546595" cy="3371248"/>
            <a:chOff x="0" y="0"/>
            <a:chExt cx="4728794" cy="4494997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>
              <a:off x="782946" y="549149"/>
              <a:ext cx="3945848" cy="3945848"/>
              <a:chOff x="0" y="0"/>
              <a:chExt cx="6350000" cy="6350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</p:sp>
        </p:grpSp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160550" y="152500"/>
              <a:ext cx="3945848" cy="3954260"/>
            </a:xfrm>
            <a:prstGeom prst="rect">
              <a:avLst/>
            </a:prstGeom>
          </p:spPr>
        </p:pic>
      </p:grpSp>
      <p:sp>
        <p:nvSpPr>
          <p:cNvPr id="7" name="TextBox 7"/>
          <p:cNvSpPr txBox="1"/>
          <p:nvPr/>
        </p:nvSpPr>
        <p:spPr>
          <a:xfrm>
            <a:off x="4669076" y="4178375"/>
            <a:ext cx="57298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Thank you!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517113" y="-1140306"/>
            <a:ext cx="17253775" cy="2017079"/>
            <a:chOff x="0" y="0"/>
            <a:chExt cx="23005033" cy="2689439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517113" y="9394369"/>
            <a:ext cx="17253775" cy="2017079"/>
            <a:chOff x="0" y="0"/>
            <a:chExt cx="23005033" cy="2689439"/>
          </a:xfrm>
        </p:grpSpPr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921591" y="3285301"/>
            <a:ext cx="8673443" cy="3762839"/>
            <a:chOff x="0" y="0"/>
            <a:chExt cx="11564591" cy="5017118"/>
          </a:xfrm>
        </p:grpSpPr>
        <p:sp>
          <p:nvSpPr>
            <p:cNvPr id="3" name="TextBox 3"/>
            <p:cNvSpPr txBox="1"/>
            <p:nvPr/>
          </p:nvSpPr>
          <p:spPr>
            <a:xfrm>
              <a:off x="0" y="0"/>
              <a:ext cx="11564591" cy="16414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600"/>
                </a:lnSpc>
              </a:pPr>
              <a:r>
                <a:rPr lang="en-US" sz="8000" spc="-80" dirty="0">
                  <a:solidFill>
                    <a:srgbClr val="000000"/>
                  </a:solidFill>
                  <a:latin typeface="Franklin Gothic Demi" panose="020B0703020102020204" pitchFamily="34" charset="0"/>
                </a:rPr>
                <a:t>Today's agenda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298167"/>
              <a:ext cx="11564591" cy="271895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Franklin Gothic Medium" panose="020B0603020102020204" pitchFamily="34" charset="0"/>
                </a:rPr>
                <a:t>Project recap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Franklin Gothic Medium" panose="020B0603020102020204" pitchFamily="34" charset="0"/>
                </a:rPr>
                <a:t>Problem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Franklin Gothic Medium" panose="020B0603020102020204" pitchFamily="34" charset="0"/>
                </a:rPr>
                <a:t>The Analytics team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Franklin Gothic Medium" panose="020B0603020102020204" pitchFamily="34" charset="0"/>
                </a:rPr>
                <a:t>Process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Franklin Gothic Medium" panose="020B0603020102020204" pitchFamily="34" charset="0"/>
                </a:rPr>
                <a:t>Insights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Franklin Gothic Medium" panose="020B0603020102020204" pitchFamily="34" charset="0"/>
                </a:rPr>
                <a:t>Summary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4742492" y="88047"/>
            <a:ext cx="3545508" cy="3370302"/>
            <a:chOff x="0" y="0"/>
            <a:chExt cx="4727344" cy="4493736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9" name="Group 9"/>
          <p:cNvGrpSpPr/>
          <p:nvPr/>
        </p:nvGrpSpPr>
        <p:grpSpPr>
          <a:xfrm>
            <a:off x="12154425" y="3157030"/>
            <a:ext cx="3545508" cy="3370302"/>
            <a:chOff x="0" y="0"/>
            <a:chExt cx="4727344" cy="4493736"/>
          </a:xfrm>
        </p:grpSpPr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9822280" y="6718532"/>
            <a:ext cx="3545508" cy="3370302"/>
            <a:chOff x="0" y="0"/>
            <a:chExt cx="4727344" cy="4493736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84708" y="255493"/>
            <a:ext cx="2253799" cy="9474693"/>
            <a:chOff x="0" y="0"/>
            <a:chExt cx="3005065" cy="12632924"/>
          </a:xfrm>
        </p:grpSpPr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7113" y="584601"/>
            <a:ext cx="17253775" cy="9117799"/>
            <a:chOff x="0" y="0"/>
            <a:chExt cx="23005033" cy="12157065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3155875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6311751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9467626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3155875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6311751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9467626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3155875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6311751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9467626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3155875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6311751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9467626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3155875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6311751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9467626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3155875"/>
              <a:ext cx="2891870" cy="2689439"/>
            </a:xfrm>
            <a:prstGeom prst="rect">
              <a:avLst/>
            </a:prstGeom>
          </p:spPr>
        </p:pic>
        <p:pic>
          <p:nvPicPr>
            <p:cNvPr id="25" name="Picture 2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6311751"/>
              <a:ext cx="2891870" cy="2689439"/>
            </a:xfrm>
            <a:prstGeom prst="rect">
              <a:avLst/>
            </a:prstGeom>
          </p:spPr>
        </p:pic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9467626"/>
              <a:ext cx="2891870" cy="2689439"/>
            </a:xfrm>
            <a:prstGeom prst="rect">
              <a:avLst/>
            </a:prstGeom>
          </p:spPr>
        </p:pic>
        <p:pic>
          <p:nvPicPr>
            <p:cNvPr id="27" name="Picture 2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155875"/>
              <a:ext cx="2891870" cy="2689439"/>
            </a:xfrm>
            <a:prstGeom prst="rect">
              <a:avLst/>
            </a:prstGeom>
          </p:spPr>
        </p:pic>
        <p:pic>
          <p:nvPicPr>
            <p:cNvPr id="29" name="Picture 2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311751"/>
              <a:ext cx="2891870" cy="2689439"/>
            </a:xfrm>
            <a:prstGeom prst="rect">
              <a:avLst/>
            </a:prstGeom>
          </p:spPr>
        </p:pic>
        <p:pic>
          <p:nvPicPr>
            <p:cNvPr id="30" name="Picture 3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467626"/>
              <a:ext cx="2891870" cy="2689439"/>
            </a:xfrm>
            <a:prstGeom prst="rect">
              <a:avLst/>
            </a:prstGeom>
          </p:spPr>
        </p:pic>
      </p:grpSp>
      <p:sp>
        <p:nvSpPr>
          <p:cNvPr id="31" name="AutoShape 31"/>
          <p:cNvSpPr/>
          <p:nvPr/>
        </p:nvSpPr>
        <p:spPr>
          <a:xfrm>
            <a:off x="4946896" y="2005584"/>
            <a:ext cx="11342283" cy="6275832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endParaRPr lang="en-IN" dirty="0"/>
          </a:p>
        </p:txBody>
      </p:sp>
      <p:pic>
        <p:nvPicPr>
          <p:cNvPr id="32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321"/>
          <a:stretch>
            <a:fillRect/>
          </a:stretch>
        </p:blipFill>
        <p:spPr>
          <a:xfrm rot="10799999">
            <a:off x="1983048" y="1909668"/>
            <a:ext cx="6453903" cy="6467663"/>
          </a:xfrm>
          <a:prstGeom prst="rect">
            <a:avLst/>
          </a:prstGeom>
        </p:spPr>
      </p:pic>
      <p:sp>
        <p:nvSpPr>
          <p:cNvPr id="33" name="TextBox 33"/>
          <p:cNvSpPr txBox="1"/>
          <p:nvPr/>
        </p:nvSpPr>
        <p:spPr>
          <a:xfrm>
            <a:off x="2969013" y="3935700"/>
            <a:ext cx="4481973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Franklin Gothic Demi" panose="020B0703020102020204" pitchFamily="34" charset="0"/>
              </a:rPr>
              <a:t>Project Recap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0CB1A45-FF16-3057-9F41-9EFE3ED01405}"/>
              </a:ext>
            </a:extLst>
          </p:cNvPr>
          <p:cNvSpPr txBox="1"/>
          <p:nvPr/>
        </p:nvSpPr>
        <p:spPr>
          <a:xfrm>
            <a:off x="8915400" y="2601680"/>
            <a:ext cx="6686585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0" i="0" dirty="0">
                <a:effectLst/>
                <a:latin typeface="Franklin Gothic Medium" panose="020B0603020102020204" pitchFamily="34" charset="0"/>
              </a:rPr>
              <a:t>Company: Social Buzz is a social media platform that allows users to share and react to content.</a:t>
            </a:r>
          </a:p>
          <a:p>
            <a:pPr algn="l"/>
            <a:r>
              <a:rPr lang="en-US" sz="2000" b="0" i="0" dirty="0">
                <a:effectLst/>
                <a:latin typeface="Franklin Gothic Medium" panose="020B0603020102020204" pitchFamily="34" charset="0"/>
              </a:rPr>
              <a:t>Tasks 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Franklin Gothic Medium" panose="020B0603020102020204" pitchFamily="34" charset="0"/>
              </a:rPr>
              <a:t>Audit of big data practice: This task involved assessing Social Buzz's big data infrastructure and processes.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Franklin Gothic Medium" panose="020B0603020102020204" pitchFamily="34" charset="0"/>
              </a:rPr>
              <a:t>Recommendations for a successful IPO: This task involved providing Social Buzz with recommendations on how to prepare for an IPO.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Franklin Gothic Medium" panose="020B0603020102020204" pitchFamily="34" charset="0"/>
              </a:rPr>
              <a:t>Analysis of content categories: This task involved identifying the top 5 content categories with the largest aggregate popularity.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D6D3CD"/>
              </a:solidFill>
              <a:latin typeface="Google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8195696"/>
            <a:ext cx="3545508" cy="3370302"/>
            <a:chOff x="0" y="0"/>
            <a:chExt cx="4727344" cy="4493736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6" name="AutoShape 6"/>
          <p:cNvSpPr/>
          <p:nvPr/>
        </p:nvSpPr>
        <p:spPr>
          <a:xfrm>
            <a:off x="0" y="0"/>
            <a:ext cx="9964482" cy="10287000"/>
          </a:xfrm>
          <a:prstGeom prst="rect">
            <a:avLst/>
          </a:prstGeom>
          <a:solidFill>
            <a:srgbClr val="A100FF"/>
          </a:solidFill>
          <a:ln>
            <a:solidFill>
              <a:srgbClr val="A100FF"/>
            </a:solidFill>
          </a:ln>
        </p:spPr>
        <p:txBody>
          <a:bodyPr/>
          <a:lstStyle/>
          <a:p>
            <a:endParaRPr lang="en-AU" dirty="0"/>
          </a:p>
        </p:txBody>
      </p:sp>
      <p:grpSp>
        <p:nvGrpSpPr>
          <p:cNvPr id="7" name="Group 7"/>
          <p:cNvGrpSpPr/>
          <p:nvPr/>
        </p:nvGrpSpPr>
        <p:grpSpPr>
          <a:xfrm>
            <a:off x="-146279" y="406153"/>
            <a:ext cx="2253799" cy="9474693"/>
            <a:chOff x="0" y="0"/>
            <a:chExt cx="3005065" cy="12632924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1298688" y="1464558"/>
            <a:ext cx="3438614" cy="3297100"/>
            <a:chOff x="0" y="154662"/>
            <a:chExt cx="4584818" cy="4396135"/>
          </a:xfrm>
        </p:grpSpPr>
        <p:grpSp>
          <p:nvGrpSpPr>
            <p:cNvPr id="13" name="Group 13"/>
            <p:cNvGrpSpPr>
              <a:grpSpLocks noChangeAspect="1"/>
            </p:cNvGrpSpPr>
            <p:nvPr/>
          </p:nvGrpSpPr>
          <p:grpSpPr>
            <a:xfrm>
              <a:off x="0" y="656398"/>
              <a:ext cx="3894399" cy="3894399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963488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b="321"/>
            <a:stretch>
              <a:fillRect/>
            </a:stretch>
          </p:blipFill>
          <p:spPr>
            <a:xfrm rot="16484543">
              <a:off x="686267" y="150511"/>
              <a:ext cx="3894400" cy="3902702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15986267" y="-1061348"/>
            <a:ext cx="3545508" cy="3370302"/>
            <a:chOff x="0" y="0"/>
            <a:chExt cx="4727344" cy="4493736"/>
          </a:xfrm>
        </p:grpSpPr>
        <p:grpSp>
          <p:nvGrpSpPr>
            <p:cNvPr id="17" name="Group 17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9"/>
          <a:srcRect l="24693" r="24693"/>
          <a:stretch>
            <a:fillRect/>
          </a:stretch>
        </p:blipFill>
        <p:spPr>
          <a:xfrm>
            <a:off x="11007484" y="1028700"/>
            <a:ext cx="6251816" cy="8229600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3069738" y="2308953"/>
            <a:ext cx="578686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Franklin Gothic Demi" panose="020B0703020102020204" pitchFamily="34" charset="0"/>
              </a:rPr>
              <a:t>Problem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B112516-4B4B-53DE-E1EA-962C7012471B}"/>
              </a:ext>
            </a:extLst>
          </p:cNvPr>
          <p:cNvSpPr txBox="1"/>
          <p:nvPr/>
        </p:nvSpPr>
        <p:spPr>
          <a:xfrm>
            <a:off x="2253798" y="4314462"/>
            <a:ext cx="7710683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D6D3CD"/>
                </a:solidFill>
                <a:effectLst/>
                <a:latin typeface="Franklin Gothic Medium" panose="020B0603020102020204" pitchFamily="34" charset="0"/>
              </a:rPr>
              <a:t>Social Buzz is a social media platform with over 500 million active users each month.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400" b="0" i="0" dirty="0">
              <a:solidFill>
                <a:srgbClr val="D6D3CD"/>
              </a:solidFill>
              <a:effectLst/>
              <a:latin typeface="Franklin Gothic Medium" panose="020B06030201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D6D3CD"/>
                </a:solidFill>
                <a:effectLst/>
                <a:latin typeface="Franklin Gothic Medium" panose="020B0603020102020204" pitchFamily="34" charset="0"/>
              </a:rPr>
              <a:t>The platform is overwhelmed with content, with over 100,000 pieces of content posted every day.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400" b="0" i="0" dirty="0">
              <a:solidFill>
                <a:srgbClr val="D6D3CD"/>
              </a:solidFill>
              <a:effectLst/>
              <a:latin typeface="Franklin Gothic Medium" panose="020B06030201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D6D3CD"/>
                </a:solidFill>
                <a:effectLst/>
                <a:latin typeface="Franklin Gothic Medium" panose="020B0603020102020204" pitchFamily="34" charset="0"/>
              </a:rPr>
              <a:t>This makes it difficult for Social Buzz to capitalize on its user base and identify the best performing categories.</a:t>
            </a:r>
          </a:p>
          <a:p>
            <a:endParaRPr lang="en-US" sz="2400" dirty="0">
              <a:solidFill>
                <a:srgbClr val="D6D3CD"/>
              </a:solidFill>
              <a:latin typeface="Franklin Gothic Medium" panose="020B0603020102020204" pitchFamily="34" charset="0"/>
            </a:endParaRPr>
          </a:p>
          <a:p>
            <a:r>
              <a:rPr lang="en-US" sz="2400" b="0" i="0" dirty="0">
                <a:solidFill>
                  <a:srgbClr val="D6D3CD"/>
                </a:solidFill>
                <a:effectLst/>
                <a:latin typeface="Franklin Gothic Medium" panose="020B0603020102020204" pitchFamily="34" charset="0"/>
              </a:rPr>
              <a:t>Therefore Social Buzz needs to analyze its content categories to identify the top 5 categories with the largest aggregate popularity.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400" b="0" i="0" dirty="0">
              <a:solidFill>
                <a:srgbClr val="D6D3CD"/>
              </a:solidFill>
              <a:effectLst/>
              <a:latin typeface="Franklin Gothic Medium" panose="020B06030201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7113" y="584601"/>
            <a:ext cx="17253775" cy="9117799"/>
            <a:chOff x="0" y="0"/>
            <a:chExt cx="23005033" cy="12157065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3155875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6311751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9467626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3155875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6311751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9467626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3155875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6311751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9467626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3155875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6311751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9467626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3155875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6311751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9467626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3155875"/>
              <a:ext cx="2891870" cy="2689439"/>
            </a:xfrm>
            <a:prstGeom prst="rect">
              <a:avLst/>
            </a:prstGeom>
          </p:spPr>
        </p:pic>
        <p:pic>
          <p:nvPicPr>
            <p:cNvPr id="25" name="Picture 2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6311751"/>
              <a:ext cx="2891870" cy="2689439"/>
            </a:xfrm>
            <a:prstGeom prst="rect">
              <a:avLst/>
            </a:prstGeom>
          </p:spPr>
        </p:pic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9467626"/>
              <a:ext cx="2891870" cy="2689439"/>
            </a:xfrm>
            <a:prstGeom prst="rect">
              <a:avLst/>
            </a:prstGeom>
          </p:spPr>
        </p:pic>
        <p:pic>
          <p:nvPicPr>
            <p:cNvPr id="27" name="Picture 2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155875"/>
              <a:ext cx="2891870" cy="2689439"/>
            </a:xfrm>
            <a:prstGeom prst="rect">
              <a:avLst/>
            </a:prstGeom>
          </p:spPr>
        </p:pic>
        <p:pic>
          <p:nvPicPr>
            <p:cNvPr id="29" name="Picture 2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311751"/>
              <a:ext cx="2891870" cy="2689439"/>
            </a:xfrm>
            <a:prstGeom prst="rect">
              <a:avLst/>
            </a:prstGeom>
          </p:spPr>
        </p:pic>
        <p:pic>
          <p:nvPicPr>
            <p:cNvPr id="30" name="Picture 3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467626"/>
              <a:ext cx="2891870" cy="2689439"/>
            </a:xfrm>
            <a:prstGeom prst="rect">
              <a:avLst/>
            </a:prstGeom>
          </p:spPr>
        </p:pic>
      </p:grpSp>
      <p:sp>
        <p:nvSpPr>
          <p:cNvPr id="31" name="AutoShape 31"/>
          <p:cNvSpPr/>
          <p:nvPr/>
        </p:nvSpPr>
        <p:spPr>
          <a:xfrm>
            <a:off x="4946896" y="2005584"/>
            <a:ext cx="11342283" cy="6275832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endParaRPr lang="en-IN" dirty="0"/>
          </a:p>
        </p:txBody>
      </p:sp>
      <p:pic>
        <p:nvPicPr>
          <p:cNvPr id="32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321"/>
          <a:stretch>
            <a:fillRect/>
          </a:stretch>
        </p:blipFill>
        <p:spPr>
          <a:xfrm rot="10799999">
            <a:off x="1983048" y="1909668"/>
            <a:ext cx="6453903" cy="6467663"/>
          </a:xfrm>
          <a:prstGeom prst="rect">
            <a:avLst/>
          </a:prstGeom>
        </p:spPr>
      </p:pic>
      <p:sp>
        <p:nvSpPr>
          <p:cNvPr id="33" name="TextBox 33"/>
          <p:cNvSpPr txBox="1"/>
          <p:nvPr/>
        </p:nvSpPr>
        <p:spPr>
          <a:xfrm>
            <a:off x="2969013" y="3935700"/>
            <a:ext cx="4481973" cy="36933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Franklin Gothic Demi" panose="020B0703020102020204" pitchFamily="34" charset="0"/>
              </a:rPr>
              <a:t>Benefits of Analysis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0CB1A45-FF16-3057-9F41-9EFE3ED01405}"/>
              </a:ext>
            </a:extLst>
          </p:cNvPr>
          <p:cNvSpPr txBox="1"/>
          <p:nvPr/>
        </p:nvSpPr>
        <p:spPr>
          <a:xfrm>
            <a:off x="9629945" y="3897429"/>
            <a:ext cx="500045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Franklin Gothic Medium" panose="020B0603020102020204" pitchFamily="34" charset="0"/>
              </a:rPr>
              <a:t>Increase user engagement</a:t>
            </a:r>
          </a:p>
          <a:p>
            <a:pPr algn="l"/>
            <a:endParaRPr lang="en-US" sz="2400" b="0" i="0" dirty="0">
              <a:effectLst/>
              <a:latin typeface="Franklin Gothic Medium" panose="020B06030201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Franklin Gothic Medium" panose="020B0603020102020204" pitchFamily="34" charset="0"/>
              </a:rPr>
              <a:t>Improve content discoverability</a:t>
            </a:r>
          </a:p>
          <a:p>
            <a:pPr algn="l"/>
            <a:endParaRPr lang="en-US" sz="2400" b="0" i="0" dirty="0">
              <a:effectLst/>
              <a:latin typeface="Franklin Gothic Medium" panose="020B06030201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Franklin Gothic Medium" panose="020B0603020102020204" pitchFamily="34" charset="0"/>
              </a:rPr>
              <a:t>Drive more traffic to the platform</a:t>
            </a:r>
          </a:p>
          <a:p>
            <a:pPr algn="l"/>
            <a:endParaRPr lang="en-US" sz="2400" b="0" i="0" dirty="0">
              <a:effectLst/>
              <a:latin typeface="Franklin Gothic Medium" panose="020B06030201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Franklin Gothic Medium" panose="020B0603020102020204" pitchFamily="34" charset="0"/>
              </a:rPr>
              <a:t>Generate more revenue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400" dirty="0">
              <a:latin typeface="Franklin Gothic Medium" panose="020B06030201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sz="2400" b="0" i="0" dirty="0">
              <a:effectLst/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1027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06723" y="406153"/>
            <a:ext cx="9939843" cy="9474693"/>
            <a:chOff x="0" y="0"/>
            <a:chExt cx="13253124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0"/>
              <a:ext cx="3005065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0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9838214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0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3279405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6558809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9838214"/>
              <a:ext cx="3005065" cy="2794710"/>
            </a:xfrm>
            <a:prstGeom prst="rect">
              <a:avLst/>
            </a:prstGeom>
          </p:spPr>
        </p:pic>
      </p:grpSp>
      <p:sp>
        <p:nvSpPr>
          <p:cNvPr id="15" name="AutoShape 15"/>
          <p:cNvSpPr/>
          <p:nvPr/>
        </p:nvSpPr>
        <p:spPr>
          <a:xfrm>
            <a:off x="2110745" y="1825527"/>
            <a:ext cx="6750815" cy="6635945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16" name="Group 16"/>
          <p:cNvGrpSpPr>
            <a:grpSpLocks noChangeAspect="1"/>
          </p:cNvGrpSpPr>
          <p:nvPr/>
        </p:nvGrpSpPr>
        <p:grpSpPr>
          <a:xfrm>
            <a:off x="11825797" y="1270731"/>
            <a:ext cx="2085137" cy="2085137"/>
            <a:chOff x="0" y="0"/>
            <a:chExt cx="6350000" cy="6350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</p:sp>
      </p:grpSp>
      <p:grpSp>
        <p:nvGrpSpPr>
          <p:cNvPr id="21" name="Group 21"/>
          <p:cNvGrpSpPr>
            <a:grpSpLocks noChangeAspect="1"/>
          </p:cNvGrpSpPr>
          <p:nvPr/>
        </p:nvGrpSpPr>
        <p:grpSpPr>
          <a:xfrm>
            <a:off x="11825797" y="4221947"/>
            <a:ext cx="2085137" cy="2085137"/>
            <a:chOff x="0" y="0"/>
            <a:chExt cx="6350000" cy="63500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6" name="Group 26"/>
          <p:cNvGrpSpPr>
            <a:grpSpLocks noChangeAspect="1"/>
          </p:cNvGrpSpPr>
          <p:nvPr/>
        </p:nvGrpSpPr>
        <p:grpSpPr>
          <a:xfrm>
            <a:off x="11825797" y="7173163"/>
            <a:ext cx="2085137" cy="2085137"/>
            <a:chOff x="0" y="0"/>
            <a:chExt cx="6350000" cy="63500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sp>
        <p:nvSpPr>
          <p:cNvPr id="31" name="TextBox 31"/>
          <p:cNvSpPr txBox="1"/>
          <p:nvPr/>
        </p:nvSpPr>
        <p:spPr>
          <a:xfrm>
            <a:off x="2670508" y="3331799"/>
            <a:ext cx="5612273" cy="36933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Franklin Gothic Demi" panose="020B0703020102020204" pitchFamily="34" charset="0"/>
              </a:rPr>
              <a:t>The Analytics team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F168EA2-6451-7C0A-4651-17E49F5ED9F7}"/>
              </a:ext>
            </a:extLst>
          </p:cNvPr>
          <p:cNvSpPr txBox="1"/>
          <p:nvPr/>
        </p:nvSpPr>
        <p:spPr>
          <a:xfrm>
            <a:off x="14097000" y="1575022"/>
            <a:ext cx="2971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>
                <a:latin typeface="Bahnschrift SemiBold Condensed" panose="020B0502040204020203" pitchFamily="34" charset="0"/>
              </a:rPr>
              <a:t>Andrew Fleming</a:t>
            </a:r>
          </a:p>
          <a:p>
            <a:endParaRPr lang="en-IN" dirty="0"/>
          </a:p>
          <a:p>
            <a:pPr algn="ctr"/>
            <a:r>
              <a:rPr lang="en-IN" dirty="0"/>
              <a:t>Chief Technology Architect</a:t>
            </a:r>
          </a:p>
        </p:txBody>
      </p:sp>
      <p:grpSp>
        <p:nvGrpSpPr>
          <p:cNvPr id="33" name="Group 28">
            <a:extLst>
              <a:ext uri="{FF2B5EF4-FFF2-40B4-BE49-F238E27FC236}">
                <a16:creationId xmlns:a16="http://schemas.microsoft.com/office/drawing/2014/main" id="{B83F8EAC-EBBF-DE8C-1645-486D25808FF9}"/>
              </a:ext>
            </a:extLst>
          </p:cNvPr>
          <p:cNvGrpSpPr>
            <a:grpSpLocks noChangeAspect="1"/>
          </p:cNvGrpSpPr>
          <p:nvPr/>
        </p:nvGrpSpPr>
        <p:grpSpPr>
          <a:xfrm>
            <a:off x="11639731" y="1029933"/>
            <a:ext cx="2174041" cy="2165548"/>
            <a:chOff x="0" y="0"/>
            <a:chExt cx="6502400" cy="6477000"/>
          </a:xfrm>
        </p:grpSpPr>
        <p:sp>
          <p:nvSpPr>
            <p:cNvPr id="34" name="Freeform 29">
              <a:extLst>
                <a:ext uri="{FF2B5EF4-FFF2-40B4-BE49-F238E27FC236}">
                  <a16:creationId xmlns:a16="http://schemas.microsoft.com/office/drawing/2014/main" id="{62D4FF80-EB31-89F6-5A92-CA355C221A5A}"/>
                </a:ext>
              </a:extLst>
            </p:cNvPr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5"/>
              <a:stretch>
                <a:fillRect l="-164266" t="1917" r="-22903" b="-93994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35" name="Freeform 30">
              <a:extLst>
                <a:ext uri="{FF2B5EF4-FFF2-40B4-BE49-F238E27FC236}">
                  <a16:creationId xmlns:a16="http://schemas.microsoft.com/office/drawing/2014/main" id="{0940F819-8009-53CC-C226-C637BEFF8765}"/>
                </a:ext>
              </a:extLst>
            </p:cNvPr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grpSp>
        <p:nvGrpSpPr>
          <p:cNvPr id="18" name="Group 18"/>
          <p:cNvGrpSpPr>
            <a:grpSpLocks noChangeAspect="1"/>
          </p:cNvGrpSpPr>
          <p:nvPr/>
        </p:nvGrpSpPr>
        <p:grpSpPr>
          <a:xfrm>
            <a:off x="11540986" y="4129069"/>
            <a:ext cx="2174041" cy="2165548"/>
            <a:chOff x="0" y="0"/>
            <a:chExt cx="6502400" cy="6477000"/>
          </a:xfrm>
        </p:grpSpPr>
        <p:sp>
          <p:nvSpPr>
            <p:cNvPr id="19" name="Freeform 1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6"/>
              <a:stretch>
                <a:fillRect l="-136837" t="-28774" r="-84967" b="-86469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20" name="Freeform 2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grpSp>
        <p:nvGrpSpPr>
          <p:cNvPr id="23" name="Group 23"/>
          <p:cNvGrpSpPr>
            <a:grpSpLocks noChangeAspect="1"/>
          </p:cNvGrpSpPr>
          <p:nvPr/>
        </p:nvGrpSpPr>
        <p:grpSpPr>
          <a:xfrm>
            <a:off x="11501159" y="7111828"/>
            <a:ext cx="2187334" cy="2123082"/>
            <a:chOff x="-23042" y="66269"/>
            <a:chExt cx="6542158" cy="6349987"/>
          </a:xfrm>
        </p:grpSpPr>
        <p:sp>
          <p:nvSpPr>
            <p:cNvPr id="24" name="Freeform 24"/>
            <p:cNvSpPr/>
            <p:nvPr/>
          </p:nvSpPr>
          <p:spPr>
            <a:xfrm>
              <a:off x="-23042" y="119185"/>
              <a:ext cx="6542158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7"/>
              <a:stretch>
                <a:fillRect l="-162891" t="-16684" r="-160683" b="-166629"/>
              </a:stretch>
            </a:blipFill>
            <a:ln>
              <a:solidFill>
                <a:srgbClr val="00BAFF"/>
              </a:solidFill>
            </a:ln>
          </p:spPr>
        </p:sp>
        <p:sp>
          <p:nvSpPr>
            <p:cNvPr id="25" name="Freeform 25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7158654D-5554-53D6-11EB-2C0E3BE41FCF}"/>
              </a:ext>
            </a:extLst>
          </p:cNvPr>
          <p:cNvSpPr txBox="1"/>
          <p:nvPr/>
        </p:nvSpPr>
        <p:spPr>
          <a:xfrm>
            <a:off x="14391683" y="4497168"/>
            <a:ext cx="25908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>
                <a:latin typeface="Bahnschrift SemiBold" panose="020B0502040204020203" pitchFamily="34" charset="0"/>
              </a:rPr>
              <a:t>Marcus </a:t>
            </a:r>
            <a:r>
              <a:rPr lang="en-IN" sz="2000" dirty="0" err="1">
                <a:latin typeface="Bahnschrift SemiBold" panose="020B0502040204020203" pitchFamily="34" charset="0"/>
              </a:rPr>
              <a:t>Rompton</a:t>
            </a:r>
            <a:endParaRPr lang="en-IN" sz="2000" dirty="0">
              <a:latin typeface="Bahnschrift SemiBold" panose="020B0502040204020203" pitchFamily="34" charset="0"/>
            </a:endParaRPr>
          </a:p>
          <a:p>
            <a:pPr algn="ctr"/>
            <a:r>
              <a:rPr lang="en-IN" dirty="0"/>
              <a:t>Senior Principal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F8C1FD0-510F-A72F-F432-4FB44AA88275}"/>
              </a:ext>
            </a:extLst>
          </p:cNvPr>
          <p:cNvSpPr txBox="1"/>
          <p:nvPr/>
        </p:nvSpPr>
        <p:spPr>
          <a:xfrm>
            <a:off x="14478000" y="7850203"/>
            <a:ext cx="25908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>
                <a:latin typeface="Bahnschrift SemiBold" panose="020B0502040204020203" pitchFamily="34" charset="0"/>
              </a:rPr>
              <a:t>Arif Shaikh</a:t>
            </a:r>
          </a:p>
          <a:p>
            <a:pPr algn="ctr"/>
            <a:r>
              <a:rPr lang="en-IN" dirty="0"/>
              <a:t>Data Analyst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45296" y="406153"/>
            <a:ext cx="10042534" cy="9474693"/>
            <a:chOff x="0" y="0"/>
            <a:chExt cx="13390046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r="10232"/>
            <a:stretch>
              <a:fillRect/>
            </a:stretch>
          </p:blipFill>
          <p:spPr>
            <a:xfrm>
              <a:off x="6923321" y="6558809"/>
              <a:ext cx="2697587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903391" y="1027892"/>
            <a:ext cx="1854962" cy="1781248"/>
            <a:chOff x="0" y="0"/>
            <a:chExt cx="2473282" cy="2374997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3758754" y="2639980"/>
            <a:ext cx="1854962" cy="1781248"/>
            <a:chOff x="0" y="0"/>
            <a:chExt cx="2473282" cy="2374997"/>
          </a:xfrm>
        </p:grpSpPr>
        <p:grpSp>
          <p:nvGrpSpPr>
            <p:cNvPr id="18" name="Group 18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1" name="Group 21"/>
          <p:cNvGrpSpPr/>
          <p:nvPr/>
        </p:nvGrpSpPr>
        <p:grpSpPr>
          <a:xfrm>
            <a:off x="5614117" y="4252068"/>
            <a:ext cx="1854962" cy="1781248"/>
            <a:chOff x="0" y="0"/>
            <a:chExt cx="2473282" cy="2374997"/>
          </a:xfrm>
        </p:grpSpPr>
        <p:grpSp>
          <p:nvGrpSpPr>
            <p:cNvPr id="22" name="Group 22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5" name="Group 25"/>
          <p:cNvGrpSpPr/>
          <p:nvPr/>
        </p:nvGrpSpPr>
        <p:grpSpPr>
          <a:xfrm>
            <a:off x="7469480" y="5864156"/>
            <a:ext cx="1854962" cy="1781248"/>
            <a:chOff x="0" y="0"/>
            <a:chExt cx="2473282" cy="2374997"/>
          </a:xfrm>
        </p:grpSpPr>
        <p:grpSp>
          <p:nvGrpSpPr>
            <p:cNvPr id="26" name="Group 26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9" name="Group 29"/>
          <p:cNvGrpSpPr/>
          <p:nvPr/>
        </p:nvGrpSpPr>
        <p:grpSpPr>
          <a:xfrm>
            <a:off x="9324843" y="7476244"/>
            <a:ext cx="1854962" cy="1781248"/>
            <a:chOff x="0" y="0"/>
            <a:chExt cx="2473282" cy="2374997"/>
          </a:xfrm>
        </p:grpSpPr>
        <p:grpSp>
          <p:nvGrpSpPr>
            <p:cNvPr id="30" name="Group 30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32" name="Picture 3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sp>
        <p:nvSpPr>
          <p:cNvPr id="33" name="TextBox 33"/>
          <p:cNvSpPr txBox="1"/>
          <p:nvPr/>
        </p:nvSpPr>
        <p:spPr>
          <a:xfrm>
            <a:off x="10667818" y="1028700"/>
            <a:ext cx="6642545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Franklin Gothic Medium" panose="020B0603020102020204" pitchFamily="34" charset="0"/>
              </a:rPr>
              <a:t>Process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2630944" y="1372359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1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4534646" y="2984043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2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0108223" y="7828620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>
                <a:solidFill>
                  <a:srgbClr val="FFFFFF"/>
                </a:solidFill>
                <a:latin typeface="Clear Sans Regular Bold"/>
              </a:rPr>
              <a:t>5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8193880" y="6204766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4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6396750" y="4605252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3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B3404DD-1309-6E16-9E16-EC8A9AB56E77}"/>
              </a:ext>
            </a:extLst>
          </p:cNvPr>
          <p:cNvSpPr txBox="1"/>
          <p:nvPr/>
        </p:nvSpPr>
        <p:spPr>
          <a:xfrm>
            <a:off x="4234987" y="1240097"/>
            <a:ext cx="60001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solidFill>
                  <a:schemeClr val="bg1"/>
                </a:solidFill>
                <a:latin typeface="Arial Narrow" panose="020B0606020202030204" pitchFamily="34" charset="0"/>
              </a:rPr>
              <a:t>Data Gathering &amp; Understanding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293E7F8-4757-8C0E-9E24-8198B24691FC}"/>
              </a:ext>
            </a:extLst>
          </p:cNvPr>
          <p:cNvSpPr txBox="1"/>
          <p:nvPr/>
        </p:nvSpPr>
        <p:spPr>
          <a:xfrm>
            <a:off x="5943774" y="2970726"/>
            <a:ext cx="35876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solidFill>
                  <a:schemeClr val="bg1"/>
                </a:solidFill>
                <a:latin typeface="Arial Narrow" panose="020B0606020202030204" pitchFamily="34" charset="0"/>
              </a:rPr>
              <a:t>Data Cleaning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AD7FEA3-0090-294C-C227-D33719E700AA}"/>
              </a:ext>
            </a:extLst>
          </p:cNvPr>
          <p:cNvSpPr txBox="1"/>
          <p:nvPr/>
        </p:nvSpPr>
        <p:spPr>
          <a:xfrm>
            <a:off x="11246979" y="7692771"/>
            <a:ext cx="35876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solidFill>
                  <a:schemeClr val="bg1"/>
                </a:solidFill>
                <a:latin typeface="Arial Narrow" panose="020B0606020202030204" pitchFamily="34" charset="0"/>
              </a:rPr>
              <a:t>Data Visualization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08AF52B-014D-6B10-37C5-498FFF8A991D}"/>
              </a:ext>
            </a:extLst>
          </p:cNvPr>
          <p:cNvSpPr txBox="1"/>
          <p:nvPr/>
        </p:nvSpPr>
        <p:spPr>
          <a:xfrm>
            <a:off x="8005963" y="4833447"/>
            <a:ext cx="35876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solidFill>
                  <a:schemeClr val="bg1"/>
                </a:solidFill>
                <a:latin typeface="Arial Narrow" panose="020B0606020202030204" pitchFamily="34" charset="0"/>
              </a:rPr>
              <a:t>Data </a:t>
            </a:r>
            <a:r>
              <a:rPr lang="en-IN" sz="3600" dirty="0" err="1">
                <a:solidFill>
                  <a:schemeClr val="bg1"/>
                </a:solidFill>
                <a:latin typeface="Arial Narrow" panose="020B0606020202030204" pitchFamily="34" charset="0"/>
              </a:rPr>
              <a:t>Modeling</a:t>
            </a:r>
            <a:endParaRPr lang="en-IN" sz="36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570D3F6-788F-BDDC-870A-C81BD918BB5E}"/>
              </a:ext>
            </a:extLst>
          </p:cNvPr>
          <p:cNvSpPr txBox="1"/>
          <p:nvPr/>
        </p:nvSpPr>
        <p:spPr>
          <a:xfrm>
            <a:off x="9830050" y="6188610"/>
            <a:ext cx="35876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solidFill>
                  <a:schemeClr val="bg1"/>
                </a:solidFill>
                <a:latin typeface="Arial Narrow" panose="020B0606020202030204" pitchFamily="34" charset="0"/>
              </a:rPr>
              <a:t>Data Analysis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1" y="-710238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30" name="Picture 29">
            <a:extLst>
              <a:ext uri="{FF2B5EF4-FFF2-40B4-BE49-F238E27FC236}">
                <a16:creationId xmlns:a16="http://schemas.microsoft.com/office/drawing/2014/main" id="{70E0C426-1FE4-49A4-57DA-B6681D50D7B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09100" y="1973906"/>
            <a:ext cx="13989199" cy="749876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84948FF8-C3E5-65E0-1DC2-870E6DC3C7BA}"/>
              </a:ext>
            </a:extLst>
          </p:cNvPr>
          <p:cNvSpPr txBox="1"/>
          <p:nvPr/>
        </p:nvSpPr>
        <p:spPr>
          <a:xfrm>
            <a:off x="3581400" y="1562100"/>
            <a:ext cx="12420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0" i="0" dirty="0">
                <a:effectLst/>
                <a:latin typeface="Franklin Gothic Medium" panose="020B0603020102020204" pitchFamily="34" charset="0"/>
              </a:rPr>
              <a:t>All of these categories have a positive sentiment, with over 90% of posts being positive.</a:t>
            </a:r>
          </a:p>
          <a:p>
            <a:endParaRPr lang="en-IN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466442" y="8522222"/>
            <a:ext cx="2972219" cy="881758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335723" y="9563100"/>
            <a:ext cx="17253775" cy="2017079"/>
            <a:chOff x="0" y="0"/>
            <a:chExt cx="23005033" cy="2689439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7153464" y="8522222"/>
            <a:ext cx="2972219" cy="881758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3840486" y="8617175"/>
            <a:ext cx="2972219" cy="881758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D4E87487-D72F-47C7-227F-694B38EBC8D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1362" y="1812378"/>
            <a:ext cx="9131765" cy="6130396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29AD93E2-801A-A80D-2517-64A51E8146BE}"/>
              </a:ext>
            </a:extLst>
          </p:cNvPr>
          <p:cNvSpPr txBox="1"/>
          <p:nvPr/>
        </p:nvSpPr>
        <p:spPr>
          <a:xfrm>
            <a:off x="2362201" y="342900"/>
            <a:ext cx="13335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0" i="0" dirty="0">
                <a:effectLst/>
                <a:latin typeface="Franklin Gothic Medium" panose="020B0603020102020204" pitchFamily="34" charset="0"/>
              </a:rPr>
              <a:t>The top 5 categories on our platform are: animal, science, healthy eating, technology, and food.</a:t>
            </a:r>
          </a:p>
          <a:p>
            <a:endParaRPr lang="en-IN" sz="24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B2E0DD9-B55D-4B7E-9EBC-0CDA2C9B363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29800" y="2047291"/>
            <a:ext cx="8001001" cy="561080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</TotalTime>
  <Words>407</Words>
  <Application>Microsoft Office PowerPoint</Application>
  <PresentationFormat>Custom</PresentationFormat>
  <Paragraphs>87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6" baseType="lpstr">
      <vt:lpstr>Arial</vt:lpstr>
      <vt:lpstr>Arial Narrow</vt:lpstr>
      <vt:lpstr>Bahnschrift SemiBold</vt:lpstr>
      <vt:lpstr>Bahnschrift SemiBold Condensed</vt:lpstr>
      <vt:lpstr>Calibri</vt:lpstr>
      <vt:lpstr>Clear Sans Regular Bold</vt:lpstr>
      <vt:lpstr>Franklin Gothic Book</vt:lpstr>
      <vt:lpstr>Franklin Gothic Demi</vt:lpstr>
      <vt:lpstr>Franklin Gothic Medium</vt:lpstr>
      <vt:lpstr>Gabriola</vt:lpstr>
      <vt:lpstr>Gadugi</vt:lpstr>
      <vt:lpstr>Google Sans</vt:lpstr>
      <vt:lpstr>Graphik Regular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Kevin Dang</dc:creator>
  <cp:lastModifiedBy>ARIF SHAIKH_203064</cp:lastModifiedBy>
  <cp:revision>13</cp:revision>
  <dcterms:created xsi:type="dcterms:W3CDTF">2006-08-16T00:00:00Z</dcterms:created>
  <dcterms:modified xsi:type="dcterms:W3CDTF">2023-07-06T17:44:54Z</dcterms:modified>
  <dc:identifier>DAEhDyfaYKE</dc:identifier>
</cp:coreProperties>
</file>