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>
        <p:scale>
          <a:sx n="50" d="100"/>
          <a:sy n="50" d="100"/>
        </p:scale>
        <p:origin x="1152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f%20shaikh\Downloads\techwisejo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f%20shaikh\Downloads\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</a:t>
            </a:r>
            <a:r>
              <a:rPr lang="en-US" baseline="0"/>
              <a:t> of Job Posting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311584685028735E-2"/>
          <c:y val="0.18665188470066518"/>
          <c:w val="0.87398826131330776"/>
          <c:h val="0.73264626289784729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Sheet!$A$1:$A$13</c:f>
              <c:strCache>
                <c:ptCount val="13"/>
                <c:pt idx="0">
                  <c:v>C</c:v>
                </c:pt>
                <c:pt idx="1">
                  <c:v>Java</c:v>
                </c:pt>
                <c:pt idx="2">
                  <c:v>Python</c:v>
                </c:pt>
                <c:pt idx="3">
                  <c:v>Oracle</c:v>
                </c:pt>
                <c:pt idx="4">
                  <c:v>JavaScript</c:v>
                </c:pt>
                <c:pt idx="5">
                  <c:v>C#</c:v>
                </c:pt>
                <c:pt idx="6">
                  <c:v>C++</c:v>
                </c:pt>
                <c:pt idx="7">
                  <c:v>SQL Server</c:v>
                </c:pt>
                <c:pt idx="8">
                  <c:v>MongoDB</c:v>
                </c:pt>
                <c:pt idx="9">
                  <c:v>Scala</c:v>
                </c:pt>
                <c:pt idx="10">
                  <c:v>PostgreSQL</c:v>
                </c:pt>
                <c:pt idx="11">
                  <c:v>MySQL</c:v>
                </c:pt>
                <c:pt idx="12">
                  <c:v>Server</c:v>
                </c:pt>
              </c:strCache>
            </c:strRef>
          </c:cat>
          <c:val>
            <c:numRef>
              <c:f>Sheet!$B$1:$B$13</c:f>
              <c:numCache>
                <c:formatCode>General</c:formatCode>
                <c:ptCount val="13"/>
                <c:pt idx="0">
                  <c:v>13498</c:v>
                </c:pt>
                <c:pt idx="1">
                  <c:v>2609</c:v>
                </c:pt>
                <c:pt idx="2">
                  <c:v>1173</c:v>
                </c:pt>
                <c:pt idx="3">
                  <c:v>784</c:v>
                </c:pt>
                <c:pt idx="4">
                  <c:v>355</c:v>
                </c:pt>
                <c:pt idx="5">
                  <c:v>333</c:v>
                </c:pt>
                <c:pt idx="6">
                  <c:v>305</c:v>
                </c:pt>
                <c:pt idx="7">
                  <c:v>250</c:v>
                </c:pt>
                <c:pt idx="8">
                  <c:v>174</c:v>
                </c:pt>
                <c:pt idx="9">
                  <c:v>33</c:v>
                </c:pt>
                <c:pt idx="10">
                  <c:v>10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10-4738-89E9-02217ACAB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25159999"/>
        <c:axId val="1134680591"/>
      </c:barChart>
      <c:catAx>
        <c:axId val="1325159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680591"/>
        <c:crosses val="autoZero"/>
        <c:auto val="1"/>
        <c:lblAlgn val="ctr"/>
        <c:lblOffset val="100"/>
        <c:noMultiLvlLbl val="0"/>
      </c:catAx>
      <c:valAx>
        <c:axId val="113468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159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Avg</a:t>
            </a:r>
            <a:r>
              <a:rPr lang="en-IN" baseline="0"/>
              <a:t> Salary in Dolars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'popular-languages'!$B$3:$B$12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'popular-languages'!$C$3:$C$12</c:f>
              <c:numCache>
                <c:formatCode>General</c:formatCode>
                <c:ptCount val="10"/>
                <c:pt idx="0">
                  <c:v>130801</c:v>
                </c:pt>
                <c:pt idx="1">
                  <c:v>114383</c:v>
                </c:pt>
                <c:pt idx="2">
                  <c:v>113865</c:v>
                </c:pt>
                <c:pt idx="3">
                  <c:v>110981</c:v>
                </c:pt>
                <c:pt idx="4">
                  <c:v>101013</c:v>
                </c:pt>
                <c:pt idx="5">
                  <c:v>97082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63-4C57-8259-2611E1AA1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68085167"/>
        <c:axId val="1459533455"/>
        <c:axId val="0"/>
      </c:bar3DChart>
      <c:catAx>
        <c:axId val="14680851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533455"/>
        <c:crosses val="autoZero"/>
        <c:auto val="1"/>
        <c:lblAlgn val="ctr"/>
        <c:lblOffset val="100"/>
        <c:noMultiLvlLbl val="0"/>
      </c:catAx>
      <c:valAx>
        <c:axId val="1459533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085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5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esult-excuse-me-failure-3249597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98937"/>
            <a:ext cx="5063350" cy="2454776"/>
          </a:xfrm>
        </p:spPr>
        <p:txBody>
          <a:bodyPr anchor="ctr">
            <a:noAutofit/>
          </a:bodyPr>
          <a:lstStyle/>
          <a:p>
            <a:r>
              <a:rPr lang="en-US" sz="3200" dirty="0"/>
              <a:t>Future-Proofing: Analyzing Survey Data to Identify Tomorrow's Skills</a:t>
            </a:r>
            <a:endParaRPr lang="en-US" sz="32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0450" y="4809291"/>
            <a:ext cx="5063350" cy="1367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Arif Shaikh</a:t>
            </a:r>
          </a:p>
          <a:p>
            <a:pPr marL="0" indent="0">
              <a:buNone/>
            </a:pPr>
            <a:r>
              <a:rPr lang="en-US" dirty="0"/>
              <a:t>28</a:t>
            </a:r>
            <a:r>
              <a:rPr lang="en-US" baseline="30000" dirty="0"/>
              <a:t>th </a:t>
            </a:r>
            <a:r>
              <a:rPr lang="en-US" dirty="0"/>
              <a:t>March,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Findings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MySQL most popular</a:t>
            </a:r>
          </a:p>
          <a:p>
            <a:r>
              <a:rPr lang="en-US" sz="2400" dirty="0"/>
              <a:t>Microsoft SQL popularity Decreases</a:t>
            </a:r>
          </a:p>
          <a:p>
            <a:r>
              <a:rPr lang="en-US" sz="2400" dirty="0"/>
              <a:t>MongoDB and Redis are upcoming favorites</a:t>
            </a:r>
          </a:p>
          <a:p>
            <a:r>
              <a:rPr lang="en-US" sz="2400" dirty="0"/>
              <a:t>Emerging Database: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Implications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Open-source databases like SQL, SQLite are still preferable in companies</a:t>
            </a:r>
          </a:p>
          <a:p>
            <a:r>
              <a:rPr lang="en-US" sz="2400" dirty="0"/>
              <a:t>NoSQL databases will make an impact for storing non-relational data</a:t>
            </a:r>
          </a:p>
          <a:p>
            <a:r>
              <a:rPr lang="en-US" sz="2400" dirty="0"/>
              <a:t>Redis supports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837" y="1901820"/>
            <a:ext cx="7221964" cy="3809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Link To Cognos Dashboard: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https://eu-de.dataplatform.cloud.ibm.com/dashboards/eb9cd316-8d74-40c4-aefe-2037e908416f/view/517ba63f01bd35d656c5f6e407982d537c34260eb0bbd70481847b4909357197a93845c5c82d195fdd115064a2be170cc8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D0917-E09E-C9C7-F586-29CC1ED37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8537"/>
            <a:ext cx="10515600" cy="49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6F5D23-3D27-B9AC-35C1-A610F3E89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811" y="1476103"/>
            <a:ext cx="10307366" cy="4781005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046776B-86AE-A151-36F3-BDFBE113A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19" y="1690688"/>
            <a:ext cx="10299031" cy="45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Current and Future Technology Trends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Training and Reskilling Workers to Keep Pace with Technology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Measures to Increasing Female Participation in the Technology Field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Targeting Developing Countries to Bridge the gap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Eliminating Employment Discrimination Based on Age and Education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Findings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Rapidly Evolving Technology Landscape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Technology Development Concentrated in Few Developed Countries such as USA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Gender Disparities in Technology Employment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Growing Popularity of Platforms like Docker, Slack and 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Necessity for Companies to Adapt to Rapid Changes and Remain Flexible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Urgent Need to Promote Technology Spread in Less Developed Countries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Anticipated Shift Towards Faster App Deployments and Widespread Adoption of Cloud Services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dirty="0"/>
              <a:t>Overview of Technology Trends for the Current and Upcoming Year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dirty="0"/>
              <a:t>Summary of Popular Programming Languages, Databases, and Platforms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dirty="0"/>
              <a:t>Analysis of Technology Industry Demographics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Proposed Actions for Advancing Technology Development and Inclusion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dirty="0"/>
              <a:t>Future Plan to use Cloud Platform and Machine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282D38-DE15-B743-BC85-11D070427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36055" y="2032000"/>
            <a:ext cx="6823441" cy="3718809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B1FCB8-0FF5-15AD-C776-002E92FC3B66}"/>
              </a:ext>
            </a:extLst>
          </p:cNvPr>
          <p:cNvSpPr txBox="1"/>
          <p:nvPr/>
        </p:nvSpPr>
        <p:spPr>
          <a:xfrm>
            <a:off x="6350775" y="5750809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 Desired next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DE1D3-58E4-EAB1-512E-5FA7969FF5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6494307"/>
              </p:ext>
            </p:extLst>
          </p:nvPr>
        </p:nvGraphicFramePr>
        <p:xfrm>
          <a:off x="1308100" y="1708614"/>
          <a:ext cx="9410699" cy="4057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9F5C08-4B38-966F-623B-9EDE9E9AF0B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2352008"/>
              </p:ext>
            </p:extLst>
          </p:nvPr>
        </p:nvGraphicFramePr>
        <p:xfrm>
          <a:off x="863599" y="1581150"/>
          <a:ext cx="10388601" cy="401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Present and Future of Tech</a:t>
            </a:r>
          </a:p>
          <a:p>
            <a:pPr lvl="1"/>
            <a:r>
              <a:rPr lang="en-US" sz="2800" dirty="0"/>
              <a:t>Current technologies Preferred</a:t>
            </a:r>
          </a:p>
          <a:p>
            <a:pPr lvl="1"/>
            <a:r>
              <a:rPr lang="en-US" sz="2800" dirty="0"/>
              <a:t>Future Technology Trend</a:t>
            </a:r>
          </a:p>
          <a:p>
            <a:pPr lvl="1"/>
            <a:r>
              <a:rPr lang="en-US" sz="2800" dirty="0"/>
              <a:t>Demographics</a:t>
            </a:r>
          </a:p>
          <a:p>
            <a:r>
              <a:rPr lang="en-US" dirty="0"/>
              <a:t>Tech </a:t>
            </a:r>
            <a:r>
              <a:rPr lang="en-IN" dirty="0"/>
              <a:t>Enthusiastic</a:t>
            </a:r>
            <a:r>
              <a:rPr lang="en-US" dirty="0"/>
              <a:t> per country </a:t>
            </a:r>
          </a:p>
          <a:p>
            <a:r>
              <a:rPr lang="en-US" dirty="0"/>
              <a:t>Gender gap in jobs</a:t>
            </a:r>
          </a:p>
          <a:p>
            <a:r>
              <a:rPr lang="en-US" dirty="0"/>
              <a:t>Age Group using the Tech most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Aim : Analyzing the Trends in Technologies </a:t>
            </a:r>
          </a:p>
          <a:p>
            <a:r>
              <a:rPr lang="en-US" sz="2400" dirty="0"/>
              <a:t>Research Questions Answered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Which Programming Languages are in Demand?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What are Popular Databases in Market?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Platforms and Web-Frames Preferred by Users</a:t>
            </a:r>
          </a:p>
          <a:p>
            <a:r>
              <a:rPr lang="en-US" sz="2400" dirty="0"/>
              <a:t>Audience : Stakeholders, Technical &amp; Human Resource Team</a:t>
            </a:r>
          </a:p>
          <a:p>
            <a:r>
              <a:rPr lang="en-US" sz="2400" dirty="0"/>
              <a:t>End-Goal: Keep Pace with Changing technologies,</a:t>
            </a:r>
            <a:r>
              <a:rPr lang="en-IN" sz="2400" dirty="0"/>
              <a:t> Emerging Skills</a:t>
            </a:r>
            <a:r>
              <a:rPr lang="en-US" sz="2400" dirty="0"/>
              <a:t> and Remain Competitive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IN" sz="2400" dirty="0"/>
              <a:t>Data Collection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Job Postings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Training Portals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Surveys</a:t>
            </a:r>
            <a:endParaRPr lang="en-IN" dirty="0"/>
          </a:p>
          <a:p>
            <a:r>
              <a:rPr lang="en-IN" sz="2400" dirty="0"/>
              <a:t>Data Wrangling </a:t>
            </a:r>
          </a:p>
          <a:p>
            <a:r>
              <a:rPr lang="en-IN" sz="2400" dirty="0"/>
              <a:t>Exploratory Data Analysis</a:t>
            </a:r>
          </a:p>
          <a:p>
            <a:r>
              <a:rPr lang="en-IN" sz="2400" dirty="0"/>
              <a:t>Data Visualization </a:t>
            </a:r>
            <a:endParaRPr lang="en-US" sz="2400" dirty="0"/>
          </a:p>
          <a:p>
            <a:r>
              <a:rPr lang="en-IN" sz="2400" dirty="0"/>
              <a:t>Dashboard Creation</a:t>
            </a:r>
          </a:p>
          <a:p>
            <a:r>
              <a:rPr lang="en-IN" sz="2400" dirty="0"/>
              <a:t> Presentation of Findings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7157" y="1576387"/>
            <a:ext cx="9955086" cy="3913981"/>
          </a:xfrm>
        </p:spPr>
        <p:txBody>
          <a:bodyPr>
            <a:normAutofit/>
          </a:bodyPr>
          <a:lstStyle/>
          <a:p>
            <a:r>
              <a:rPr lang="en-IN" dirty="0"/>
              <a:t>The Survey Dataset from </a:t>
            </a:r>
            <a:r>
              <a:rPr lang="en-IN" dirty="0" err="1"/>
              <a:t>Stackoverflow</a:t>
            </a:r>
            <a:r>
              <a:rPr lang="en-IN" dirty="0"/>
              <a:t> was Analysed and Visualization created are included further to help organisation to take data-driven decision</a:t>
            </a:r>
          </a:p>
          <a:p>
            <a:r>
              <a:rPr lang="en-IN" dirty="0"/>
              <a:t> There are 11552 responses</a:t>
            </a:r>
          </a:p>
          <a:p>
            <a:r>
              <a:rPr lang="en-IN" dirty="0"/>
              <a:t>It has 85 columns or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FA7C5F-C173-4A56-F010-9DDAF88D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1AD39E-92D1-B054-80A9-9580D9B16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61000" y="2565400"/>
            <a:ext cx="6731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E01708-8DFB-2810-A45F-2D9BE8B1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7564"/>
            <a:ext cx="4453467" cy="32181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FE962D-57ED-43C6-F666-9382A974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643" y="2633748"/>
            <a:ext cx="3968954" cy="279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Findings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JavaScript, HTML/CSS, SQL will sustain its positions for next few years</a:t>
            </a:r>
          </a:p>
          <a:p>
            <a:r>
              <a:rPr lang="en-US" sz="2400" dirty="0"/>
              <a:t>Python and Typescript has high chances of becoming popular next year</a:t>
            </a:r>
          </a:p>
          <a:p>
            <a:r>
              <a:rPr lang="en-US" sz="2400" dirty="0"/>
              <a:t>PowerShell drops from Top Charts next year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Implications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Web development Skills are still in high demand</a:t>
            </a:r>
          </a:p>
          <a:p>
            <a:r>
              <a:rPr lang="en-US" sz="2400" dirty="0"/>
              <a:t>Big Data technology in companies still requires SQL</a:t>
            </a:r>
          </a:p>
          <a:p>
            <a:r>
              <a:rPr lang="en-US" sz="2400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1E0CF4-4FCF-6316-E553-5AFC7884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449" y="2362726"/>
            <a:ext cx="4469592" cy="24210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33ABBA-BD06-E786-700C-EB7A8D241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20" y="2362725"/>
            <a:ext cx="4366726" cy="21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510</Words>
  <Application>Microsoft Office PowerPoint</Application>
  <PresentationFormat>Widescreen</PresentationFormat>
  <Paragraphs>115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Helv</vt:lpstr>
      <vt:lpstr>IBM Plex Mono SemiBold</vt:lpstr>
      <vt:lpstr>IBM Plex Mono Text</vt:lpstr>
      <vt:lpstr>IBM Plex Sans Text</vt:lpstr>
      <vt:lpstr>Wingdings</vt:lpstr>
      <vt:lpstr>SLIDE_TEMPLATE_skill_network</vt:lpstr>
      <vt:lpstr>Future-Proofing: Analyzing Survey Data to Identify Tomorrow's Skills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arif shaikh</cp:lastModifiedBy>
  <cp:revision>20</cp:revision>
  <dcterms:created xsi:type="dcterms:W3CDTF">2020-10-28T18:29:43Z</dcterms:created>
  <dcterms:modified xsi:type="dcterms:W3CDTF">2023-03-28T15:50:15Z</dcterms:modified>
</cp:coreProperties>
</file>