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8" r:id="rId2"/>
    <p:sldId id="259" r:id="rId3"/>
    <p:sldId id="260" r:id="rId4"/>
    <p:sldId id="275" r:id="rId5"/>
    <p:sldId id="261" r:id="rId6"/>
    <p:sldId id="276" r:id="rId7"/>
    <p:sldId id="262" r:id="rId8"/>
    <p:sldId id="277"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CAC6"/>
    <a:srgbClr val="133C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797810-E107-42F6-9DB2-761719C4BFC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86BC4-E233-4735-B5B9-A41115BE91B3}" type="slidenum">
              <a:rPr lang="en-US" smtClean="0"/>
              <a:t>‹#›</a:t>
            </a:fld>
            <a:endParaRPr lang="en-US"/>
          </a:p>
        </p:txBody>
      </p:sp>
    </p:spTree>
    <p:extLst>
      <p:ext uri="{BB962C8B-B14F-4D97-AF65-F5344CB8AC3E}">
        <p14:creationId xmlns:p14="http://schemas.microsoft.com/office/powerpoint/2010/main" val="249003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97810-E107-42F6-9DB2-761719C4BFC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86BC4-E233-4735-B5B9-A41115BE91B3}" type="slidenum">
              <a:rPr lang="en-US" smtClean="0"/>
              <a:t>‹#›</a:t>
            </a:fld>
            <a:endParaRPr lang="en-US"/>
          </a:p>
        </p:txBody>
      </p:sp>
    </p:spTree>
    <p:extLst>
      <p:ext uri="{BB962C8B-B14F-4D97-AF65-F5344CB8AC3E}">
        <p14:creationId xmlns:p14="http://schemas.microsoft.com/office/powerpoint/2010/main" val="286962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97810-E107-42F6-9DB2-761719C4BFC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86BC4-E233-4735-B5B9-A41115BE91B3}" type="slidenum">
              <a:rPr lang="en-US" smtClean="0"/>
              <a:t>‹#›</a:t>
            </a:fld>
            <a:endParaRPr lang="en-US"/>
          </a:p>
        </p:txBody>
      </p:sp>
    </p:spTree>
    <p:extLst>
      <p:ext uri="{BB962C8B-B14F-4D97-AF65-F5344CB8AC3E}">
        <p14:creationId xmlns:p14="http://schemas.microsoft.com/office/powerpoint/2010/main" val="355628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97810-E107-42F6-9DB2-761719C4BFC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86BC4-E233-4735-B5B9-A41115BE91B3}" type="slidenum">
              <a:rPr lang="en-US" smtClean="0"/>
              <a:t>‹#›</a:t>
            </a:fld>
            <a:endParaRPr lang="en-US"/>
          </a:p>
        </p:txBody>
      </p:sp>
    </p:spTree>
    <p:extLst>
      <p:ext uri="{BB962C8B-B14F-4D97-AF65-F5344CB8AC3E}">
        <p14:creationId xmlns:p14="http://schemas.microsoft.com/office/powerpoint/2010/main" val="114944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797810-E107-42F6-9DB2-761719C4BFC5}"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486BC4-E233-4735-B5B9-A41115BE91B3}" type="slidenum">
              <a:rPr lang="en-US" smtClean="0"/>
              <a:t>‹#›</a:t>
            </a:fld>
            <a:endParaRPr lang="en-US"/>
          </a:p>
        </p:txBody>
      </p:sp>
    </p:spTree>
    <p:extLst>
      <p:ext uri="{BB962C8B-B14F-4D97-AF65-F5344CB8AC3E}">
        <p14:creationId xmlns:p14="http://schemas.microsoft.com/office/powerpoint/2010/main" val="2237798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797810-E107-42F6-9DB2-761719C4BFC5}"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86BC4-E233-4735-B5B9-A41115BE91B3}" type="slidenum">
              <a:rPr lang="en-US" smtClean="0"/>
              <a:t>‹#›</a:t>
            </a:fld>
            <a:endParaRPr lang="en-US"/>
          </a:p>
        </p:txBody>
      </p:sp>
    </p:spTree>
    <p:extLst>
      <p:ext uri="{BB962C8B-B14F-4D97-AF65-F5344CB8AC3E}">
        <p14:creationId xmlns:p14="http://schemas.microsoft.com/office/powerpoint/2010/main" val="109760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797810-E107-42F6-9DB2-761719C4BFC5}"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486BC4-E233-4735-B5B9-A41115BE91B3}" type="slidenum">
              <a:rPr lang="en-US" smtClean="0"/>
              <a:t>‹#›</a:t>
            </a:fld>
            <a:endParaRPr lang="en-US"/>
          </a:p>
        </p:txBody>
      </p:sp>
    </p:spTree>
    <p:extLst>
      <p:ext uri="{BB962C8B-B14F-4D97-AF65-F5344CB8AC3E}">
        <p14:creationId xmlns:p14="http://schemas.microsoft.com/office/powerpoint/2010/main" val="355511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797810-E107-42F6-9DB2-761719C4BFC5}"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486BC4-E233-4735-B5B9-A41115BE91B3}" type="slidenum">
              <a:rPr lang="en-US" smtClean="0"/>
              <a:t>‹#›</a:t>
            </a:fld>
            <a:endParaRPr lang="en-US"/>
          </a:p>
        </p:txBody>
      </p:sp>
    </p:spTree>
    <p:extLst>
      <p:ext uri="{BB962C8B-B14F-4D97-AF65-F5344CB8AC3E}">
        <p14:creationId xmlns:p14="http://schemas.microsoft.com/office/powerpoint/2010/main" val="204426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97810-E107-42F6-9DB2-761719C4BFC5}"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486BC4-E233-4735-B5B9-A41115BE91B3}" type="slidenum">
              <a:rPr lang="en-US" smtClean="0"/>
              <a:t>‹#›</a:t>
            </a:fld>
            <a:endParaRPr lang="en-US"/>
          </a:p>
        </p:txBody>
      </p:sp>
    </p:spTree>
    <p:extLst>
      <p:ext uri="{BB962C8B-B14F-4D97-AF65-F5344CB8AC3E}">
        <p14:creationId xmlns:p14="http://schemas.microsoft.com/office/powerpoint/2010/main" val="36369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797810-E107-42F6-9DB2-761719C4BFC5}"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86BC4-E233-4735-B5B9-A41115BE91B3}" type="slidenum">
              <a:rPr lang="en-US" smtClean="0"/>
              <a:t>‹#›</a:t>
            </a:fld>
            <a:endParaRPr lang="en-US"/>
          </a:p>
        </p:txBody>
      </p:sp>
    </p:spTree>
    <p:extLst>
      <p:ext uri="{BB962C8B-B14F-4D97-AF65-F5344CB8AC3E}">
        <p14:creationId xmlns:p14="http://schemas.microsoft.com/office/powerpoint/2010/main" val="169785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797810-E107-42F6-9DB2-761719C4BFC5}"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486BC4-E233-4735-B5B9-A41115BE91B3}" type="slidenum">
              <a:rPr lang="en-US" smtClean="0"/>
              <a:t>‹#›</a:t>
            </a:fld>
            <a:endParaRPr lang="en-US"/>
          </a:p>
        </p:txBody>
      </p:sp>
    </p:spTree>
    <p:extLst>
      <p:ext uri="{BB962C8B-B14F-4D97-AF65-F5344CB8AC3E}">
        <p14:creationId xmlns:p14="http://schemas.microsoft.com/office/powerpoint/2010/main" val="1306762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97810-E107-42F6-9DB2-761719C4BFC5}" type="datetimeFigureOut">
              <a:rPr lang="en-US" smtClean="0"/>
              <a:t>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86BC4-E233-4735-B5B9-A41115BE91B3}" type="slidenum">
              <a:rPr lang="en-US" smtClean="0"/>
              <a:t>‹#›</a:t>
            </a:fld>
            <a:endParaRPr lang="en-US"/>
          </a:p>
        </p:txBody>
      </p:sp>
    </p:spTree>
    <p:extLst>
      <p:ext uri="{BB962C8B-B14F-4D97-AF65-F5344CB8AC3E}">
        <p14:creationId xmlns:p14="http://schemas.microsoft.com/office/powerpoint/2010/main" val="1636730920"/>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828800" y="685799"/>
            <a:ext cx="7766936" cy="1646302"/>
          </a:xfrm>
        </p:spPr>
        <p:txBody>
          <a:bodyPr>
            <a:normAutofit fontScale="90000"/>
          </a:bodyPr>
          <a:lstStyle/>
          <a:p>
            <a:r>
              <a:rPr lang="en-US" b="1" i="1" dirty="0" smtClean="0">
                <a:solidFill>
                  <a:schemeClr val="tx1"/>
                </a:solidFill>
              </a:rPr>
              <a:t>Sentiment Analysis Using </a:t>
            </a:r>
            <a:r>
              <a:rPr lang="en-US" b="1" i="1" dirty="0" smtClean="0">
                <a:solidFill>
                  <a:schemeClr val="tx1"/>
                </a:solidFill>
              </a:rPr>
              <a:t>VADER and ROBERTA Models</a:t>
            </a:r>
            <a:endParaRPr lang="en-US" b="1" i="1" dirty="0">
              <a:solidFill>
                <a:schemeClr val="tx1"/>
              </a:solidFill>
            </a:endParaRPr>
          </a:p>
        </p:txBody>
      </p:sp>
      <p:sp>
        <p:nvSpPr>
          <p:cNvPr id="3" name="Subtitle 2"/>
          <p:cNvSpPr>
            <a:spLocks noGrp="1"/>
          </p:cNvSpPr>
          <p:nvPr>
            <p:ph type="subTitle" idx="1"/>
          </p:nvPr>
        </p:nvSpPr>
        <p:spPr>
          <a:xfrm>
            <a:off x="1627837" y="2332101"/>
            <a:ext cx="7766936" cy="1096899"/>
          </a:xfrm>
        </p:spPr>
        <p:txBody>
          <a:bodyPr>
            <a:normAutofit/>
          </a:bodyPr>
          <a:lstStyle/>
          <a:p>
            <a:r>
              <a:rPr lang="en-US" sz="3200" dirty="0">
                <a:latin typeface="Algerian" panose="04020705040A02060702" pitchFamily="82" charset="0"/>
              </a:rPr>
              <a:t>Analyzing Customer Reviews</a:t>
            </a:r>
          </a:p>
        </p:txBody>
      </p:sp>
      <p:sp>
        <p:nvSpPr>
          <p:cNvPr id="6" name="TextBox 5"/>
          <p:cNvSpPr txBox="1"/>
          <p:nvPr/>
        </p:nvSpPr>
        <p:spPr>
          <a:xfrm>
            <a:off x="94891" y="3096883"/>
            <a:ext cx="8574656" cy="3693319"/>
          </a:xfrm>
          <a:prstGeom prst="rect">
            <a:avLst/>
          </a:prstGeom>
          <a:noFill/>
        </p:spPr>
        <p:txBody>
          <a:bodyPr wrap="square" rtlCol="0">
            <a:spAutoFit/>
          </a:bodyPr>
          <a:lstStyle/>
          <a:p>
            <a:r>
              <a:rPr lang="en-US" b="1" i="1" dirty="0" smtClean="0"/>
              <a:t>Made BY:-</a:t>
            </a:r>
          </a:p>
          <a:p>
            <a:endParaRPr lang="en-US" dirty="0"/>
          </a:p>
          <a:p>
            <a:r>
              <a:rPr lang="en-US" b="1" i="1" dirty="0"/>
              <a:t>BT21CSE069 PANDEY SWETH </a:t>
            </a:r>
            <a:r>
              <a:rPr lang="en-US" b="1" i="1" dirty="0" smtClean="0"/>
              <a:t>SATISH</a:t>
            </a:r>
          </a:p>
          <a:p>
            <a:endParaRPr lang="en-US" b="0" dirty="0" smtClean="0">
              <a:effectLst/>
            </a:endParaRPr>
          </a:p>
          <a:p>
            <a:r>
              <a:rPr lang="en-US" b="1" i="1" dirty="0"/>
              <a:t>BT21MME002 SHAIKH SATTAR JAAN </a:t>
            </a:r>
            <a:r>
              <a:rPr lang="en-US" b="1" i="1" dirty="0" smtClean="0"/>
              <a:t>MAHMAD</a:t>
            </a:r>
          </a:p>
          <a:p>
            <a:endParaRPr lang="en-US" b="0" dirty="0" smtClean="0">
              <a:effectLst/>
            </a:endParaRPr>
          </a:p>
          <a:p>
            <a:r>
              <a:rPr lang="en-US" b="1" i="1" dirty="0"/>
              <a:t>BT20CIV093 SHAIKH FAIZAN SHAIKH MOHAMMED </a:t>
            </a:r>
            <a:r>
              <a:rPr lang="en-US" b="1" i="1" dirty="0" smtClean="0"/>
              <a:t>IQBAL</a:t>
            </a:r>
          </a:p>
          <a:p>
            <a:endParaRPr lang="en-US" b="0" dirty="0" smtClean="0">
              <a:effectLst/>
            </a:endParaRPr>
          </a:p>
          <a:p>
            <a:r>
              <a:rPr lang="en-US" b="1" i="1" dirty="0"/>
              <a:t>BT20CME086 SAYYED KAIZAD SAYYED </a:t>
            </a:r>
            <a:r>
              <a:rPr lang="en-US" b="1" i="1" dirty="0" smtClean="0"/>
              <a:t>SAJJAD</a:t>
            </a:r>
          </a:p>
          <a:p>
            <a:endParaRPr lang="en-US" b="0" dirty="0" smtClean="0">
              <a:effectLst/>
            </a:endParaRPr>
          </a:p>
          <a:p>
            <a:r>
              <a:rPr lang="en-US" b="1" i="1" dirty="0"/>
              <a:t>BT21EEE063 SHAIKH ARSHAN MUSADDIQ</a:t>
            </a:r>
            <a:endParaRPr lang="en-US" b="0" dirty="0" smtClean="0">
              <a:effectLst/>
            </a:endParaRPr>
          </a:p>
          <a:p>
            <a:r>
              <a:rPr lang="en-US" dirty="0" smtClean="0"/>
              <a:t/>
            </a:r>
            <a:br>
              <a:rPr lang="en-US" dirty="0" smtClean="0"/>
            </a:br>
            <a:endParaRPr lang="en-US" dirty="0"/>
          </a:p>
        </p:txBody>
      </p:sp>
    </p:spTree>
    <p:extLst>
      <p:ext uri="{BB962C8B-B14F-4D97-AF65-F5344CB8AC3E}">
        <p14:creationId xmlns:p14="http://schemas.microsoft.com/office/powerpoint/2010/main" val="61211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7047781" cy="461665"/>
          </a:xfrm>
          <a:prstGeom prst="rect">
            <a:avLst/>
          </a:prstGeom>
          <a:noFill/>
        </p:spPr>
        <p:txBody>
          <a:bodyPr wrap="square" rtlCol="0">
            <a:spAutoFit/>
          </a:bodyPr>
          <a:lstStyle/>
          <a:p>
            <a:r>
              <a:rPr lang="en-US" sz="2400" u="sng" dirty="0">
                <a:effectLst>
                  <a:outerShdw blurRad="38100" dist="38100" dir="2700000" algn="tl">
                    <a:srgbClr val="000000">
                      <a:alpha val="43137"/>
                    </a:srgbClr>
                  </a:outerShdw>
                </a:effectLst>
                <a:latin typeface="Algerian" panose="04020705040A02060702" pitchFamily="82" charset="0"/>
              </a:rPr>
              <a:t>Exploratory Data Analysis (EDA)</a:t>
            </a:r>
          </a:p>
        </p:txBody>
      </p:sp>
      <p:sp>
        <p:nvSpPr>
          <p:cNvPr id="3" name="TextBox 2"/>
          <p:cNvSpPr txBox="1"/>
          <p:nvPr/>
        </p:nvSpPr>
        <p:spPr>
          <a:xfrm>
            <a:off x="785003" y="759125"/>
            <a:ext cx="9756475" cy="1477328"/>
          </a:xfrm>
          <a:prstGeom prst="rect">
            <a:avLst/>
          </a:prstGeom>
          <a:noFill/>
        </p:spPr>
        <p:txBody>
          <a:bodyPr wrap="square" rtlCol="0">
            <a:spAutoFit/>
          </a:bodyPr>
          <a:lstStyle/>
          <a:p>
            <a:r>
              <a:rPr lang="en-US" dirty="0">
                <a:latin typeface="Arial Black" panose="020B0A04020102020204" pitchFamily="34" charset="0"/>
                <a:cs typeface="Arial" panose="020B0604020202020204" pitchFamily="34" charset="0"/>
              </a:rPr>
              <a:t>In this section, we move beyond data loading and transition into exploratory data analysis (EDA). We begin by visualizing the distribution of reviews across different star ratings.</a:t>
            </a:r>
          </a:p>
          <a:p>
            <a:r>
              <a:rPr lang="en-US" dirty="0" smtClean="0"/>
              <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285" y="2297487"/>
            <a:ext cx="7598679" cy="4297689"/>
          </a:xfrm>
          <a:prstGeom prst="rect">
            <a:avLst/>
          </a:prstGeom>
        </p:spPr>
      </p:pic>
    </p:spTree>
    <p:extLst>
      <p:ext uri="{BB962C8B-B14F-4D97-AF65-F5344CB8AC3E}">
        <p14:creationId xmlns:p14="http://schemas.microsoft.com/office/powerpoint/2010/main" val="100905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509" y="612476"/>
            <a:ext cx="9126747" cy="2246769"/>
          </a:xfrm>
          <a:prstGeom prst="rect">
            <a:avLst/>
          </a:prstGeom>
          <a:noFill/>
        </p:spPr>
        <p:txBody>
          <a:bodyPr wrap="square" rtlCol="0">
            <a:spAutoFit/>
          </a:bodyPr>
          <a:lstStyle/>
          <a:p>
            <a:r>
              <a:rPr lang="en-US" sz="2000" dirty="0">
                <a:latin typeface="Arial Black" panose="020B0A04020102020204" pitchFamily="34" charset="0"/>
              </a:rPr>
              <a:t>The bar plot provides a direct link between review scores and sentiment. It is worth noting that higher star ratings often correspond to more positive sentiments. This correlation is a fundamental insight, and it serves as the basis for our sentiment analysis.</a:t>
            </a:r>
          </a:p>
          <a:p>
            <a:r>
              <a:rPr lang="en-US" sz="2000" dirty="0" smtClean="0">
                <a:latin typeface="Arial Black" panose="020B0A04020102020204" pitchFamily="34" charset="0"/>
              </a:rPr>
              <a:t/>
            </a:r>
            <a:br>
              <a:rPr lang="en-US" sz="2000" dirty="0" smtClean="0">
                <a:latin typeface="Arial Black" panose="020B0A04020102020204" pitchFamily="34" charset="0"/>
              </a:rPr>
            </a:br>
            <a:endParaRPr lang="en-US" sz="2000" dirty="0">
              <a:latin typeface="Arial Black" panose="020B0A04020102020204" pitchFamily="34" charset="0"/>
            </a:endParaRPr>
          </a:p>
        </p:txBody>
      </p:sp>
      <p:sp>
        <p:nvSpPr>
          <p:cNvPr id="3" name="TextBox 2"/>
          <p:cNvSpPr txBox="1"/>
          <p:nvPr/>
        </p:nvSpPr>
        <p:spPr>
          <a:xfrm>
            <a:off x="0" y="-25879"/>
            <a:ext cx="5926347" cy="830997"/>
          </a:xfrm>
          <a:prstGeom prst="rect">
            <a:avLst/>
          </a:prstGeom>
          <a:noFill/>
        </p:spPr>
        <p:txBody>
          <a:bodyPr wrap="square" rtlCol="0">
            <a:spAutoFit/>
          </a:bodyPr>
          <a:lstStyle/>
          <a:p>
            <a:r>
              <a:rPr lang="en-US" sz="2400" u="sng" dirty="0" smtClean="0">
                <a:effectLst>
                  <a:outerShdw blurRad="38100" dist="38100" dir="2700000" algn="tl">
                    <a:srgbClr val="000000">
                      <a:alpha val="43137"/>
                    </a:srgbClr>
                  </a:outerShdw>
                </a:effectLst>
                <a:latin typeface="Algerian" panose="04020705040A02060702" pitchFamily="82" charset="0"/>
              </a:rPr>
              <a:t>Exploratory Data Analysis (EDA)</a:t>
            </a:r>
          </a:p>
          <a:p>
            <a:endParaRPr lang="en-US" sz="2400" u="sng" dirty="0">
              <a:effectLst>
                <a:outerShdw blurRad="38100" dist="38100" dir="2700000" algn="tl">
                  <a:srgbClr val="000000">
                    <a:alpha val="43137"/>
                  </a:srgbClr>
                </a:outerShdw>
              </a:effectLst>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652" y="3922770"/>
            <a:ext cx="9272034" cy="2935230"/>
          </a:xfrm>
          <a:prstGeom prst="rect">
            <a:avLst/>
          </a:prstGeom>
        </p:spPr>
      </p:pic>
      <p:sp>
        <p:nvSpPr>
          <p:cNvPr id="5" name="TextBox 4"/>
          <p:cNvSpPr txBox="1"/>
          <p:nvPr/>
        </p:nvSpPr>
        <p:spPr>
          <a:xfrm>
            <a:off x="819509" y="1811547"/>
            <a:ext cx="10205049" cy="1431985"/>
          </a:xfrm>
          <a:prstGeom prst="rect">
            <a:avLst/>
          </a:prstGeom>
          <a:noFill/>
        </p:spPr>
        <p:txBody>
          <a:bodyPr wrap="square" rtlCol="0">
            <a:spAutoFit/>
          </a:bodyPr>
          <a:lstStyle/>
          <a:p>
            <a:endParaRPr lang="en-US" dirty="0"/>
          </a:p>
        </p:txBody>
      </p:sp>
      <p:sp>
        <p:nvSpPr>
          <p:cNvPr id="6" name="Rectangle 1"/>
          <p:cNvSpPr>
            <a:spLocks noChangeArrowheads="1"/>
          </p:cNvSpPr>
          <p:nvPr/>
        </p:nvSpPr>
        <p:spPr bwMode="auto">
          <a:xfrm>
            <a:off x="839286" y="1849546"/>
            <a:ext cx="101852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839286" y="1854679"/>
            <a:ext cx="10021371" cy="1759789"/>
          </a:xfrm>
          <a:prstGeom prst="rect">
            <a:avLst/>
          </a:prstGeom>
          <a:noFill/>
        </p:spPr>
        <p:txBody>
          <a:bodyPr wrap="square" rtlCol="0">
            <a:spAutoFit/>
          </a:bodyPr>
          <a:lstStyle/>
          <a:p>
            <a:endParaRPr lang="en-US" dirty="0"/>
          </a:p>
        </p:txBody>
      </p:sp>
      <p:sp>
        <p:nvSpPr>
          <p:cNvPr id="9"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685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7979434" cy="1015663"/>
          </a:xfrm>
          <a:prstGeom prst="rect">
            <a:avLst/>
          </a:prstGeom>
          <a:noFill/>
        </p:spPr>
        <p:txBody>
          <a:bodyPr wrap="square" rtlCol="0">
            <a:spAutoFit/>
          </a:bodyPr>
          <a:lstStyle/>
          <a:p>
            <a:r>
              <a:rPr lang="en-US" sz="2400" b="1" u="sng" dirty="0" smtClean="0">
                <a:effectLst>
                  <a:outerShdw blurRad="38100" dist="38100" dir="2700000" algn="tl">
                    <a:srgbClr val="000000">
                      <a:alpha val="43137"/>
                    </a:srgbClr>
                  </a:outerShdw>
                </a:effectLst>
              </a:rPr>
              <a:t>Sentiment </a:t>
            </a:r>
            <a:r>
              <a:rPr lang="en-US" sz="2400" b="1" u="sng" dirty="0">
                <a:effectLst>
                  <a:outerShdw blurRad="38100" dist="38100" dir="2700000" algn="tl">
                    <a:srgbClr val="000000">
                      <a:alpha val="43137"/>
                    </a:srgbClr>
                  </a:outerShdw>
                </a:effectLst>
              </a:rPr>
              <a:t>Analysis with VADER</a:t>
            </a:r>
            <a:endParaRPr lang="en-US" sz="2400" u="sng" dirty="0">
              <a:effectLst>
                <a:outerShdw blurRad="38100" dist="38100" dir="2700000" algn="tl">
                  <a:srgbClr val="000000">
                    <a:alpha val="43137"/>
                  </a:srgbClr>
                </a:outerShdw>
              </a:effectLst>
            </a:endParaRPr>
          </a:p>
          <a:p>
            <a:r>
              <a:rPr lang="en-US" dirty="0" smtClean="0"/>
              <a:t/>
            </a:r>
            <a:br>
              <a:rPr lang="en-US" dirty="0" smtClean="0"/>
            </a:br>
            <a:endParaRPr lang="en-US" dirty="0"/>
          </a:p>
        </p:txBody>
      </p:sp>
      <p:sp>
        <p:nvSpPr>
          <p:cNvPr id="3" name="TextBox 2"/>
          <p:cNvSpPr txBox="1"/>
          <p:nvPr/>
        </p:nvSpPr>
        <p:spPr>
          <a:xfrm>
            <a:off x="1052423" y="603849"/>
            <a:ext cx="10110158" cy="923330"/>
          </a:xfrm>
          <a:prstGeom prst="rect">
            <a:avLst/>
          </a:prstGeom>
          <a:noFill/>
        </p:spPr>
        <p:txBody>
          <a:bodyPr wrap="square" rtlCol="0">
            <a:spAutoFit/>
          </a:bodyPr>
          <a:lstStyle/>
          <a:p>
            <a:r>
              <a:rPr lang="en-US" dirty="0">
                <a:latin typeface="Arial Black" panose="020B0A04020102020204" pitchFamily="34" charset="0"/>
              </a:rPr>
              <a:t>VADER, or Valence Aware Dictionary and </a:t>
            </a:r>
            <a:r>
              <a:rPr lang="en-US" dirty="0" smtClean="0">
                <a:latin typeface="Arial Black" panose="020B0A04020102020204" pitchFamily="34" charset="0"/>
              </a:rPr>
              <a:t>sentiment </a:t>
            </a:r>
            <a:r>
              <a:rPr lang="en-US" dirty="0" err="1">
                <a:latin typeface="Arial Black" panose="020B0A04020102020204" pitchFamily="34" charset="0"/>
              </a:rPr>
              <a:t>Reasoner</a:t>
            </a:r>
            <a:r>
              <a:rPr lang="en-US" dirty="0">
                <a:latin typeface="Arial Black" panose="020B0A04020102020204" pitchFamily="34" charset="0"/>
              </a:rPr>
              <a:t>, is a rule-based sentiment analysis tool employed in our analysis process. This tool plays a pivotal role in assessing the sentiment of the customer reviews.</a:t>
            </a:r>
          </a:p>
        </p:txBody>
      </p:sp>
      <p:sp>
        <p:nvSpPr>
          <p:cNvPr id="4" name="TextBox 3"/>
          <p:cNvSpPr txBox="1"/>
          <p:nvPr/>
        </p:nvSpPr>
        <p:spPr>
          <a:xfrm>
            <a:off x="1026543" y="1984075"/>
            <a:ext cx="10084280" cy="1200329"/>
          </a:xfrm>
          <a:prstGeom prst="rect">
            <a:avLst/>
          </a:prstGeom>
          <a:noFill/>
        </p:spPr>
        <p:txBody>
          <a:bodyPr wrap="square" rtlCol="0">
            <a:spAutoFit/>
          </a:bodyPr>
          <a:lstStyle/>
          <a:p>
            <a:r>
              <a:rPr lang="en-US" dirty="0">
                <a:latin typeface="Arial Black" panose="020B0A04020102020204" pitchFamily="34" charset="0"/>
              </a:rPr>
              <a:t>VADER relies on a predefined lexicon of words and their associated sentiment scores to determine the sentiment of text data. It operates based on a set of rules and patterns, making it a valuable tool for quick and rule-driven sentiment analysis.</a:t>
            </a:r>
          </a:p>
        </p:txBody>
      </p:sp>
      <p:sp>
        <p:nvSpPr>
          <p:cNvPr id="5" name="TextBox 4"/>
          <p:cNvSpPr txBox="1"/>
          <p:nvPr/>
        </p:nvSpPr>
        <p:spPr>
          <a:xfrm>
            <a:off x="1052423" y="3424687"/>
            <a:ext cx="6047117" cy="2308324"/>
          </a:xfrm>
          <a:prstGeom prst="rect">
            <a:avLst/>
          </a:prstGeom>
          <a:noFill/>
        </p:spPr>
        <p:txBody>
          <a:bodyPr wrap="square" rtlCol="0">
            <a:spAutoFit/>
          </a:bodyPr>
          <a:lstStyle/>
          <a:p>
            <a:r>
              <a:rPr lang="en-US" dirty="0">
                <a:latin typeface="Arial Black" panose="020B0A04020102020204" pitchFamily="34" charset="0"/>
              </a:rPr>
              <a:t>To provide a practical illustration, we showcase how VADER analyzes the sentiment in a sample text from the dataset. This example text is processed by VADER, which assigns sentiment scores for various aspects, including:</a:t>
            </a:r>
          </a:p>
          <a:p>
            <a:r>
              <a:rPr lang="en-US" dirty="0" smtClean="0"/>
              <a:t/>
            </a:r>
            <a:br>
              <a:rPr lang="en-US" dirty="0" smtClean="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814" y="3277048"/>
            <a:ext cx="4355186" cy="3580952"/>
          </a:xfrm>
          <a:prstGeom prst="rect">
            <a:avLst/>
          </a:prstGeom>
        </p:spPr>
      </p:pic>
    </p:spTree>
    <p:extLst>
      <p:ext uri="{BB962C8B-B14F-4D97-AF65-F5344CB8AC3E}">
        <p14:creationId xmlns:p14="http://schemas.microsoft.com/office/powerpoint/2010/main" val="443016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40" y="2399299"/>
            <a:ext cx="10058400" cy="4493207"/>
          </a:xfrm>
          <a:prstGeom prst="rect">
            <a:avLst/>
          </a:prstGeom>
        </p:spPr>
      </p:pic>
      <p:sp>
        <p:nvSpPr>
          <p:cNvPr id="3" name="TextBox 2"/>
          <p:cNvSpPr txBox="1"/>
          <p:nvPr/>
        </p:nvSpPr>
        <p:spPr>
          <a:xfrm>
            <a:off x="103517" y="301925"/>
            <a:ext cx="8065698" cy="2031325"/>
          </a:xfrm>
          <a:prstGeom prst="rect">
            <a:avLst/>
          </a:prstGeom>
          <a:noFill/>
        </p:spPr>
        <p:txBody>
          <a:bodyPr wrap="square" rtlCol="0">
            <a:spAutoFit/>
          </a:bodyPr>
          <a:lstStyle/>
          <a:p>
            <a:pPr lvl="1"/>
            <a:r>
              <a:rPr lang="en-US" b="1" dirty="0" smtClean="0">
                <a:latin typeface="Arial Black" panose="020B0A04020102020204" pitchFamily="34" charset="0"/>
              </a:rPr>
              <a:t>Positivity</a:t>
            </a:r>
            <a:r>
              <a:rPr lang="en-US" dirty="0" smtClean="0">
                <a:latin typeface="Arial Black" panose="020B0A04020102020204" pitchFamily="34" charset="0"/>
              </a:rPr>
              <a:t>: VADER assesses how positive the text is and assigns a positivity score.</a:t>
            </a:r>
          </a:p>
          <a:p>
            <a:pPr lvl="1"/>
            <a:r>
              <a:rPr lang="en-US" b="1" dirty="0" smtClean="0">
                <a:latin typeface="Arial Black" panose="020B0A04020102020204" pitchFamily="34" charset="0"/>
              </a:rPr>
              <a:t>Neutrality</a:t>
            </a:r>
            <a:r>
              <a:rPr lang="en-US" dirty="0" smtClean="0">
                <a:latin typeface="Arial Black" panose="020B0A04020102020204" pitchFamily="34" charset="0"/>
              </a:rPr>
              <a:t>: It also checks for neutrality in the text and assigns a neutrality score.</a:t>
            </a:r>
          </a:p>
          <a:p>
            <a:pPr lvl="1"/>
            <a:r>
              <a:rPr lang="en-US" b="1" dirty="0" smtClean="0">
                <a:latin typeface="Arial Black" panose="020B0A04020102020204" pitchFamily="34" charset="0"/>
              </a:rPr>
              <a:t>Negativity</a:t>
            </a:r>
            <a:r>
              <a:rPr lang="en-US" dirty="0" smtClean="0">
                <a:latin typeface="Arial Black" panose="020B0A04020102020204" pitchFamily="34" charset="0"/>
              </a:rPr>
              <a:t>: Lastly, VADER evaluates the negativity of the text and assigns a negativity score.</a:t>
            </a:r>
          </a:p>
          <a:p>
            <a:endParaRPr lang="en-US" dirty="0"/>
          </a:p>
        </p:txBody>
      </p:sp>
    </p:spTree>
    <p:extLst>
      <p:ext uri="{BB962C8B-B14F-4D97-AF65-F5344CB8AC3E}">
        <p14:creationId xmlns:p14="http://schemas.microsoft.com/office/powerpoint/2010/main" val="2987720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0" y="0"/>
            <a:ext cx="12192000" cy="6858000"/>
          </a:xfrm>
          <a:prstGeom prst="rect">
            <a:avLst/>
          </a:prstGeom>
        </p:spPr>
      </p:pic>
      <p:sp>
        <p:nvSpPr>
          <p:cNvPr id="2" name="TextBox 1"/>
          <p:cNvSpPr txBox="1"/>
          <p:nvPr/>
        </p:nvSpPr>
        <p:spPr>
          <a:xfrm>
            <a:off x="0" y="0"/>
            <a:ext cx="6280030" cy="461665"/>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latin typeface="Algerian" panose="04020705040A02060702" pitchFamily="82" charset="0"/>
              </a:rPr>
              <a:t>Sentiment Analysis with RoBERTa</a:t>
            </a:r>
            <a:endParaRPr lang="en-US" sz="2400" u="sng" dirty="0">
              <a:effectLst>
                <a:outerShdw blurRad="38100" dist="38100" dir="2700000" algn="tl">
                  <a:srgbClr val="000000">
                    <a:alpha val="43137"/>
                  </a:srgbClr>
                </a:outerShdw>
              </a:effectLst>
              <a:latin typeface="Algerian" panose="04020705040A02060702" pitchFamily="82" charset="0"/>
            </a:endParaRPr>
          </a:p>
        </p:txBody>
      </p:sp>
      <p:sp>
        <p:nvSpPr>
          <p:cNvPr id="3" name="TextBox 2"/>
          <p:cNvSpPr txBox="1"/>
          <p:nvPr/>
        </p:nvSpPr>
        <p:spPr>
          <a:xfrm>
            <a:off x="974785" y="724618"/>
            <a:ext cx="8514272" cy="1477328"/>
          </a:xfrm>
          <a:prstGeom prst="rect">
            <a:avLst/>
          </a:prstGeom>
          <a:noFill/>
        </p:spPr>
        <p:txBody>
          <a:bodyPr wrap="square" rtlCol="0">
            <a:spAutoFit/>
          </a:bodyPr>
          <a:lstStyle/>
          <a:p>
            <a:r>
              <a:rPr lang="en-US" dirty="0">
                <a:latin typeface="Arial Black" panose="020B0A04020102020204" pitchFamily="34" charset="0"/>
              </a:rPr>
              <a:t>RoBERTa, short for "A Robustly Optimized BERT </a:t>
            </a:r>
            <a:r>
              <a:rPr lang="en-US" dirty="0" err="1">
                <a:latin typeface="Arial Black" panose="020B0A04020102020204" pitchFamily="34" charset="0"/>
              </a:rPr>
              <a:t>Pretraining</a:t>
            </a:r>
            <a:r>
              <a:rPr lang="en-US" dirty="0">
                <a:latin typeface="Arial Black" panose="020B0A04020102020204" pitchFamily="34" charset="0"/>
              </a:rPr>
              <a:t> Approach," is introduced as a neural network-based model that takes a deep learning approach to sentiment analysis. It is a powerful tool in our analysis process, offering advanced capabilities.</a:t>
            </a:r>
          </a:p>
        </p:txBody>
      </p:sp>
      <p:sp>
        <p:nvSpPr>
          <p:cNvPr id="4" name="TextBox 3"/>
          <p:cNvSpPr txBox="1"/>
          <p:nvPr/>
        </p:nvSpPr>
        <p:spPr>
          <a:xfrm>
            <a:off x="974785" y="2259600"/>
            <a:ext cx="8264105" cy="1200329"/>
          </a:xfrm>
          <a:prstGeom prst="rect">
            <a:avLst/>
          </a:prstGeom>
          <a:noFill/>
        </p:spPr>
        <p:txBody>
          <a:bodyPr wrap="square" rtlCol="0">
            <a:spAutoFit/>
          </a:bodyPr>
          <a:lstStyle/>
          <a:p>
            <a:r>
              <a:rPr lang="en-US" dirty="0">
                <a:latin typeface="Arial Black" panose="020B0A04020102020204" pitchFamily="34" charset="0"/>
              </a:rPr>
              <a:t>RoBERTa is well-suited for sentiment analysis and is particularly effective in understanding the nuanced context and semantics of text data. It leverages pre-trained neural networks to decode sentiment from textual </a:t>
            </a:r>
            <a:r>
              <a:rPr lang="en-US" dirty="0" smtClean="0">
                <a:latin typeface="Arial Black" panose="020B0A04020102020204" pitchFamily="34" charset="0"/>
              </a:rPr>
              <a:t>information.</a:t>
            </a:r>
            <a:endParaRPr lang="en-US" dirty="0">
              <a:latin typeface="Arial Black" panose="020B0A04020102020204" pitchFamily="34" charset="0"/>
            </a:endParaRPr>
          </a:p>
        </p:txBody>
      </p:sp>
      <p:sp>
        <p:nvSpPr>
          <p:cNvPr id="6" name="TextBox 5"/>
          <p:cNvSpPr txBox="1"/>
          <p:nvPr/>
        </p:nvSpPr>
        <p:spPr>
          <a:xfrm>
            <a:off x="974785" y="3726611"/>
            <a:ext cx="7875917" cy="1200329"/>
          </a:xfrm>
          <a:prstGeom prst="rect">
            <a:avLst/>
          </a:prstGeom>
          <a:noFill/>
        </p:spPr>
        <p:txBody>
          <a:bodyPr wrap="square" rtlCol="0">
            <a:spAutoFit/>
          </a:bodyPr>
          <a:lstStyle/>
          <a:p>
            <a:r>
              <a:rPr lang="en-US" dirty="0" smtClean="0">
                <a:latin typeface="Arial Black" panose="020B0A04020102020204" pitchFamily="34" charset="0"/>
              </a:rPr>
              <a:t>Similar to </a:t>
            </a:r>
            <a:r>
              <a:rPr lang="en-US" dirty="0" err="1" smtClean="0">
                <a:latin typeface="Arial Black" panose="020B0A04020102020204" pitchFamily="34" charset="0"/>
              </a:rPr>
              <a:t>vader</a:t>
            </a:r>
            <a:r>
              <a:rPr lang="en-US" dirty="0" smtClean="0">
                <a:latin typeface="Arial Black" panose="020B0A04020102020204" pitchFamily="34" charset="0"/>
              </a:rPr>
              <a:t> it assigns a score for the text with how much It is positive, negative , neutral</a:t>
            </a:r>
          </a:p>
          <a:p>
            <a:endParaRPr lang="en-US" dirty="0"/>
          </a:p>
          <a:p>
            <a:r>
              <a:rPr lang="en-US" dirty="0" smtClean="0"/>
              <a:t> </a:t>
            </a:r>
            <a:endParaRPr lang="en-US" dirty="0"/>
          </a:p>
        </p:txBody>
      </p:sp>
      <p:sp>
        <p:nvSpPr>
          <p:cNvPr id="8" name="Rectangle 1"/>
          <p:cNvSpPr>
            <a:spLocks noChangeArrowheads="1"/>
          </p:cNvSpPr>
          <p:nvPr/>
        </p:nvSpPr>
        <p:spPr bwMode="auto">
          <a:xfrm>
            <a:off x="776377" y="4795550"/>
            <a:ext cx="8169215"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C4043"/>
                </a:solidFill>
                <a:latin typeface="+mn-lt"/>
              </a:rPr>
              <a:t> </a:t>
            </a:r>
            <a:r>
              <a:rPr lang="en-US" altLang="en-US" dirty="0" smtClean="0">
                <a:solidFill>
                  <a:srgbClr val="3C4043"/>
                </a:solidFill>
                <a:latin typeface="Arial Black" panose="020B0A04020102020204" pitchFamily="34" charset="0"/>
              </a:rPr>
              <a:t>E.G. :-     </a:t>
            </a:r>
            <a:r>
              <a:rPr kumimoji="0" lang="en-US" altLang="en-US" b="0" i="0" u="none" strike="noStrike" cap="none" normalizeH="0" baseline="0" dirty="0" smtClean="0">
                <a:ln>
                  <a:noFill/>
                </a:ln>
                <a:solidFill>
                  <a:srgbClr val="3C4043"/>
                </a:solidFill>
                <a:effectLst/>
                <a:latin typeface="Arial Black" panose="020B0A04020102020204" pitchFamily="34" charset="0"/>
              </a:rPr>
              <a:t>This oatmeal is not good. Its mushy, soft, I don't like it. Quaker Oats is the way to go. </a:t>
            </a:r>
            <a:endParaRPr kumimoji="0" lang="en-US" altLang="en-US"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Black" panose="020B0A04020102020204" pitchFamily="34" charset="0"/>
              </a:rPr>
              <a:t>                 Out[20]: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3C4043"/>
                </a:solidFill>
                <a:effectLst/>
                <a:latin typeface="Arial Black" panose="020B0A04020102020204" pitchFamily="34" charset="0"/>
              </a:rPr>
              <a:t>                {'</a:t>
            </a:r>
            <a:r>
              <a:rPr kumimoji="0" lang="en-US" altLang="en-US" b="0" i="0" u="none" strike="noStrike" cap="none" normalizeH="0" baseline="0" dirty="0" err="1" smtClean="0">
                <a:ln>
                  <a:noFill/>
                </a:ln>
                <a:solidFill>
                  <a:srgbClr val="3C4043"/>
                </a:solidFill>
                <a:effectLst/>
                <a:latin typeface="Arial Black" panose="020B0A04020102020204" pitchFamily="34" charset="0"/>
              </a:rPr>
              <a:t>neg</a:t>
            </a:r>
            <a:r>
              <a:rPr kumimoji="0" lang="en-US" altLang="en-US" b="0" i="0" u="none" strike="noStrike" cap="none" normalizeH="0" baseline="0" dirty="0" smtClean="0">
                <a:ln>
                  <a:noFill/>
                </a:ln>
                <a:solidFill>
                  <a:srgbClr val="3C4043"/>
                </a:solidFill>
                <a:effectLst/>
                <a:latin typeface="Arial Black" panose="020B0A04020102020204" pitchFamily="34" charset="0"/>
              </a:rPr>
              <a:t>': 0.22, '</a:t>
            </a:r>
            <a:r>
              <a:rPr kumimoji="0" lang="en-US" altLang="en-US" b="0" i="0" u="none" strike="noStrike" cap="none" normalizeH="0" baseline="0" dirty="0" err="1" smtClean="0">
                <a:ln>
                  <a:noFill/>
                </a:ln>
                <a:solidFill>
                  <a:srgbClr val="3C4043"/>
                </a:solidFill>
                <a:effectLst/>
                <a:latin typeface="Arial Black" panose="020B0A04020102020204" pitchFamily="34" charset="0"/>
              </a:rPr>
              <a:t>neu</a:t>
            </a:r>
            <a:r>
              <a:rPr kumimoji="0" lang="en-US" altLang="en-US" b="0" i="0" u="none" strike="noStrike" cap="none" normalizeH="0" baseline="0" dirty="0" smtClean="0">
                <a:ln>
                  <a:noFill/>
                </a:ln>
                <a:solidFill>
                  <a:srgbClr val="3C4043"/>
                </a:solidFill>
                <a:effectLst/>
                <a:latin typeface="Arial Black" panose="020B0A04020102020204" pitchFamily="34" charset="0"/>
              </a:rPr>
              <a:t>': 0.78, '</a:t>
            </a:r>
            <a:r>
              <a:rPr kumimoji="0" lang="en-US" altLang="en-US" b="0" i="0" u="none" strike="noStrike" cap="none" normalizeH="0" baseline="0" dirty="0" err="1" smtClean="0">
                <a:ln>
                  <a:noFill/>
                </a:ln>
                <a:solidFill>
                  <a:srgbClr val="3C4043"/>
                </a:solidFill>
                <a:effectLst/>
                <a:latin typeface="Arial Black" panose="020B0A04020102020204" pitchFamily="34" charset="0"/>
              </a:rPr>
              <a:t>pos</a:t>
            </a:r>
            <a:r>
              <a:rPr kumimoji="0" lang="en-US" altLang="en-US" b="0" i="0" u="none" strike="noStrike" cap="none" normalizeH="0" baseline="0" dirty="0" smtClean="0">
                <a:ln>
                  <a:noFill/>
                </a:ln>
                <a:solidFill>
                  <a:srgbClr val="3C4043"/>
                </a:solidFill>
                <a:effectLst/>
                <a:latin typeface="Arial Black" panose="020B0A04020102020204" pitchFamily="34" charset="0"/>
              </a:rPr>
              <a:t>': 0.0, 'compound': -0.5448}</a:t>
            </a:r>
            <a:endParaRPr kumimoji="0" lang="en-US" altLang="en-US"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Roboto Mono"/>
              </a:rPr>
              <a:t/>
            </a:r>
            <a:br>
              <a:rPr kumimoji="0" lang="en-US" altLang="en-US" sz="1000" b="0" i="0" u="none" strike="noStrike" cap="none" normalizeH="0" baseline="0" dirty="0" smtClean="0">
                <a:ln>
                  <a:noFill/>
                </a:ln>
                <a:solidFill>
                  <a:schemeClr val="tx1"/>
                </a:solidFill>
                <a:effectLst/>
                <a:latin typeface="Roboto Mono"/>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8237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0" y="0"/>
            <a:ext cx="12192000" cy="6858000"/>
          </a:xfrm>
          <a:prstGeom prst="rect">
            <a:avLst/>
          </a:prstGeom>
        </p:spPr>
      </p:pic>
      <p:sp>
        <p:nvSpPr>
          <p:cNvPr id="5" name="TextBox 4"/>
          <p:cNvSpPr txBox="1"/>
          <p:nvPr/>
        </p:nvSpPr>
        <p:spPr>
          <a:xfrm>
            <a:off x="0" y="0"/>
            <a:ext cx="6409426"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rPr>
              <a:t>Combining VADER and RoBERTa</a:t>
            </a:r>
            <a:endParaRPr lang="en-US" sz="2800" u="sng" dirty="0">
              <a:effectLst>
                <a:outerShdw blurRad="38100" dist="38100" dir="2700000" algn="tl">
                  <a:srgbClr val="000000">
                    <a:alpha val="43137"/>
                  </a:srgbClr>
                </a:outerShdw>
              </a:effectLst>
            </a:endParaRPr>
          </a:p>
        </p:txBody>
      </p:sp>
      <p:sp>
        <p:nvSpPr>
          <p:cNvPr id="7" name="Rectangle 2"/>
          <p:cNvSpPr>
            <a:spLocks noChangeArrowheads="1"/>
          </p:cNvSpPr>
          <p:nvPr/>
        </p:nvSpPr>
        <p:spPr bwMode="auto">
          <a:xfrm>
            <a:off x="560716" y="694319"/>
            <a:ext cx="7108166" cy="2893615"/>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effectLst/>
                <a:latin typeface="Arial Black" panose="020B0A04020102020204" pitchFamily="34" charset="0"/>
              </a:rPr>
              <a:t>To combine the results from both VADER and RoBERTa, the code creates a Data Frame named </a:t>
            </a:r>
            <a:r>
              <a:rPr kumimoji="0" lang="en-US" altLang="en-US" b="1" i="0" u="none" strike="noStrike" cap="none" normalizeH="0" baseline="0" dirty="0" smtClean="0">
                <a:ln>
                  <a:noFill/>
                </a:ln>
                <a:effectLst/>
                <a:latin typeface="Arial Black" panose="020B0A04020102020204" pitchFamily="34" charset="0"/>
              </a:rPr>
              <a:t>results_df</a:t>
            </a:r>
            <a:r>
              <a:rPr kumimoji="0" lang="en-US" altLang="en-US" b="0" i="0" u="none" strike="noStrike" cap="none" normalizeH="0" baseline="0" dirty="0" smtClean="0">
                <a:ln>
                  <a:noFill/>
                </a:ln>
                <a:effectLst/>
                <a:latin typeface="Arial Black" panose="020B0A040201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effectLst/>
                <a:latin typeface="Arial Black" panose="020B0A04020102020204" pitchFamily="34" charset="0"/>
              </a:rPr>
              <a:t>where it stores the sentiment scores and other relevant information for each text in the dataset. This Data Frame contains columns for VADER and RoBERTa sentiment scores, among others.</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effectLst/>
              </a:rPr>
              <a:t/>
            </a:r>
            <a:br>
              <a:rPr kumimoji="0" lang="en-US" altLang="en-US" b="0" i="0" u="none" strike="noStrike" cap="none" normalizeH="0" baseline="0" dirty="0" smtClean="0">
                <a:ln>
                  <a:noFill/>
                </a:ln>
                <a:effectLst/>
              </a:rPr>
            </a:br>
            <a:r>
              <a:rPr kumimoji="0" lang="en-US" altLang="en-US" b="0" i="0" u="none" strike="noStrike" cap="none" normalizeH="0" baseline="0" dirty="0" smtClean="0">
                <a:ln>
                  <a:noFill/>
                </a:ln>
                <a:effectLst/>
              </a:rPr>
              <a:t> </a:t>
            </a:r>
          </a:p>
        </p:txBody>
      </p:sp>
      <p:sp>
        <p:nvSpPr>
          <p:cNvPr id="14" name="TextBox 13"/>
          <p:cNvSpPr txBox="1"/>
          <p:nvPr/>
        </p:nvSpPr>
        <p:spPr>
          <a:xfrm>
            <a:off x="586596" y="2355011"/>
            <a:ext cx="10662249" cy="3726612"/>
          </a:xfrm>
          <a:prstGeom prst="rect">
            <a:avLst/>
          </a:prstGeom>
          <a:noFill/>
        </p:spPr>
        <p:txBody>
          <a:bodyPr wrap="square" rtlCol="0">
            <a:spAutoFit/>
          </a:bodyPr>
          <a:lstStyle/>
          <a:p>
            <a:endParaRPr lang="en-US" dirty="0"/>
          </a:p>
        </p:txBody>
      </p:sp>
      <p:sp>
        <p:nvSpPr>
          <p:cNvPr id="15" name="Rectangle 5"/>
          <p:cNvSpPr>
            <a:spLocks noChangeArrowheads="1"/>
          </p:cNvSpPr>
          <p:nvPr/>
        </p:nvSpPr>
        <p:spPr bwMode="auto">
          <a:xfrm>
            <a:off x="560716" y="3524819"/>
            <a:ext cx="5848710" cy="2893615"/>
          </a:xfrm>
          <a:prstGeom prst="rect">
            <a:avLst/>
          </a:prstGeom>
          <a:no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effectLst/>
                <a:latin typeface="Arial Black" panose="020B0A04020102020204" pitchFamily="34" charset="0"/>
              </a:rPr>
              <a:t>The code also includes a visualization step where it uses </a:t>
            </a:r>
            <a:r>
              <a:rPr kumimoji="0" lang="en-US" altLang="en-US" b="1" i="0" u="none" strike="noStrike" cap="none" normalizeH="0" baseline="0" dirty="0" err="1" smtClean="0">
                <a:ln>
                  <a:noFill/>
                </a:ln>
                <a:effectLst/>
                <a:latin typeface="Arial Black" panose="020B0A04020102020204" pitchFamily="34" charset="0"/>
              </a:rPr>
              <a:t>seaborn</a:t>
            </a:r>
            <a:r>
              <a:rPr kumimoji="0" lang="en-US" altLang="en-US" b="0" i="0" u="none" strike="noStrike" cap="none" normalizeH="0" baseline="0" dirty="0" smtClean="0">
                <a:ln>
                  <a:noFill/>
                </a:ln>
                <a:effectLst/>
                <a:latin typeface="Arial Black" panose="020B0A04020102020204" pitchFamily="34" charset="0"/>
              </a:rPr>
              <a:t> to create a pair plot that allows you to compare the sentiment scores from both VADER and RoBERTa. This plot helps in visualizing the relationships between the two sentiment analysis methods and how they relate to the review scores.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rPr>
              <a:t/>
            </a:r>
            <a:br>
              <a:rPr kumimoji="0" lang="en-US" altLang="en-US" b="0" i="0" u="none" strike="noStrike" cap="none" normalizeH="0" baseline="0" dirty="0" smtClean="0">
                <a:ln>
                  <a:noFill/>
                </a:ln>
                <a:solidFill>
                  <a:schemeClr val="tx1"/>
                </a:solidFill>
                <a:effectLst/>
              </a:rPr>
            </a:b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386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4" y="612474"/>
            <a:ext cx="12105736" cy="6245525"/>
          </a:xfrm>
          <a:prstGeom prst="rect">
            <a:avLst/>
          </a:prstGeom>
        </p:spPr>
      </p:pic>
      <p:sp>
        <p:nvSpPr>
          <p:cNvPr id="3" name="TextBox 2"/>
          <p:cNvSpPr txBox="1"/>
          <p:nvPr/>
        </p:nvSpPr>
        <p:spPr>
          <a:xfrm>
            <a:off x="0" y="0"/>
            <a:ext cx="5693434" cy="800219"/>
          </a:xfrm>
          <a:prstGeom prst="rect">
            <a:avLst/>
          </a:prstGeom>
          <a:noFill/>
        </p:spPr>
        <p:txBody>
          <a:bodyPr wrap="square" rtlCol="0">
            <a:spAutoFit/>
          </a:bodyPr>
          <a:lstStyle/>
          <a:p>
            <a:r>
              <a:rPr lang="en-US" sz="2800" u="sng" dirty="0" smtClean="0">
                <a:effectLst>
                  <a:outerShdw blurRad="38100" dist="38100" dir="2700000" algn="tl">
                    <a:srgbClr val="000000">
                      <a:alpha val="43137"/>
                    </a:srgbClr>
                  </a:outerShdw>
                </a:effectLst>
                <a:latin typeface="Arial Black" panose="020B0A04020102020204" pitchFamily="34" charset="0"/>
              </a:rPr>
              <a:t>Visualization of Results</a:t>
            </a:r>
          </a:p>
          <a:p>
            <a:endParaRPr lang="en-US"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619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0" y="0"/>
            <a:ext cx="12192000" cy="6858000"/>
          </a:xfrm>
          <a:prstGeom prst="rect">
            <a:avLst/>
          </a:prstGeom>
        </p:spPr>
      </p:pic>
      <p:sp>
        <p:nvSpPr>
          <p:cNvPr id="3" name="TextBox 2"/>
          <p:cNvSpPr txBox="1"/>
          <p:nvPr/>
        </p:nvSpPr>
        <p:spPr>
          <a:xfrm>
            <a:off x="0" y="0"/>
            <a:ext cx="10472468" cy="954107"/>
          </a:xfrm>
          <a:prstGeom prst="rect">
            <a:avLst/>
          </a:prstGeom>
          <a:noFill/>
        </p:spPr>
        <p:txBody>
          <a:bodyPr wrap="square" rtlCol="0">
            <a:spAutoFit/>
          </a:bodyPr>
          <a:lstStyle/>
          <a:p>
            <a:r>
              <a:rPr lang="en-US" sz="2800" u="sng" dirty="0">
                <a:effectLst>
                  <a:outerShdw blurRad="38100" dist="38100" dir="2700000" algn="tl">
                    <a:srgbClr val="000000">
                      <a:alpha val="43137"/>
                    </a:srgbClr>
                  </a:outerShdw>
                </a:effectLst>
                <a:latin typeface="Arial Black" panose="020B0A04020102020204" pitchFamily="34" charset="0"/>
              </a:rPr>
              <a:t>The Transformers Pipeline</a:t>
            </a:r>
          </a:p>
          <a:p>
            <a:endParaRPr lang="en-US" sz="2800" u="sng" dirty="0">
              <a:effectLst>
                <a:outerShdw blurRad="38100" dist="38100" dir="2700000" algn="tl">
                  <a:srgbClr val="000000">
                    <a:alpha val="43137"/>
                  </a:srgbClr>
                </a:outerShdw>
              </a:effectLst>
              <a:latin typeface="Arial Black" panose="020B0A04020102020204" pitchFamily="34" charset="0"/>
            </a:endParaRPr>
          </a:p>
        </p:txBody>
      </p:sp>
      <p:sp>
        <p:nvSpPr>
          <p:cNvPr id="4" name="TextBox 3"/>
          <p:cNvSpPr txBox="1"/>
          <p:nvPr/>
        </p:nvSpPr>
        <p:spPr>
          <a:xfrm>
            <a:off x="0" y="989307"/>
            <a:ext cx="10843404" cy="4037162"/>
          </a:xfrm>
          <a:prstGeom prst="rect">
            <a:avLst/>
          </a:prstGeom>
          <a:noFill/>
        </p:spPr>
        <p:txBody>
          <a:bodyPr wrap="square" rtlCol="0">
            <a:spAutoFit/>
          </a:bodyPr>
          <a:lstStyle/>
          <a:p>
            <a:endParaRPr lang="en-US" dirty="0"/>
          </a:p>
        </p:txBody>
      </p:sp>
      <p:sp>
        <p:nvSpPr>
          <p:cNvPr id="5" name="TextBox 4"/>
          <p:cNvSpPr txBox="1"/>
          <p:nvPr/>
        </p:nvSpPr>
        <p:spPr>
          <a:xfrm>
            <a:off x="163902" y="1108862"/>
            <a:ext cx="8246852" cy="1754326"/>
          </a:xfrm>
          <a:prstGeom prst="rect">
            <a:avLst/>
          </a:prstGeom>
          <a:noFill/>
        </p:spPr>
        <p:txBody>
          <a:bodyPr wrap="square" rtlCol="0">
            <a:spAutoFit/>
          </a:bodyPr>
          <a:lstStyle/>
          <a:p>
            <a:pPr lvl="1"/>
            <a:r>
              <a:rPr lang="en-US" dirty="0" smtClean="0">
                <a:latin typeface="Arial Black" panose="020B0A04020102020204" pitchFamily="34" charset="0"/>
              </a:rPr>
              <a:t>A </a:t>
            </a:r>
            <a:r>
              <a:rPr lang="en-US" dirty="0">
                <a:latin typeface="Arial Black" panose="020B0A04020102020204" pitchFamily="34" charset="0"/>
              </a:rPr>
              <a:t>transformer pipeline model is a high-level interface provided by the </a:t>
            </a:r>
            <a:r>
              <a:rPr lang="en-US" dirty="0" smtClean="0">
                <a:latin typeface="Arial Black" panose="020B0A04020102020204" pitchFamily="34" charset="0"/>
              </a:rPr>
              <a:t>Hugging Face Transformers </a:t>
            </a:r>
            <a:r>
              <a:rPr lang="en-US" dirty="0">
                <a:latin typeface="Arial Black" panose="020B0A04020102020204" pitchFamily="34" charset="0"/>
              </a:rPr>
              <a:t>library to perform specific NLP tasks using pre-trained transformer models.</a:t>
            </a:r>
          </a:p>
          <a:p>
            <a:r>
              <a:rPr lang="en-US" dirty="0" smtClean="0"/>
              <a:t/>
            </a:r>
            <a:br>
              <a:rPr lang="en-US" dirty="0" smtClean="0"/>
            </a:br>
            <a:endParaRPr lang="en-US" dirty="0"/>
          </a:p>
        </p:txBody>
      </p:sp>
      <p:sp>
        <p:nvSpPr>
          <p:cNvPr id="6" name="TextBox 5"/>
          <p:cNvSpPr txBox="1"/>
          <p:nvPr/>
        </p:nvSpPr>
        <p:spPr>
          <a:xfrm>
            <a:off x="163902" y="2431435"/>
            <a:ext cx="9316528" cy="2154436"/>
          </a:xfrm>
          <a:prstGeom prst="rect">
            <a:avLst/>
          </a:prstGeom>
          <a:noFill/>
        </p:spPr>
        <p:txBody>
          <a:bodyPr wrap="square" rtlCol="0">
            <a:spAutoFit/>
          </a:bodyPr>
          <a:lstStyle/>
          <a:p>
            <a:endParaRPr lang="en-US" dirty="0"/>
          </a:p>
          <a:p>
            <a:pPr lvl="1"/>
            <a:r>
              <a:rPr lang="en-US" sz="2000" dirty="0">
                <a:latin typeface="Arial Black" panose="020B0A04020102020204" pitchFamily="34" charset="0"/>
              </a:rPr>
              <a:t>These pipelines are designed to simplify the process of applying transformer models to various NLP tasks. They abstract away the complexities of model loading, tokenization, and inference.</a:t>
            </a:r>
          </a:p>
          <a:p>
            <a:r>
              <a:rPr lang="en-US" dirty="0" smtClean="0"/>
              <a:t/>
            </a:r>
            <a:br>
              <a:rPr lang="en-US" dirty="0" smtClean="0"/>
            </a:br>
            <a:endParaRPr lang="en-US" dirty="0"/>
          </a:p>
        </p:txBody>
      </p:sp>
      <p:sp>
        <p:nvSpPr>
          <p:cNvPr id="7" name="TextBox 6"/>
          <p:cNvSpPr txBox="1"/>
          <p:nvPr/>
        </p:nvSpPr>
        <p:spPr>
          <a:xfrm>
            <a:off x="3338423" y="6349042"/>
            <a:ext cx="45719" cy="369332"/>
          </a:xfrm>
          <a:prstGeom prst="rect">
            <a:avLst/>
          </a:prstGeom>
          <a:noFill/>
        </p:spPr>
        <p:txBody>
          <a:bodyPr wrap="square" rtlCol="0">
            <a:spAutoFit/>
          </a:bodyPr>
          <a:lstStyle/>
          <a:p>
            <a:endParaRPr lang="en-US" dirty="0"/>
          </a:p>
        </p:txBody>
      </p:sp>
      <p:sp>
        <p:nvSpPr>
          <p:cNvPr id="8" name="TextBox 7"/>
          <p:cNvSpPr txBox="1"/>
          <p:nvPr/>
        </p:nvSpPr>
        <p:spPr>
          <a:xfrm>
            <a:off x="8704053" y="5348377"/>
            <a:ext cx="184731" cy="369332"/>
          </a:xfrm>
          <a:prstGeom prst="rect">
            <a:avLst/>
          </a:prstGeom>
          <a:noFill/>
        </p:spPr>
        <p:txBody>
          <a:bodyPr wrap="none" rtlCol="0">
            <a:spAutoFit/>
          </a:bodyPr>
          <a:lstStyle/>
          <a:p>
            <a:endParaRPr lang="en-US" dirty="0"/>
          </a:p>
        </p:txBody>
      </p:sp>
      <p:sp>
        <p:nvSpPr>
          <p:cNvPr id="2" name="TextBox 1"/>
          <p:cNvSpPr txBox="1"/>
          <p:nvPr/>
        </p:nvSpPr>
        <p:spPr>
          <a:xfrm>
            <a:off x="629728" y="4502815"/>
            <a:ext cx="7608499" cy="923330"/>
          </a:xfrm>
          <a:prstGeom prst="rect">
            <a:avLst/>
          </a:prstGeom>
          <a:noFill/>
        </p:spPr>
        <p:txBody>
          <a:bodyPr wrap="square" rtlCol="0">
            <a:spAutoFit/>
          </a:bodyPr>
          <a:lstStyle/>
          <a:p>
            <a:r>
              <a:rPr lang="en-US" dirty="0" smtClean="0">
                <a:latin typeface="Arial Black" panose="020B0A04020102020204" pitchFamily="34" charset="0"/>
              </a:rPr>
              <a:t>Transformer pipeline model can also be used for sentiment analysis using text a simple application is provided inside the code as follows :-</a:t>
            </a:r>
            <a:endParaRPr lang="en-US" dirty="0">
              <a:latin typeface="Arial Black" panose="020B0A04020102020204" pitchFamily="34" charset="0"/>
            </a:endParaRPr>
          </a:p>
        </p:txBody>
      </p:sp>
    </p:spTree>
    <p:extLst>
      <p:ext uri="{BB962C8B-B14F-4D97-AF65-F5344CB8AC3E}">
        <p14:creationId xmlns:p14="http://schemas.microsoft.com/office/powerpoint/2010/main" val="2311286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1218640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906438" y="1086927"/>
            <a:ext cx="7901796" cy="646331"/>
          </a:xfrm>
          <a:prstGeom prst="rect">
            <a:avLst/>
          </a:prstGeom>
          <a:noFill/>
        </p:spPr>
        <p:txBody>
          <a:bodyPr wrap="square" rtlCol="0">
            <a:spAutoFit/>
          </a:bodyPr>
          <a:lstStyle/>
          <a:p>
            <a:r>
              <a:rPr lang="en-US" sz="3600" dirty="0" smtClean="0">
                <a:latin typeface="Algerian" panose="04020705040A02060702" pitchFamily="82" charset="0"/>
              </a:rPr>
              <a:t>Thank YOU!</a:t>
            </a:r>
            <a:endParaRPr lang="en-US" sz="3600" dirty="0">
              <a:latin typeface="Algerian" panose="04020705040A02060702" pitchFamily="82" charset="0"/>
            </a:endParaRPr>
          </a:p>
        </p:txBody>
      </p:sp>
    </p:spTree>
    <p:extLst>
      <p:ext uri="{BB962C8B-B14F-4D97-AF65-F5344CB8AC3E}">
        <p14:creationId xmlns:p14="http://schemas.microsoft.com/office/powerpoint/2010/main" val="4150781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4760" y="0"/>
            <a:ext cx="4554827" cy="646331"/>
          </a:xfrm>
          <a:prstGeom prst="rect">
            <a:avLst/>
          </a:prstGeom>
          <a:noFill/>
        </p:spPr>
        <p:txBody>
          <a:bodyPr wrap="square" rtlCol="0">
            <a:spAutoFit/>
          </a:bodyPr>
          <a:lstStyle/>
          <a:p>
            <a:r>
              <a:rPr lang="en-US" sz="3600" u="sng" dirty="0" smtClean="0">
                <a:effectLst>
                  <a:outerShdw blurRad="50800" dist="50800" dir="5400000" algn="ctr" rotWithShape="0">
                    <a:srgbClr val="000000"/>
                  </a:outerShdw>
                </a:effectLst>
                <a:latin typeface="Algerian" panose="04020705040A02060702" pitchFamily="82" charset="0"/>
              </a:rPr>
              <a:t>Introduction</a:t>
            </a:r>
            <a:endParaRPr lang="en-US" sz="3600" u="sng" dirty="0">
              <a:effectLst>
                <a:outerShdw blurRad="50800" dist="50800" dir="5400000" algn="ctr" rotWithShape="0">
                  <a:srgbClr val="000000"/>
                </a:outerShdw>
              </a:effectLst>
              <a:latin typeface="Algerian" panose="04020705040A02060702" pitchFamily="82" charset="0"/>
            </a:endParaRPr>
          </a:p>
        </p:txBody>
      </p:sp>
      <p:sp>
        <p:nvSpPr>
          <p:cNvPr id="3" name="TextBox 2"/>
          <p:cNvSpPr txBox="1"/>
          <p:nvPr/>
        </p:nvSpPr>
        <p:spPr>
          <a:xfrm>
            <a:off x="611835" y="780365"/>
            <a:ext cx="8842075" cy="397031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Sentiment analysis, also known as opinion mining, is a powerful natural language processing (NLP) technique used to extract and analyze emotions, opinions, and sentiments expressed within text data. It plays a crucial role in understanding how people feel about various topics, products, or services based on the content they generate online.</a:t>
            </a:r>
          </a:p>
          <a:p>
            <a:r>
              <a:rPr lang="en-US" dirty="0" smtClean="0"/>
              <a:t/>
            </a:r>
            <a:br>
              <a:rPr lang="en-US" dirty="0" smtClean="0"/>
            </a:br>
            <a:endParaRPr lang="en-US" dirty="0"/>
          </a:p>
        </p:txBody>
      </p:sp>
      <p:sp>
        <p:nvSpPr>
          <p:cNvPr id="4" name="TextBox 3"/>
          <p:cNvSpPr txBox="1"/>
          <p:nvPr/>
        </p:nvSpPr>
        <p:spPr>
          <a:xfrm>
            <a:off x="379561" y="4421233"/>
            <a:ext cx="6012612" cy="292387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400" dirty="0"/>
              <a:t>O</a:t>
            </a:r>
            <a:r>
              <a:rPr lang="en-US" sz="2400" dirty="0" smtClean="0"/>
              <a:t>rganizations </a:t>
            </a:r>
            <a:r>
              <a:rPr lang="en-US" sz="2400" dirty="0"/>
              <a:t>can gain a deeper understanding of customer opinions, feedback, and reviews, ultimately enabling them to make data-informed decisions.</a:t>
            </a:r>
          </a:p>
          <a:p>
            <a:r>
              <a:rPr lang="en-US" sz="2000" dirty="0" smtClean="0"/>
              <a:t/>
            </a:r>
            <a:br>
              <a:rPr lang="en-US" sz="2000" dirty="0" smtClean="0"/>
            </a:b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2868" y="3754283"/>
            <a:ext cx="3982340" cy="2852973"/>
          </a:xfrm>
          <a:prstGeom prst="rect">
            <a:avLst/>
          </a:prstGeom>
        </p:spPr>
      </p:pic>
    </p:spTree>
    <p:extLst>
      <p:ext uri="{BB962C8B-B14F-4D97-AF65-F5344CB8AC3E}">
        <p14:creationId xmlns:p14="http://schemas.microsoft.com/office/powerpoint/2010/main" val="52822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18515" y="0"/>
            <a:ext cx="12192000" cy="6858000"/>
          </a:xfrm>
          <a:prstGeom prst="rect">
            <a:avLst/>
          </a:prstGeom>
        </p:spPr>
      </p:pic>
      <p:sp>
        <p:nvSpPr>
          <p:cNvPr id="2" name="TextBox 1"/>
          <p:cNvSpPr txBox="1"/>
          <p:nvPr/>
        </p:nvSpPr>
        <p:spPr>
          <a:xfrm>
            <a:off x="2401367" y="84154"/>
            <a:ext cx="5460763" cy="646331"/>
          </a:xfrm>
          <a:prstGeom prst="rect">
            <a:avLst/>
          </a:prstGeom>
          <a:noFill/>
        </p:spPr>
        <p:txBody>
          <a:bodyPr wrap="square" rtlCol="0">
            <a:spAutoFit/>
          </a:bodyPr>
          <a:lstStyle/>
          <a:p>
            <a:r>
              <a:rPr lang="en-US" sz="3600" u="sng" dirty="0">
                <a:effectLst>
                  <a:outerShdw blurRad="38100" dist="38100" dir="2700000" algn="tl">
                    <a:srgbClr val="000000">
                      <a:alpha val="43137"/>
                    </a:srgbClr>
                  </a:outerShdw>
                </a:effectLst>
                <a:latin typeface="Algerian" panose="04020705040A02060702" pitchFamily="82" charset="0"/>
              </a:rPr>
              <a:t>Dual Model Approach</a:t>
            </a:r>
          </a:p>
        </p:txBody>
      </p:sp>
      <p:sp>
        <p:nvSpPr>
          <p:cNvPr id="3" name="TextBox 2"/>
          <p:cNvSpPr txBox="1"/>
          <p:nvPr/>
        </p:nvSpPr>
        <p:spPr>
          <a:xfrm>
            <a:off x="554790" y="702378"/>
            <a:ext cx="7169921" cy="2308324"/>
          </a:xfrm>
          <a:prstGeom prst="rect">
            <a:avLst/>
          </a:prstGeom>
          <a:noFill/>
        </p:spPr>
        <p:txBody>
          <a:bodyPr wrap="square" rtlCol="0">
            <a:spAutoFit/>
          </a:bodyPr>
          <a:lstStyle/>
          <a:p>
            <a:pPr>
              <a:lnSpc>
                <a:spcPct val="150000"/>
              </a:lnSpc>
            </a:pPr>
            <a:r>
              <a:rPr lang="en-US" sz="2400" dirty="0">
                <a:latin typeface="Arial" panose="020B0604020202020204" pitchFamily="34" charset="0"/>
                <a:cs typeface="Arial" panose="020B0604020202020204" pitchFamily="34" charset="0"/>
              </a:rPr>
              <a:t>In this analysis, we utilize a two-fold approach to sentiment analysis. We employ two distinct models, each with its unique strengths:</a:t>
            </a:r>
          </a:p>
          <a:p>
            <a:r>
              <a:rPr lang="en-US" dirty="0"/>
              <a:t/>
            </a:r>
            <a:br>
              <a:rPr lang="en-US" dirty="0"/>
            </a:br>
            <a:endParaRPr lang="en-US" dirty="0"/>
          </a:p>
        </p:txBody>
      </p:sp>
      <p:sp>
        <p:nvSpPr>
          <p:cNvPr id="4" name="TextBox 3"/>
          <p:cNvSpPr txBox="1"/>
          <p:nvPr/>
        </p:nvSpPr>
        <p:spPr>
          <a:xfrm>
            <a:off x="623157" y="3550705"/>
            <a:ext cx="7434882" cy="3600986"/>
          </a:xfrm>
          <a:prstGeom prst="rect">
            <a:avLst/>
          </a:prstGeom>
          <a:noFill/>
        </p:spPr>
        <p:txBody>
          <a:bodyPr wrap="square" rtlCol="0">
            <a:spAutoFit/>
          </a:bodyPr>
          <a:lstStyle/>
          <a:p>
            <a:pPr>
              <a:lnSpc>
                <a:spcPct val="150000"/>
              </a:lnSpc>
            </a:pPr>
            <a:r>
              <a:rPr lang="en-US" sz="2400" dirty="0" smtClean="0"/>
              <a:t>VADER </a:t>
            </a:r>
            <a:r>
              <a:rPr lang="en-US" sz="2400" dirty="0"/>
              <a:t>is a rule-based sentiment analysis tool that relies on a predefined lexicon of words and their </a:t>
            </a:r>
            <a:r>
              <a:rPr lang="en-US" sz="2400" dirty="0" smtClean="0"/>
              <a:t>associated   sentiment </a:t>
            </a:r>
            <a:r>
              <a:rPr lang="en-US" sz="2400" dirty="0"/>
              <a:t>scores. It assigns sentiment polarities (positive, neutral, or negative) to text data based on </a:t>
            </a:r>
            <a:r>
              <a:rPr lang="en-US" sz="2400" dirty="0" smtClean="0"/>
              <a:t>these </a:t>
            </a:r>
            <a:r>
              <a:rPr lang="en-US" sz="2400" dirty="0"/>
              <a:t>scores. VADER is ideal for quick, rule-driven sentiment analysis.</a:t>
            </a:r>
          </a:p>
          <a:p>
            <a:r>
              <a:rPr lang="en-US" sz="2400" dirty="0" smtClean="0"/>
              <a:t/>
            </a:r>
            <a:br>
              <a:rPr lang="en-US" sz="2400" dirty="0" smtClean="0"/>
            </a:br>
            <a:endParaRPr lang="en-US" sz="2400" dirty="0"/>
          </a:p>
        </p:txBody>
      </p:sp>
      <p:sp>
        <p:nvSpPr>
          <p:cNvPr id="9" name="Rounded Rectangle 8"/>
          <p:cNvSpPr/>
          <p:nvPr/>
        </p:nvSpPr>
        <p:spPr>
          <a:xfrm>
            <a:off x="3210538" y="2672000"/>
            <a:ext cx="2260120" cy="677403"/>
          </a:xfrm>
          <a:prstGeom prst="roundRect">
            <a:avLst/>
          </a:prstGeom>
          <a:solidFill>
            <a:srgbClr val="8FCAC6"/>
          </a:solidFill>
          <a:ln>
            <a:solidFill>
              <a:srgbClr val="133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lgerian" panose="04020705040A02060702" pitchFamily="82" charset="0"/>
              </a:rPr>
              <a:t>VADER</a:t>
            </a:r>
            <a:endParaRPr lang="en-IN" sz="28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417743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0" y="0"/>
            <a:ext cx="12192000" cy="6858000"/>
          </a:xfrm>
          <a:prstGeom prst="rect">
            <a:avLst/>
          </a:prstGeom>
        </p:spPr>
      </p:pic>
      <p:sp>
        <p:nvSpPr>
          <p:cNvPr id="2" name="TextBox 1"/>
          <p:cNvSpPr txBox="1"/>
          <p:nvPr/>
        </p:nvSpPr>
        <p:spPr>
          <a:xfrm>
            <a:off x="2623558" y="54334"/>
            <a:ext cx="4520241" cy="523220"/>
          </a:xfrm>
          <a:prstGeom prst="rect">
            <a:avLst/>
          </a:prstGeom>
          <a:noFill/>
        </p:spPr>
        <p:txBody>
          <a:bodyPr wrap="square" rtlCol="0">
            <a:spAutoFit/>
          </a:bodyPr>
          <a:lstStyle/>
          <a:p>
            <a:r>
              <a:rPr lang="en-US" sz="2800" u="sng" dirty="0">
                <a:effectLst>
                  <a:outerShdw blurRad="38100" dist="38100" dir="2700000" algn="tl">
                    <a:srgbClr val="000000">
                      <a:alpha val="43137"/>
                    </a:srgbClr>
                  </a:outerShdw>
                </a:effectLst>
                <a:latin typeface="Algerian" panose="04020705040A02060702" pitchFamily="82" charset="0"/>
              </a:rPr>
              <a:t>Dual Model Approach</a:t>
            </a:r>
          </a:p>
        </p:txBody>
      </p:sp>
      <p:sp>
        <p:nvSpPr>
          <p:cNvPr id="5" name="TextBox 4"/>
          <p:cNvSpPr txBox="1"/>
          <p:nvPr/>
        </p:nvSpPr>
        <p:spPr>
          <a:xfrm>
            <a:off x="452241" y="2352535"/>
            <a:ext cx="7638691" cy="4801314"/>
          </a:xfrm>
          <a:prstGeom prst="rect">
            <a:avLst/>
          </a:prstGeom>
          <a:noFill/>
        </p:spPr>
        <p:txBody>
          <a:bodyPr wrap="square" rtlCol="0">
            <a:spAutoFit/>
          </a:bodyPr>
          <a:lstStyle/>
          <a:p>
            <a:pPr>
              <a:lnSpc>
                <a:spcPct val="150000"/>
              </a:lnSpc>
            </a:pPr>
            <a:r>
              <a:rPr lang="en-US" sz="2400" dirty="0" smtClean="0"/>
              <a:t>RoBERTa, on the other hand, is a neural network-based model that leverages pre-trained deep learning techniques for sentiment analysis. Specifically, we employ the "</a:t>
            </a:r>
            <a:r>
              <a:rPr lang="en-US" sz="2400" dirty="0" err="1" smtClean="0"/>
              <a:t>cardiffnlp</a:t>
            </a:r>
            <a:r>
              <a:rPr lang="en-US" sz="2400" dirty="0" smtClean="0"/>
              <a:t>/twitter-</a:t>
            </a:r>
            <a:r>
              <a:rPr lang="en-US" sz="2400" dirty="0" err="1" smtClean="0"/>
              <a:t>roberta</a:t>
            </a:r>
            <a:r>
              <a:rPr lang="en-US" sz="2400" dirty="0" smtClean="0"/>
              <a:t>-base-sentiment" model, which is fine-tuned for social media text. RoBERTa excels in understanding the nuanced context and semantics of text, making it well-suited for complex sentiment analysis tasks.</a:t>
            </a:r>
            <a:endParaRPr lang="en-US" sz="2400" dirty="0"/>
          </a:p>
          <a:p>
            <a:pPr lvl="1"/>
            <a:endParaRPr lang="en-US" dirty="0"/>
          </a:p>
          <a:p>
            <a:r>
              <a:rPr lang="en-US" dirty="0" smtClean="0"/>
              <a:t/>
            </a:r>
            <a:br>
              <a:rPr lang="en-US" dirty="0" smtClean="0"/>
            </a:br>
            <a:endParaRPr lang="en-US" dirty="0"/>
          </a:p>
        </p:txBody>
      </p:sp>
      <p:sp>
        <p:nvSpPr>
          <p:cNvPr id="7" name="Rounded Rectangle 6"/>
          <p:cNvSpPr/>
          <p:nvPr/>
        </p:nvSpPr>
        <p:spPr>
          <a:xfrm>
            <a:off x="3008118" y="1126343"/>
            <a:ext cx="3042304" cy="677403"/>
          </a:xfrm>
          <a:prstGeom prst="roundRect">
            <a:avLst/>
          </a:prstGeom>
          <a:solidFill>
            <a:srgbClr val="8FCAC6"/>
          </a:solidFill>
          <a:ln>
            <a:solidFill>
              <a:srgbClr val="133C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tx1"/>
                </a:solidFill>
                <a:latin typeface="Algerian" panose="04020705040A02060702" pitchFamily="82" charset="0"/>
              </a:rPr>
              <a:t>RoBertA</a:t>
            </a:r>
            <a:endParaRPr lang="en-IN" sz="32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81472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3615" y="86525"/>
            <a:ext cx="5236234" cy="646331"/>
          </a:xfrm>
          <a:prstGeom prst="rect">
            <a:avLst/>
          </a:prstGeom>
          <a:noFill/>
        </p:spPr>
        <p:txBody>
          <a:bodyPr wrap="square" rtlCol="0">
            <a:spAutoFit/>
          </a:bodyPr>
          <a:lstStyle/>
          <a:p>
            <a:r>
              <a:rPr lang="en-US" sz="3600" u="sng" dirty="0">
                <a:effectLst>
                  <a:outerShdw blurRad="38100" dist="38100" dir="2700000" algn="tl">
                    <a:srgbClr val="000000">
                      <a:alpha val="43137"/>
                    </a:srgbClr>
                  </a:outerShdw>
                </a:effectLst>
                <a:latin typeface="Algerian" panose="04020705040A02060702" pitchFamily="82" charset="0"/>
              </a:rPr>
              <a:t>Code Overview</a:t>
            </a:r>
          </a:p>
        </p:txBody>
      </p:sp>
      <p:sp>
        <p:nvSpPr>
          <p:cNvPr id="3" name="TextBox 2"/>
          <p:cNvSpPr txBox="1"/>
          <p:nvPr/>
        </p:nvSpPr>
        <p:spPr>
          <a:xfrm>
            <a:off x="399690" y="1038468"/>
            <a:ext cx="11792310" cy="1754326"/>
          </a:xfrm>
          <a:prstGeom prst="rect">
            <a:avLst/>
          </a:prstGeom>
          <a:noFill/>
        </p:spPr>
        <p:txBody>
          <a:bodyPr wrap="square" rtlCol="0">
            <a:spAutoFit/>
          </a:bodyPr>
          <a:lstStyle/>
          <a:p>
            <a:pPr>
              <a:lnSpc>
                <a:spcPct val="150000"/>
              </a:lnSpc>
            </a:pPr>
            <a:r>
              <a:rPr lang="en-US" sz="2400" b="1" dirty="0" smtClean="0">
                <a:latin typeface="Algerian" panose="04020705040A02060702" pitchFamily="82" charset="0"/>
              </a:rPr>
              <a:t>Objective</a:t>
            </a:r>
            <a:r>
              <a:rPr lang="en-US" sz="2400" dirty="0" smtClean="0"/>
              <a:t>: The primary objective of this code is to perform sentiment analysis on a dataset comprising customer reviews.</a:t>
            </a:r>
          </a:p>
          <a:p>
            <a:r>
              <a:rPr lang="en-US" dirty="0" smtClean="0"/>
              <a:t/>
            </a:r>
            <a:br>
              <a:rPr lang="en-US" dirty="0" smtClean="0"/>
            </a:br>
            <a:endParaRPr lang="en-US" dirty="0"/>
          </a:p>
        </p:txBody>
      </p:sp>
      <p:sp>
        <p:nvSpPr>
          <p:cNvPr id="5" name="TextBox 4"/>
          <p:cNvSpPr txBox="1"/>
          <p:nvPr/>
        </p:nvSpPr>
        <p:spPr>
          <a:xfrm>
            <a:off x="356558" y="2786331"/>
            <a:ext cx="11153955" cy="3693319"/>
          </a:xfrm>
          <a:prstGeom prst="rect">
            <a:avLst/>
          </a:prstGeom>
          <a:noFill/>
        </p:spPr>
        <p:txBody>
          <a:bodyPr wrap="square" rtlCol="0">
            <a:spAutoFit/>
          </a:bodyPr>
          <a:lstStyle/>
          <a:p>
            <a:pPr>
              <a:lnSpc>
                <a:spcPct val="150000"/>
              </a:lnSpc>
            </a:pPr>
            <a:r>
              <a:rPr lang="en-US" sz="2400" b="1" dirty="0">
                <a:latin typeface="Algerian" panose="04020705040A02060702" pitchFamily="82" charset="0"/>
              </a:rPr>
              <a:t>Utilized Libraries</a:t>
            </a:r>
            <a:r>
              <a:rPr lang="en-US" dirty="0">
                <a:latin typeface="Algerian" panose="04020705040A02060702" pitchFamily="82" charset="0"/>
              </a:rPr>
              <a:t>: </a:t>
            </a:r>
            <a:r>
              <a:rPr lang="en-US" sz="2400" dirty="0"/>
              <a:t>To achieve this objective, our code leverages several Python libraries, each with a specific role in the analysis process</a:t>
            </a:r>
            <a:r>
              <a:rPr lang="en-US" sz="2400" dirty="0" smtClean="0"/>
              <a:t>:</a:t>
            </a:r>
          </a:p>
          <a:p>
            <a:endParaRPr lang="en-US" dirty="0"/>
          </a:p>
          <a:p>
            <a:pPr>
              <a:lnSpc>
                <a:spcPct val="150000"/>
              </a:lnSpc>
            </a:pPr>
            <a:r>
              <a:rPr lang="en-US" sz="2400" b="1" dirty="0" smtClean="0">
                <a:latin typeface="Arial" panose="020B0604020202020204" pitchFamily="34" charset="0"/>
                <a:cs typeface="Arial" panose="020B0604020202020204" pitchFamily="34" charset="0"/>
              </a:rPr>
              <a:t>1.seaborn </a:t>
            </a:r>
            <a:r>
              <a:rPr lang="en-US" sz="2400" b="1" dirty="0">
                <a:latin typeface="Arial" panose="020B0604020202020204" pitchFamily="34" charset="0"/>
                <a:cs typeface="Arial" panose="020B0604020202020204" pitchFamily="34" charset="0"/>
              </a:rPr>
              <a:t>and matplotlib</a:t>
            </a:r>
            <a:r>
              <a:rPr lang="en-US" dirty="0"/>
              <a:t>: </a:t>
            </a:r>
            <a:r>
              <a:rPr lang="en-US" sz="2400" dirty="0"/>
              <a:t>These visualization libraries are employed for creating insightful plots and graphs. They help us visualize the sentiment distribution, patterns, and relationships within the dataset.</a:t>
            </a:r>
          </a:p>
          <a:p>
            <a:r>
              <a:rPr lang="en-US" dirty="0"/>
              <a:t/>
            </a:r>
            <a:br>
              <a:rPr lang="en-US" dirty="0"/>
            </a:br>
            <a:endParaRPr lang="en-US" dirty="0"/>
          </a:p>
        </p:txBody>
      </p:sp>
    </p:spTree>
    <p:extLst>
      <p:ext uri="{BB962C8B-B14F-4D97-AF65-F5344CB8AC3E}">
        <p14:creationId xmlns:p14="http://schemas.microsoft.com/office/powerpoint/2010/main" val="1620240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9556" y="120709"/>
            <a:ext cx="5236234" cy="646331"/>
          </a:xfrm>
          <a:prstGeom prst="rect">
            <a:avLst/>
          </a:prstGeom>
          <a:noFill/>
        </p:spPr>
        <p:txBody>
          <a:bodyPr wrap="square" rtlCol="0">
            <a:spAutoFit/>
          </a:bodyPr>
          <a:lstStyle/>
          <a:p>
            <a:r>
              <a:rPr lang="en-US" sz="3600" dirty="0">
                <a:effectLst>
                  <a:outerShdw blurRad="38100" dist="38100" dir="2700000" algn="tl">
                    <a:srgbClr val="000000">
                      <a:alpha val="43137"/>
                    </a:srgbClr>
                  </a:outerShdw>
                </a:effectLst>
                <a:latin typeface="Algerian" panose="04020705040A02060702" pitchFamily="82" charset="0"/>
              </a:rPr>
              <a:t>	</a:t>
            </a:r>
            <a:r>
              <a:rPr lang="en-US" sz="3600" u="sng" dirty="0" smtClean="0">
                <a:effectLst>
                  <a:outerShdw blurRad="38100" dist="38100" dir="2700000" algn="tl">
                    <a:srgbClr val="000000">
                      <a:alpha val="43137"/>
                    </a:srgbClr>
                  </a:outerShdw>
                </a:effectLst>
                <a:latin typeface="Algerian" panose="04020705040A02060702" pitchFamily="82" charset="0"/>
              </a:rPr>
              <a:t>Code </a:t>
            </a:r>
            <a:r>
              <a:rPr lang="en-US" sz="3600" u="sng" dirty="0">
                <a:effectLst>
                  <a:outerShdw blurRad="38100" dist="38100" dir="2700000" algn="tl">
                    <a:srgbClr val="000000">
                      <a:alpha val="43137"/>
                    </a:srgbClr>
                  </a:outerShdw>
                </a:effectLst>
                <a:latin typeface="Algerian" panose="04020705040A02060702" pitchFamily="82" charset="0"/>
              </a:rPr>
              <a:t>Overview</a:t>
            </a:r>
          </a:p>
        </p:txBody>
      </p:sp>
      <p:sp>
        <p:nvSpPr>
          <p:cNvPr id="5" name="TextBox 4"/>
          <p:cNvSpPr txBox="1"/>
          <p:nvPr/>
        </p:nvSpPr>
        <p:spPr>
          <a:xfrm>
            <a:off x="783848" y="1119901"/>
            <a:ext cx="11153955" cy="5493812"/>
          </a:xfrm>
          <a:prstGeom prst="rect">
            <a:avLst/>
          </a:prstGeom>
          <a:noFill/>
        </p:spPr>
        <p:txBody>
          <a:bodyPr wrap="square" rtlCol="0">
            <a:spAutoFit/>
          </a:bodyPr>
          <a:lstStyle/>
          <a:p>
            <a:pPr>
              <a:lnSpc>
                <a:spcPct val="150000"/>
              </a:lnSpc>
            </a:pPr>
            <a:endParaRPr lang="en-US" sz="2400" dirty="0"/>
          </a:p>
          <a:p>
            <a:pPr>
              <a:lnSpc>
                <a:spcPct val="150000"/>
              </a:lnSpc>
            </a:pPr>
            <a:r>
              <a:rPr lang="en-US" dirty="0"/>
              <a:t/>
            </a:r>
            <a:br>
              <a:rPr lang="en-US" dirty="0"/>
            </a:br>
            <a:r>
              <a:rPr lang="en-US" sz="2400" dirty="0" smtClean="0"/>
              <a:t>2.</a:t>
            </a:r>
            <a:r>
              <a:rPr lang="en-US" sz="2400" b="1" dirty="0" smtClean="0"/>
              <a:t>nltk </a:t>
            </a:r>
            <a:r>
              <a:rPr lang="en-US" sz="2400" b="1" dirty="0"/>
              <a:t>(Natural Language Toolkit)</a:t>
            </a:r>
            <a:r>
              <a:rPr lang="en-US" sz="2400" dirty="0"/>
              <a:t>: nltk is a natural language processing library. In this code, it is used for various text preprocessing tasks, such as tokenization, part-of-speech tagging, and named entity recognition.</a:t>
            </a:r>
          </a:p>
          <a:p>
            <a:pPr>
              <a:lnSpc>
                <a:spcPct val="150000"/>
              </a:lnSpc>
            </a:pPr>
            <a:r>
              <a:rPr lang="en-US" sz="2400" dirty="0" smtClean="0">
                <a:latin typeface="Algerian" panose="04020705040A02060702" pitchFamily="82" charset="0"/>
              </a:rPr>
              <a:t/>
            </a:r>
            <a:br>
              <a:rPr lang="en-US" sz="2400" dirty="0" smtClean="0">
                <a:latin typeface="Algerian" panose="04020705040A02060702" pitchFamily="82" charset="0"/>
              </a:rPr>
            </a:br>
            <a:r>
              <a:rPr lang="en-US" sz="2400" dirty="0" smtClean="0">
                <a:latin typeface="Arial" panose="020B0604020202020204" pitchFamily="34" charset="0"/>
                <a:cs typeface="Arial" panose="020B0604020202020204" pitchFamily="34" charset="0"/>
              </a:rPr>
              <a:t>3.</a:t>
            </a:r>
            <a:r>
              <a:rPr lang="en-US" sz="2400" b="1" dirty="0">
                <a:latin typeface="Arial" panose="020B0604020202020204" pitchFamily="34" charset="0"/>
                <a:cs typeface="Arial" panose="020B0604020202020204" pitchFamily="34" charset="0"/>
              </a:rPr>
              <a:t>T</a:t>
            </a:r>
            <a:r>
              <a:rPr lang="en-US" sz="2400" b="1" dirty="0" smtClean="0">
                <a:latin typeface="Arial" panose="020B0604020202020204" pitchFamily="34" charset="0"/>
                <a:cs typeface="Arial" panose="020B0604020202020204" pitchFamily="34" charset="0"/>
              </a:rPr>
              <a:t>ransformers </a:t>
            </a:r>
            <a:r>
              <a:rPr lang="en-US" sz="2400" b="1" dirty="0">
                <a:latin typeface="Arial" panose="020B0604020202020204" pitchFamily="34" charset="0"/>
                <a:cs typeface="Arial" panose="020B0604020202020204" pitchFamily="34" charset="0"/>
              </a:rPr>
              <a:t>(Hugging Face Transformers)</a:t>
            </a:r>
            <a:r>
              <a:rPr lang="en-US" sz="2400" dirty="0">
                <a:latin typeface="Arial" panose="020B0604020202020204" pitchFamily="34" charset="0"/>
                <a:cs typeface="Arial" panose="020B0604020202020204" pitchFamily="34" charset="0"/>
              </a:rPr>
              <a:t>: </a:t>
            </a:r>
            <a:r>
              <a:rPr lang="en-US" sz="2400" dirty="0"/>
              <a:t>The transformers library from Hugging Face is crucial for integrating </a:t>
            </a:r>
            <a:r>
              <a:rPr lang="en-US" sz="2400" dirty="0" smtClean="0"/>
              <a:t>pre- trained </a:t>
            </a:r>
            <a:r>
              <a:rPr lang="en-US" sz="2400" dirty="0"/>
              <a:t>neural network models, like RoBERTa, into our sentiment analysis pipeline.</a:t>
            </a:r>
          </a:p>
          <a:p>
            <a:r>
              <a:rPr lang="en-US" dirty="0" smtClean="0"/>
              <a:t/>
            </a:r>
            <a:br>
              <a:rPr lang="en-US" dirty="0" smtClean="0"/>
            </a:br>
            <a:endParaRPr lang="en-US" dirty="0"/>
          </a:p>
        </p:txBody>
      </p:sp>
    </p:spTree>
    <p:extLst>
      <p:ext uri="{BB962C8B-B14F-4D97-AF65-F5344CB8AC3E}">
        <p14:creationId xmlns:p14="http://schemas.microsoft.com/office/powerpoint/2010/main" val="42650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blipFill>
            <a:blip r:embed="rId2">
              <a:alphaModFix amt="25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888336" y="477053"/>
            <a:ext cx="4153257" cy="7535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lgerian" panose="04020705040A02060702" pitchFamily="82" charset="0"/>
              </a:rPr>
              <a:t>Code Summary</a:t>
            </a:r>
            <a:endParaRPr lang="en-IN" sz="3600" dirty="0">
              <a:solidFill>
                <a:schemeClr val="tx1"/>
              </a:solidFill>
              <a:latin typeface="Algerian" panose="04020705040A02060702" pitchFamily="82" charset="0"/>
            </a:endParaRPr>
          </a:p>
        </p:txBody>
      </p:sp>
      <p:sp>
        <p:nvSpPr>
          <p:cNvPr id="7" name="TextBox 6"/>
          <p:cNvSpPr txBox="1"/>
          <p:nvPr/>
        </p:nvSpPr>
        <p:spPr>
          <a:xfrm>
            <a:off x="145279" y="1427148"/>
            <a:ext cx="10955708" cy="6093976"/>
          </a:xfrm>
          <a:prstGeom prst="rect">
            <a:avLst/>
          </a:prstGeom>
          <a:noFill/>
        </p:spPr>
        <p:txBody>
          <a:bodyPr wrap="square" rtlCol="0">
            <a:spAutoFit/>
          </a:bodyPr>
          <a:lstStyle/>
          <a:p>
            <a:r>
              <a:rPr lang="en-US" dirty="0" smtClean="0">
                <a:latin typeface="Algerian" panose="04020705040A02060702" pitchFamily="82" charset="0"/>
              </a:rPr>
              <a:t>		</a:t>
            </a:r>
            <a:r>
              <a:rPr lang="en-US" sz="2400" dirty="0" smtClean="0"/>
              <a:t>Here </a:t>
            </a:r>
            <a:r>
              <a:rPr lang="en-US" sz="2400" dirty="0"/>
              <a:t>is the summary of how the code works</a:t>
            </a:r>
          </a:p>
          <a:p>
            <a:endParaRPr lang="en-US" dirty="0"/>
          </a:p>
          <a:p>
            <a:pPr marL="800100" lvl="1" indent="-342900">
              <a:lnSpc>
                <a:spcPct val="150000"/>
              </a:lnSpc>
              <a:buFont typeface="Wingdings" panose="05000000000000000000" pitchFamily="2" charset="2"/>
              <a:buChar char="q"/>
            </a:pPr>
            <a:r>
              <a:rPr lang="en-US" sz="2400" b="1" dirty="0">
                <a:latin typeface="Arial" panose="020B0604020202020204" pitchFamily="34" charset="0"/>
                <a:cs typeface="Arial" panose="020B0604020202020204" pitchFamily="34" charset="0"/>
              </a:rPr>
              <a:t>Data Loading</a:t>
            </a:r>
            <a:r>
              <a:rPr lang="en-US" sz="2400" dirty="0">
                <a:latin typeface="Arial" panose="020B0604020202020204" pitchFamily="34" charset="0"/>
                <a:cs typeface="Arial" panose="020B0604020202020204" pitchFamily="34" charset="0"/>
              </a:rPr>
              <a:t>: We start by loading the customer review dataset from a CSV file using pandas. This dataset contains valuable text data and corresponding review scores.</a:t>
            </a:r>
          </a:p>
          <a:p>
            <a:pPr lvl="1"/>
            <a:endParaRPr lang="en-US" sz="24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q"/>
            </a:pPr>
            <a:r>
              <a:rPr lang="en-US" sz="2400" b="1" dirty="0">
                <a:latin typeface="Arial" panose="020B0604020202020204" pitchFamily="34" charset="0"/>
                <a:cs typeface="Arial" panose="020B0604020202020204" pitchFamily="34" charset="0"/>
              </a:rPr>
              <a:t>Exploratory Data Analysis (EDA)</a:t>
            </a:r>
            <a:r>
              <a:rPr lang="en-US" sz="2400" dirty="0">
                <a:latin typeface="Arial" panose="020B0604020202020204" pitchFamily="34" charset="0"/>
                <a:cs typeface="Arial" panose="020B0604020202020204" pitchFamily="34" charset="0"/>
              </a:rPr>
              <a:t>: After loading the data, we conduct an exploratory data analysis to understand the dataset's structure and distribution. One of the primary visualizations generated is a bar plot illustrating the count of reviews for different star ratings. This initial analysis gives us insights into the relationship between review scores and sentiment.</a:t>
            </a:r>
          </a:p>
          <a:p>
            <a:pPr lvl="1"/>
            <a:endParaRPr lang="en-US" dirty="0">
              <a:latin typeface="Algerian" panose="04020705040A02060702" pitchFamily="82" charset="0"/>
            </a:endParaRPr>
          </a:p>
          <a:p>
            <a:r>
              <a:rPr lang="en-US" dirty="0"/>
              <a:t/>
            </a:r>
            <a:br>
              <a:rPr lang="en-US" dirty="0"/>
            </a:br>
            <a:endParaRPr lang="en-US" dirty="0"/>
          </a:p>
          <a:p>
            <a:endParaRPr lang="en-IN" dirty="0"/>
          </a:p>
        </p:txBody>
      </p:sp>
    </p:spTree>
    <p:extLst>
      <p:ext uri="{BB962C8B-B14F-4D97-AF65-F5344CB8AC3E}">
        <p14:creationId xmlns:p14="http://schemas.microsoft.com/office/powerpoint/2010/main" val="75370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blipFill>
            <a:blip r:embed="rId2">
              <a:alphaModFix amt="25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888336" y="477053"/>
            <a:ext cx="4153257" cy="7535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Algerian" panose="04020705040A02060702" pitchFamily="82" charset="0"/>
              </a:rPr>
              <a:t>Code Summary</a:t>
            </a:r>
            <a:endParaRPr lang="en-IN" sz="3600" dirty="0">
              <a:solidFill>
                <a:schemeClr val="tx1"/>
              </a:solidFill>
              <a:latin typeface="Algerian" panose="04020705040A02060702" pitchFamily="82" charset="0"/>
            </a:endParaRPr>
          </a:p>
        </p:txBody>
      </p:sp>
      <p:sp>
        <p:nvSpPr>
          <p:cNvPr id="7" name="TextBox 6"/>
          <p:cNvSpPr txBox="1"/>
          <p:nvPr/>
        </p:nvSpPr>
        <p:spPr>
          <a:xfrm>
            <a:off x="350378" y="1803163"/>
            <a:ext cx="10955708" cy="3508653"/>
          </a:xfrm>
          <a:prstGeom prst="rect">
            <a:avLst/>
          </a:prstGeom>
          <a:noFill/>
        </p:spPr>
        <p:txBody>
          <a:bodyPr wrap="square" rtlCol="0">
            <a:spAutoFit/>
          </a:bodyPr>
          <a:lstStyle/>
          <a:p>
            <a:pPr lvl="1"/>
            <a:r>
              <a:rPr lang="en-US" sz="2400" dirty="0" smtClean="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lvl="1">
              <a:lnSpc>
                <a:spcPct val="150000"/>
              </a:lnSpc>
            </a:pPr>
            <a:r>
              <a:rPr lang="en-US" sz="2400" b="1" dirty="0">
                <a:latin typeface="Arial" panose="020B0604020202020204" pitchFamily="34" charset="0"/>
                <a:cs typeface="Arial" panose="020B0604020202020204" pitchFamily="34" charset="0"/>
              </a:rPr>
              <a:t>Sentiment Analysis</a:t>
            </a:r>
            <a:r>
              <a:rPr lang="en-US" sz="2400" dirty="0">
                <a:latin typeface="Arial" panose="020B0604020202020204" pitchFamily="34" charset="0"/>
                <a:cs typeface="Arial" panose="020B0604020202020204" pitchFamily="34" charset="0"/>
              </a:rPr>
              <a:t>: The core of our analysis involves sentiment analysis. We employ two distinct models for this purpose: VADER, a rule-based model, and </a:t>
            </a:r>
            <a:r>
              <a:rPr lang="en-US" sz="2400" dirty="0" err="1">
                <a:latin typeface="Arial" panose="020B0604020202020204" pitchFamily="34" charset="0"/>
                <a:cs typeface="Arial" panose="020B0604020202020204" pitchFamily="34" charset="0"/>
              </a:rPr>
              <a:t>RoBERTa</a:t>
            </a:r>
            <a:r>
              <a:rPr lang="en-US" sz="2400" dirty="0">
                <a:latin typeface="Arial" panose="020B0604020202020204" pitchFamily="34" charset="0"/>
                <a:cs typeface="Arial" panose="020B0604020202020204" pitchFamily="34" charset="0"/>
              </a:rPr>
              <a:t>, a neural network-based model. These models provide sentiment scores and polarities for each review text, helping us gauge the sentiment expressed in the reviews.</a:t>
            </a:r>
          </a:p>
          <a:p>
            <a:endParaRPr lang="en-IN" dirty="0"/>
          </a:p>
        </p:txBody>
      </p:sp>
    </p:spTree>
    <p:extLst>
      <p:ext uri="{BB962C8B-B14F-4D97-AF65-F5344CB8AC3E}">
        <p14:creationId xmlns:p14="http://schemas.microsoft.com/office/powerpoint/2010/main" val="387963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562" y="666899"/>
            <a:ext cx="11059064" cy="923330"/>
          </a:xfrm>
          <a:prstGeom prst="rect">
            <a:avLst/>
          </a:prstGeom>
          <a:noFill/>
        </p:spPr>
        <p:txBody>
          <a:bodyPr wrap="square" rtlCol="0">
            <a:spAutoFit/>
          </a:bodyPr>
          <a:lstStyle/>
          <a:p>
            <a:r>
              <a:rPr lang="en-US" dirty="0"/>
              <a:t>To provide an illustrative snapshot of the loaded dataset, we present a sample of the data using a </a:t>
            </a:r>
            <a:r>
              <a:rPr lang="en-US" dirty="0" err="1"/>
              <a:t>DataFrame</a:t>
            </a:r>
            <a:r>
              <a:rPr lang="en-US" dirty="0"/>
              <a:t> display. This display showcases a few rows and columns, giving you a tangible glimpse of what the dataset looks like. It helps in visualizing the raw data before any analysis or processing is performed.</a:t>
            </a:r>
          </a:p>
        </p:txBody>
      </p:sp>
      <p:sp>
        <p:nvSpPr>
          <p:cNvPr id="5" name="TextBox 4"/>
          <p:cNvSpPr txBox="1"/>
          <p:nvPr/>
        </p:nvSpPr>
        <p:spPr>
          <a:xfrm>
            <a:off x="0" y="0"/>
            <a:ext cx="9730596" cy="523220"/>
          </a:xfrm>
          <a:prstGeom prst="rect">
            <a:avLst/>
          </a:prstGeom>
          <a:noFill/>
        </p:spPr>
        <p:txBody>
          <a:bodyPr wrap="square" rtlCol="0">
            <a:spAutoFit/>
          </a:bodyPr>
          <a:lstStyle/>
          <a:p>
            <a:r>
              <a:rPr lang="en-US" sz="2800" u="sng" dirty="0" smtClean="0">
                <a:effectLst>
                  <a:outerShdw blurRad="38100" dist="38100" dir="2700000" algn="tl">
                    <a:srgbClr val="000000">
                      <a:alpha val="43137"/>
                    </a:srgbClr>
                  </a:outerShdw>
                </a:effectLst>
                <a:latin typeface="Arial Black" panose="020B0A04020102020204" pitchFamily="34" charset="0"/>
              </a:rPr>
              <a:t>Dataset</a:t>
            </a:r>
            <a:endParaRPr lang="en-US" sz="2800" u="sng" dirty="0">
              <a:effectLst>
                <a:outerShdw blurRad="38100" dist="38100" dir="2700000" algn="tl">
                  <a:srgbClr val="000000">
                    <a:alpha val="43137"/>
                  </a:srgbClr>
                </a:outerShdw>
              </a:effectLst>
              <a:latin typeface="Arial Black" panose="020B0A04020102020204" pitchFamily="34" charset="0"/>
            </a:endParaRPr>
          </a:p>
        </p:txBody>
      </p:sp>
      <p:sp>
        <p:nvSpPr>
          <p:cNvPr id="6" name="TextBox 5"/>
          <p:cNvSpPr txBox="1"/>
          <p:nvPr/>
        </p:nvSpPr>
        <p:spPr>
          <a:xfrm>
            <a:off x="94891" y="1733909"/>
            <a:ext cx="11930332" cy="369332"/>
          </a:xfrm>
          <a:prstGeom prst="rect">
            <a:avLst/>
          </a:prstGeom>
          <a:noFill/>
        </p:spPr>
        <p:txBody>
          <a:bodyPr wrap="square" rtlCol="0">
            <a:spAutoFit/>
          </a:bodyPr>
          <a:lstStyle/>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89" y="2004606"/>
            <a:ext cx="10058400" cy="4853394"/>
          </a:xfrm>
          <a:prstGeom prst="rect">
            <a:avLst/>
          </a:prstGeom>
        </p:spPr>
      </p:pic>
    </p:spTree>
    <p:extLst>
      <p:ext uri="{BB962C8B-B14F-4D97-AF65-F5344CB8AC3E}">
        <p14:creationId xmlns:p14="http://schemas.microsoft.com/office/powerpoint/2010/main" val="142957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TotalTime>
  <Words>1015</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Arial Black</vt:lpstr>
      <vt:lpstr>Calibri</vt:lpstr>
      <vt:lpstr>Calibri Light</vt:lpstr>
      <vt:lpstr>Roboto Mono</vt:lpstr>
      <vt:lpstr>Wingdings</vt:lpstr>
      <vt:lpstr>Office Theme</vt:lpstr>
      <vt:lpstr>Sentiment Analysis Using VADER and ROBERTA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 Pandey</dc:creator>
  <cp:lastModifiedBy>Microsoft account</cp:lastModifiedBy>
  <cp:revision>30</cp:revision>
  <dcterms:created xsi:type="dcterms:W3CDTF">2023-10-31T05:47:42Z</dcterms:created>
  <dcterms:modified xsi:type="dcterms:W3CDTF">2023-11-02T10:11:47Z</dcterms:modified>
</cp:coreProperties>
</file>