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5A0F8-943D-428E-9B35-C6020B817D0B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ECE9BD-67EE-41A1-AD35-E6C4A865FE6B}">
      <dgm:prSet/>
      <dgm:spPr/>
      <dgm:t>
        <a:bodyPr/>
        <a:lstStyle/>
        <a:p>
          <a:r>
            <a:rPr lang="en-US"/>
            <a:t>Created chart of each table with derived schema</a:t>
          </a:r>
        </a:p>
      </dgm:t>
    </dgm:pt>
    <dgm:pt modelId="{B8096AD2-D4B9-4A7F-B6FA-384990ABC02C}" type="parTrans" cxnId="{31DBC2F1-0760-42B4-8D4A-439AF39FAEC2}">
      <dgm:prSet/>
      <dgm:spPr/>
      <dgm:t>
        <a:bodyPr/>
        <a:lstStyle/>
        <a:p>
          <a:endParaRPr lang="en-US"/>
        </a:p>
      </dgm:t>
    </dgm:pt>
    <dgm:pt modelId="{54FF685D-B2E6-4D94-9814-205EF71FE3A7}" type="sibTrans" cxnId="{31DBC2F1-0760-42B4-8D4A-439AF39FAEC2}">
      <dgm:prSet/>
      <dgm:spPr/>
      <dgm:t>
        <a:bodyPr/>
        <a:lstStyle/>
        <a:p>
          <a:endParaRPr lang="en-US"/>
        </a:p>
      </dgm:t>
    </dgm:pt>
    <dgm:pt modelId="{FDBE680D-19A8-4C5A-9456-09A5D2F88A2D}">
      <dgm:prSet/>
      <dgm:spPr/>
      <dgm:t>
        <a:bodyPr/>
        <a:lstStyle/>
        <a:p>
          <a:r>
            <a:rPr lang="en-US"/>
            <a:t>Established relationship between each column whilst deriving keys.</a:t>
          </a:r>
        </a:p>
      </dgm:t>
    </dgm:pt>
    <dgm:pt modelId="{87C1B7BF-6D2A-4A08-A856-A366678EB776}" type="parTrans" cxnId="{23338F9C-AA1C-493E-82BE-7A634708CD17}">
      <dgm:prSet/>
      <dgm:spPr/>
      <dgm:t>
        <a:bodyPr/>
        <a:lstStyle/>
        <a:p>
          <a:endParaRPr lang="en-US"/>
        </a:p>
      </dgm:t>
    </dgm:pt>
    <dgm:pt modelId="{1E4A512B-3D7B-4B5B-9A04-BF534D877931}" type="sibTrans" cxnId="{23338F9C-AA1C-493E-82BE-7A634708CD17}">
      <dgm:prSet/>
      <dgm:spPr/>
      <dgm:t>
        <a:bodyPr/>
        <a:lstStyle/>
        <a:p>
          <a:endParaRPr lang="en-US"/>
        </a:p>
      </dgm:t>
    </dgm:pt>
    <dgm:pt modelId="{4DEB2A57-6860-483F-B4B8-5B71075CA323}">
      <dgm:prSet/>
      <dgm:spPr/>
      <dgm:t>
        <a:bodyPr/>
        <a:lstStyle/>
        <a:p>
          <a:r>
            <a:rPr lang="en-US"/>
            <a:t>Created A Lucid Chart for better organizing and arranging data</a:t>
          </a:r>
        </a:p>
      </dgm:t>
    </dgm:pt>
    <dgm:pt modelId="{68FFBF91-B4F9-423A-8BB9-61435D86C614}" type="parTrans" cxnId="{1BE14F45-38EA-405A-B973-427912569579}">
      <dgm:prSet/>
      <dgm:spPr/>
      <dgm:t>
        <a:bodyPr/>
        <a:lstStyle/>
        <a:p>
          <a:endParaRPr lang="en-US"/>
        </a:p>
      </dgm:t>
    </dgm:pt>
    <dgm:pt modelId="{78326F1C-746F-4505-9EA5-32FE5197182D}" type="sibTrans" cxnId="{1BE14F45-38EA-405A-B973-427912569579}">
      <dgm:prSet/>
      <dgm:spPr/>
      <dgm:t>
        <a:bodyPr/>
        <a:lstStyle/>
        <a:p>
          <a:endParaRPr lang="en-US"/>
        </a:p>
      </dgm:t>
    </dgm:pt>
    <dgm:pt modelId="{DDFB2FCE-98F5-41CF-A4D7-35764B2222D9}">
      <dgm:prSet/>
      <dgm:spPr/>
      <dgm:t>
        <a:bodyPr/>
        <a:lstStyle/>
        <a:p>
          <a:r>
            <a:rPr lang="en-US"/>
            <a:t>Creating a Database and hosting it on the server deployed</a:t>
          </a:r>
        </a:p>
      </dgm:t>
    </dgm:pt>
    <dgm:pt modelId="{DE0BDC9A-C5B1-4722-AE11-BB52C25F9E10}" type="parTrans" cxnId="{6F696F89-287E-4D78-A9C7-7943086292E8}">
      <dgm:prSet/>
      <dgm:spPr/>
      <dgm:t>
        <a:bodyPr/>
        <a:lstStyle/>
        <a:p>
          <a:endParaRPr lang="en-US"/>
        </a:p>
      </dgm:t>
    </dgm:pt>
    <dgm:pt modelId="{F0382FB9-D003-4A6F-99DC-C9A3FAE3788B}" type="sibTrans" cxnId="{6F696F89-287E-4D78-A9C7-7943086292E8}">
      <dgm:prSet/>
      <dgm:spPr/>
      <dgm:t>
        <a:bodyPr/>
        <a:lstStyle/>
        <a:p>
          <a:endParaRPr lang="en-US"/>
        </a:p>
      </dgm:t>
    </dgm:pt>
    <dgm:pt modelId="{F50FD1C3-6085-4D85-8BE5-88BC7A0562D2}">
      <dgm:prSet/>
      <dgm:spPr/>
      <dgm:t>
        <a:bodyPr/>
        <a:lstStyle/>
        <a:p>
          <a:r>
            <a:rPr lang="en-US"/>
            <a:t>Created Entity Relationship Diagram</a:t>
          </a:r>
        </a:p>
      </dgm:t>
    </dgm:pt>
    <dgm:pt modelId="{A8C81486-1023-4745-B3A6-DB85B5B579FC}" type="parTrans" cxnId="{8F4EAAED-032E-4247-8943-D94B0047342E}">
      <dgm:prSet/>
      <dgm:spPr/>
      <dgm:t>
        <a:bodyPr/>
        <a:lstStyle/>
        <a:p>
          <a:endParaRPr lang="en-US"/>
        </a:p>
      </dgm:t>
    </dgm:pt>
    <dgm:pt modelId="{49C88169-A949-41AA-9CBA-45BFE94A553B}" type="sibTrans" cxnId="{8F4EAAED-032E-4247-8943-D94B0047342E}">
      <dgm:prSet/>
      <dgm:spPr/>
      <dgm:t>
        <a:bodyPr/>
        <a:lstStyle/>
        <a:p>
          <a:endParaRPr lang="en-US"/>
        </a:p>
      </dgm:t>
    </dgm:pt>
    <dgm:pt modelId="{516C754B-A4EE-4A2D-8819-396CC9FF60ED}" type="pres">
      <dgm:prSet presAssocID="{4BD5A0F8-943D-428E-9B35-C6020B817D0B}" presName="vert0" presStyleCnt="0">
        <dgm:presLayoutVars>
          <dgm:dir/>
          <dgm:animOne val="branch"/>
          <dgm:animLvl val="lvl"/>
        </dgm:presLayoutVars>
      </dgm:prSet>
      <dgm:spPr/>
    </dgm:pt>
    <dgm:pt modelId="{5696490A-E8B1-49E4-8886-75383708A2D0}" type="pres">
      <dgm:prSet presAssocID="{50ECE9BD-67EE-41A1-AD35-E6C4A865FE6B}" presName="thickLine" presStyleLbl="alignNode1" presStyleIdx="0" presStyleCnt="5"/>
      <dgm:spPr/>
    </dgm:pt>
    <dgm:pt modelId="{D6421AE2-96F0-4E42-9AAB-E670E328DBA8}" type="pres">
      <dgm:prSet presAssocID="{50ECE9BD-67EE-41A1-AD35-E6C4A865FE6B}" presName="horz1" presStyleCnt="0"/>
      <dgm:spPr/>
    </dgm:pt>
    <dgm:pt modelId="{D9633B28-5386-47AD-8A77-CB5BABB3C8DD}" type="pres">
      <dgm:prSet presAssocID="{50ECE9BD-67EE-41A1-AD35-E6C4A865FE6B}" presName="tx1" presStyleLbl="revTx" presStyleIdx="0" presStyleCnt="5"/>
      <dgm:spPr/>
    </dgm:pt>
    <dgm:pt modelId="{55954266-57F5-4274-B94F-042EAAB7A3FA}" type="pres">
      <dgm:prSet presAssocID="{50ECE9BD-67EE-41A1-AD35-E6C4A865FE6B}" presName="vert1" presStyleCnt="0"/>
      <dgm:spPr/>
    </dgm:pt>
    <dgm:pt modelId="{11CFDDAB-762F-4C4B-88E4-029E090F1D8D}" type="pres">
      <dgm:prSet presAssocID="{FDBE680D-19A8-4C5A-9456-09A5D2F88A2D}" presName="thickLine" presStyleLbl="alignNode1" presStyleIdx="1" presStyleCnt="5"/>
      <dgm:spPr/>
    </dgm:pt>
    <dgm:pt modelId="{E7B92E4E-9AA7-49E1-86C6-A750A1B3AAD9}" type="pres">
      <dgm:prSet presAssocID="{FDBE680D-19A8-4C5A-9456-09A5D2F88A2D}" presName="horz1" presStyleCnt="0"/>
      <dgm:spPr/>
    </dgm:pt>
    <dgm:pt modelId="{128957C0-77DF-45AE-A79B-6C47AF3E080C}" type="pres">
      <dgm:prSet presAssocID="{FDBE680D-19A8-4C5A-9456-09A5D2F88A2D}" presName="tx1" presStyleLbl="revTx" presStyleIdx="1" presStyleCnt="5"/>
      <dgm:spPr/>
    </dgm:pt>
    <dgm:pt modelId="{B4587AA2-A9D8-4933-8E8A-86434F7D4D5B}" type="pres">
      <dgm:prSet presAssocID="{FDBE680D-19A8-4C5A-9456-09A5D2F88A2D}" presName="vert1" presStyleCnt="0"/>
      <dgm:spPr/>
    </dgm:pt>
    <dgm:pt modelId="{7BDCC5D9-E48E-4E24-ADA0-1712DF65D432}" type="pres">
      <dgm:prSet presAssocID="{4DEB2A57-6860-483F-B4B8-5B71075CA323}" presName="thickLine" presStyleLbl="alignNode1" presStyleIdx="2" presStyleCnt="5"/>
      <dgm:spPr/>
    </dgm:pt>
    <dgm:pt modelId="{4D4930B7-3987-4F36-BBB7-9AEF5C44BAB7}" type="pres">
      <dgm:prSet presAssocID="{4DEB2A57-6860-483F-B4B8-5B71075CA323}" presName="horz1" presStyleCnt="0"/>
      <dgm:spPr/>
    </dgm:pt>
    <dgm:pt modelId="{5B4CBAC4-AEF8-4082-A2C8-423E0FB7888C}" type="pres">
      <dgm:prSet presAssocID="{4DEB2A57-6860-483F-B4B8-5B71075CA323}" presName="tx1" presStyleLbl="revTx" presStyleIdx="2" presStyleCnt="5"/>
      <dgm:spPr/>
    </dgm:pt>
    <dgm:pt modelId="{F640B235-450C-4CD6-B19F-C2891C4B505A}" type="pres">
      <dgm:prSet presAssocID="{4DEB2A57-6860-483F-B4B8-5B71075CA323}" presName="vert1" presStyleCnt="0"/>
      <dgm:spPr/>
    </dgm:pt>
    <dgm:pt modelId="{A5EF5212-7F20-436B-909F-DF77C069D867}" type="pres">
      <dgm:prSet presAssocID="{DDFB2FCE-98F5-41CF-A4D7-35764B2222D9}" presName="thickLine" presStyleLbl="alignNode1" presStyleIdx="3" presStyleCnt="5"/>
      <dgm:spPr/>
    </dgm:pt>
    <dgm:pt modelId="{CEF5B53A-FA29-4058-90AD-C293C1DAB32E}" type="pres">
      <dgm:prSet presAssocID="{DDFB2FCE-98F5-41CF-A4D7-35764B2222D9}" presName="horz1" presStyleCnt="0"/>
      <dgm:spPr/>
    </dgm:pt>
    <dgm:pt modelId="{EC2F76BD-9E31-4525-93D7-F10A046A69A8}" type="pres">
      <dgm:prSet presAssocID="{DDFB2FCE-98F5-41CF-A4D7-35764B2222D9}" presName="tx1" presStyleLbl="revTx" presStyleIdx="3" presStyleCnt="5"/>
      <dgm:spPr/>
    </dgm:pt>
    <dgm:pt modelId="{2E35465F-872E-4F2F-BD46-BE4289FB15CA}" type="pres">
      <dgm:prSet presAssocID="{DDFB2FCE-98F5-41CF-A4D7-35764B2222D9}" presName="vert1" presStyleCnt="0"/>
      <dgm:spPr/>
    </dgm:pt>
    <dgm:pt modelId="{941A9C95-ABBA-49ED-8EAC-80A5567DEF38}" type="pres">
      <dgm:prSet presAssocID="{F50FD1C3-6085-4D85-8BE5-88BC7A0562D2}" presName="thickLine" presStyleLbl="alignNode1" presStyleIdx="4" presStyleCnt="5"/>
      <dgm:spPr/>
    </dgm:pt>
    <dgm:pt modelId="{3286A1D0-1899-4606-8979-977B1C4C481B}" type="pres">
      <dgm:prSet presAssocID="{F50FD1C3-6085-4D85-8BE5-88BC7A0562D2}" presName="horz1" presStyleCnt="0"/>
      <dgm:spPr/>
    </dgm:pt>
    <dgm:pt modelId="{8EAAA0EE-D69B-4B8C-B5A2-30D06A0110BE}" type="pres">
      <dgm:prSet presAssocID="{F50FD1C3-6085-4D85-8BE5-88BC7A0562D2}" presName="tx1" presStyleLbl="revTx" presStyleIdx="4" presStyleCnt="5"/>
      <dgm:spPr/>
    </dgm:pt>
    <dgm:pt modelId="{93A9B49A-07B6-44B0-976A-5E40F637B8E9}" type="pres">
      <dgm:prSet presAssocID="{F50FD1C3-6085-4D85-8BE5-88BC7A0562D2}" presName="vert1" presStyleCnt="0"/>
      <dgm:spPr/>
    </dgm:pt>
  </dgm:ptLst>
  <dgm:cxnLst>
    <dgm:cxn modelId="{3D7AC504-1616-4650-8D3F-2473219EC015}" type="presOf" srcId="{4DEB2A57-6860-483F-B4B8-5B71075CA323}" destId="{5B4CBAC4-AEF8-4082-A2C8-423E0FB7888C}" srcOrd="0" destOrd="0" presId="urn:microsoft.com/office/officeart/2008/layout/LinedList"/>
    <dgm:cxn modelId="{A85D7C0C-3193-45B9-889F-878FEE075883}" type="presOf" srcId="{F50FD1C3-6085-4D85-8BE5-88BC7A0562D2}" destId="{8EAAA0EE-D69B-4B8C-B5A2-30D06A0110BE}" srcOrd="0" destOrd="0" presId="urn:microsoft.com/office/officeart/2008/layout/LinedList"/>
    <dgm:cxn modelId="{1BE14F45-38EA-405A-B973-427912569579}" srcId="{4BD5A0F8-943D-428E-9B35-C6020B817D0B}" destId="{4DEB2A57-6860-483F-B4B8-5B71075CA323}" srcOrd="2" destOrd="0" parTransId="{68FFBF91-B4F9-423A-8BB9-61435D86C614}" sibTransId="{78326F1C-746F-4505-9EA5-32FE5197182D}"/>
    <dgm:cxn modelId="{27916348-679B-415B-8642-968D6006BE29}" type="presOf" srcId="{DDFB2FCE-98F5-41CF-A4D7-35764B2222D9}" destId="{EC2F76BD-9E31-4525-93D7-F10A046A69A8}" srcOrd="0" destOrd="0" presId="urn:microsoft.com/office/officeart/2008/layout/LinedList"/>
    <dgm:cxn modelId="{E10B4270-21BD-4F2B-AAD4-8CC1D299B9B2}" type="presOf" srcId="{50ECE9BD-67EE-41A1-AD35-E6C4A865FE6B}" destId="{D9633B28-5386-47AD-8A77-CB5BABB3C8DD}" srcOrd="0" destOrd="0" presId="urn:microsoft.com/office/officeart/2008/layout/LinedList"/>
    <dgm:cxn modelId="{6F696F89-287E-4D78-A9C7-7943086292E8}" srcId="{4BD5A0F8-943D-428E-9B35-C6020B817D0B}" destId="{DDFB2FCE-98F5-41CF-A4D7-35764B2222D9}" srcOrd="3" destOrd="0" parTransId="{DE0BDC9A-C5B1-4722-AE11-BB52C25F9E10}" sibTransId="{F0382FB9-D003-4A6F-99DC-C9A3FAE3788B}"/>
    <dgm:cxn modelId="{5597099A-CA04-403F-A3EA-F07F5109C065}" type="presOf" srcId="{4BD5A0F8-943D-428E-9B35-C6020B817D0B}" destId="{516C754B-A4EE-4A2D-8819-396CC9FF60ED}" srcOrd="0" destOrd="0" presId="urn:microsoft.com/office/officeart/2008/layout/LinedList"/>
    <dgm:cxn modelId="{23338F9C-AA1C-493E-82BE-7A634708CD17}" srcId="{4BD5A0F8-943D-428E-9B35-C6020B817D0B}" destId="{FDBE680D-19A8-4C5A-9456-09A5D2F88A2D}" srcOrd="1" destOrd="0" parTransId="{87C1B7BF-6D2A-4A08-A856-A366678EB776}" sibTransId="{1E4A512B-3D7B-4B5B-9A04-BF534D877931}"/>
    <dgm:cxn modelId="{2A51DFAC-055E-4A9E-BC3D-17DC6B061C08}" type="presOf" srcId="{FDBE680D-19A8-4C5A-9456-09A5D2F88A2D}" destId="{128957C0-77DF-45AE-A79B-6C47AF3E080C}" srcOrd="0" destOrd="0" presId="urn:microsoft.com/office/officeart/2008/layout/LinedList"/>
    <dgm:cxn modelId="{8F4EAAED-032E-4247-8943-D94B0047342E}" srcId="{4BD5A0F8-943D-428E-9B35-C6020B817D0B}" destId="{F50FD1C3-6085-4D85-8BE5-88BC7A0562D2}" srcOrd="4" destOrd="0" parTransId="{A8C81486-1023-4745-B3A6-DB85B5B579FC}" sibTransId="{49C88169-A949-41AA-9CBA-45BFE94A553B}"/>
    <dgm:cxn modelId="{31DBC2F1-0760-42B4-8D4A-439AF39FAEC2}" srcId="{4BD5A0F8-943D-428E-9B35-C6020B817D0B}" destId="{50ECE9BD-67EE-41A1-AD35-E6C4A865FE6B}" srcOrd="0" destOrd="0" parTransId="{B8096AD2-D4B9-4A7F-B6FA-384990ABC02C}" sibTransId="{54FF685D-B2E6-4D94-9814-205EF71FE3A7}"/>
    <dgm:cxn modelId="{C4132DE7-F7C9-4E12-A0A7-0AC3BE289E88}" type="presParOf" srcId="{516C754B-A4EE-4A2D-8819-396CC9FF60ED}" destId="{5696490A-E8B1-49E4-8886-75383708A2D0}" srcOrd="0" destOrd="0" presId="urn:microsoft.com/office/officeart/2008/layout/LinedList"/>
    <dgm:cxn modelId="{D8AD21F2-9C9C-4AC2-8431-DE338947F0F7}" type="presParOf" srcId="{516C754B-A4EE-4A2D-8819-396CC9FF60ED}" destId="{D6421AE2-96F0-4E42-9AAB-E670E328DBA8}" srcOrd="1" destOrd="0" presId="urn:microsoft.com/office/officeart/2008/layout/LinedList"/>
    <dgm:cxn modelId="{86831DA7-0CC0-4E34-8053-93A36746F1CC}" type="presParOf" srcId="{D6421AE2-96F0-4E42-9AAB-E670E328DBA8}" destId="{D9633B28-5386-47AD-8A77-CB5BABB3C8DD}" srcOrd="0" destOrd="0" presId="urn:microsoft.com/office/officeart/2008/layout/LinedList"/>
    <dgm:cxn modelId="{765D6EA6-CB4C-4430-962C-75B3AC751DDB}" type="presParOf" srcId="{D6421AE2-96F0-4E42-9AAB-E670E328DBA8}" destId="{55954266-57F5-4274-B94F-042EAAB7A3FA}" srcOrd="1" destOrd="0" presId="urn:microsoft.com/office/officeart/2008/layout/LinedList"/>
    <dgm:cxn modelId="{8BE98F6A-C34E-4C46-94A4-D4B11A9D0778}" type="presParOf" srcId="{516C754B-A4EE-4A2D-8819-396CC9FF60ED}" destId="{11CFDDAB-762F-4C4B-88E4-029E090F1D8D}" srcOrd="2" destOrd="0" presId="urn:microsoft.com/office/officeart/2008/layout/LinedList"/>
    <dgm:cxn modelId="{B764711B-ADC3-40DE-8B33-1230C2D0F9D2}" type="presParOf" srcId="{516C754B-A4EE-4A2D-8819-396CC9FF60ED}" destId="{E7B92E4E-9AA7-49E1-86C6-A750A1B3AAD9}" srcOrd="3" destOrd="0" presId="urn:microsoft.com/office/officeart/2008/layout/LinedList"/>
    <dgm:cxn modelId="{58B390D0-AF9E-4FDC-85C3-FD944465FA4C}" type="presParOf" srcId="{E7B92E4E-9AA7-49E1-86C6-A750A1B3AAD9}" destId="{128957C0-77DF-45AE-A79B-6C47AF3E080C}" srcOrd="0" destOrd="0" presId="urn:microsoft.com/office/officeart/2008/layout/LinedList"/>
    <dgm:cxn modelId="{09D76C74-C83F-42A1-83B2-E484F71EEBA3}" type="presParOf" srcId="{E7B92E4E-9AA7-49E1-86C6-A750A1B3AAD9}" destId="{B4587AA2-A9D8-4933-8E8A-86434F7D4D5B}" srcOrd="1" destOrd="0" presId="urn:microsoft.com/office/officeart/2008/layout/LinedList"/>
    <dgm:cxn modelId="{326ED452-B962-4DFD-A739-00AA291253A3}" type="presParOf" srcId="{516C754B-A4EE-4A2D-8819-396CC9FF60ED}" destId="{7BDCC5D9-E48E-4E24-ADA0-1712DF65D432}" srcOrd="4" destOrd="0" presId="urn:microsoft.com/office/officeart/2008/layout/LinedList"/>
    <dgm:cxn modelId="{5876AC71-6665-495D-A17B-EB48B578E26C}" type="presParOf" srcId="{516C754B-A4EE-4A2D-8819-396CC9FF60ED}" destId="{4D4930B7-3987-4F36-BBB7-9AEF5C44BAB7}" srcOrd="5" destOrd="0" presId="urn:microsoft.com/office/officeart/2008/layout/LinedList"/>
    <dgm:cxn modelId="{B9D0DEDC-0241-4C75-B1F7-2F2FD94FE431}" type="presParOf" srcId="{4D4930B7-3987-4F36-BBB7-9AEF5C44BAB7}" destId="{5B4CBAC4-AEF8-4082-A2C8-423E0FB7888C}" srcOrd="0" destOrd="0" presId="urn:microsoft.com/office/officeart/2008/layout/LinedList"/>
    <dgm:cxn modelId="{5545889B-65E6-4B2B-B96D-E71A92993D54}" type="presParOf" srcId="{4D4930B7-3987-4F36-BBB7-9AEF5C44BAB7}" destId="{F640B235-450C-4CD6-B19F-C2891C4B505A}" srcOrd="1" destOrd="0" presId="urn:microsoft.com/office/officeart/2008/layout/LinedList"/>
    <dgm:cxn modelId="{8F42FC37-149E-45BB-B4A5-54BE4001A0BE}" type="presParOf" srcId="{516C754B-A4EE-4A2D-8819-396CC9FF60ED}" destId="{A5EF5212-7F20-436B-909F-DF77C069D867}" srcOrd="6" destOrd="0" presId="urn:microsoft.com/office/officeart/2008/layout/LinedList"/>
    <dgm:cxn modelId="{F645D276-C072-444E-B898-4DD2760B4589}" type="presParOf" srcId="{516C754B-A4EE-4A2D-8819-396CC9FF60ED}" destId="{CEF5B53A-FA29-4058-90AD-C293C1DAB32E}" srcOrd="7" destOrd="0" presId="urn:microsoft.com/office/officeart/2008/layout/LinedList"/>
    <dgm:cxn modelId="{639E82D6-27B5-49B8-969E-D0015A6E00ED}" type="presParOf" srcId="{CEF5B53A-FA29-4058-90AD-C293C1DAB32E}" destId="{EC2F76BD-9E31-4525-93D7-F10A046A69A8}" srcOrd="0" destOrd="0" presId="urn:microsoft.com/office/officeart/2008/layout/LinedList"/>
    <dgm:cxn modelId="{B3FD38CD-2D0F-493C-8C95-E81E91FC2536}" type="presParOf" srcId="{CEF5B53A-FA29-4058-90AD-C293C1DAB32E}" destId="{2E35465F-872E-4F2F-BD46-BE4289FB15CA}" srcOrd="1" destOrd="0" presId="urn:microsoft.com/office/officeart/2008/layout/LinedList"/>
    <dgm:cxn modelId="{AA0E8F74-989D-49FF-A7AD-986E40D9ED16}" type="presParOf" srcId="{516C754B-A4EE-4A2D-8819-396CC9FF60ED}" destId="{941A9C95-ABBA-49ED-8EAC-80A5567DEF38}" srcOrd="8" destOrd="0" presId="urn:microsoft.com/office/officeart/2008/layout/LinedList"/>
    <dgm:cxn modelId="{F4A88A0C-4026-4A8B-B68F-E69911422B08}" type="presParOf" srcId="{516C754B-A4EE-4A2D-8819-396CC9FF60ED}" destId="{3286A1D0-1899-4606-8979-977B1C4C481B}" srcOrd="9" destOrd="0" presId="urn:microsoft.com/office/officeart/2008/layout/LinedList"/>
    <dgm:cxn modelId="{C1C08886-4690-463B-BE18-93A1DE2B005C}" type="presParOf" srcId="{3286A1D0-1899-4606-8979-977B1C4C481B}" destId="{8EAAA0EE-D69B-4B8C-B5A2-30D06A0110BE}" srcOrd="0" destOrd="0" presId="urn:microsoft.com/office/officeart/2008/layout/LinedList"/>
    <dgm:cxn modelId="{9D62E0F4-5835-45AF-8700-09437C57C8E5}" type="presParOf" srcId="{3286A1D0-1899-4606-8979-977B1C4C481B}" destId="{93A9B49A-07B6-44B0-976A-5E40F637B8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6490A-E8B1-49E4-8886-75383708A2D0}">
      <dsp:nvSpPr>
        <dsp:cNvPr id="0" name=""/>
        <dsp:cNvSpPr/>
      </dsp:nvSpPr>
      <dsp:spPr>
        <a:xfrm>
          <a:off x="0" y="494"/>
          <a:ext cx="67302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633B28-5386-47AD-8A77-CB5BABB3C8DD}">
      <dsp:nvSpPr>
        <dsp:cNvPr id="0" name=""/>
        <dsp:cNvSpPr/>
      </dsp:nvSpPr>
      <dsp:spPr>
        <a:xfrm>
          <a:off x="0" y="494"/>
          <a:ext cx="6730276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Created chart of each table with derived schema</a:t>
          </a:r>
        </a:p>
      </dsp:txBody>
      <dsp:txXfrm>
        <a:off x="0" y="494"/>
        <a:ext cx="6730276" cy="809960"/>
      </dsp:txXfrm>
    </dsp:sp>
    <dsp:sp modelId="{11CFDDAB-762F-4C4B-88E4-029E090F1D8D}">
      <dsp:nvSpPr>
        <dsp:cNvPr id="0" name=""/>
        <dsp:cNvSpPr/>
      </dsp:nvSpPr>
      <dsp:spPr>
        <a:xfrm>
          <a:off x="0" y="810455"/>
          <a:ext cx="67302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57C0-77DF-45AE-A79B-6C47AF3E080C}">
      <dsp:nvSpPr>
        <dsp:cNvPr id="0" name=""/>
        <dsp:cNvSpPr/>
      </dsp:nvSpPr>
      <dsp:spPr>
        <a:xfrm>
          <a:off x="0" y="810455"/>
          <a:ext cx="6730276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Established relationship between each column whilst deriving keys.</a:t>
          </a:r>
        </a:p>
      </dsp:txBody>
      <dsp:txXfrm>
        <a:off x="0" y="810455"/>
        <a:ext cx="6730276" cy="809960"/>
      </dsp:txXfrm>
    </dsp:sp>
    <dsp:sp modelId="{7BDCC5D9-E48E-4E24-ADA0-1712DF65D432}">
      <dsp:nvSpPr>
        <dsp:cNvPr id="0" name=""/>
        <dsp:cNvSpPr/>
      </dsp:nvSpPr>
      <dsp:spPr>
        <a:xfrm>
          <a:off x="0" y="1620415"/>
          <a:ext cx="67302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CBAC4-AEF8-4082-A2C8-423E0FB7888C}">
      <dsp:nvSpPr>
        <dsp:cNvPr id="0" name=""/>
        <dsp:cNvSpPr/>
      </dsp:nvSpPr>
      <dsp:spPr>
        <a:xfrm>
          <a:off x="0" y="1620415"/>
          <a:ext cx="6730276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Created A Lucid Chart for better organizing and arranging data</a:t>
          </a:r>
        </a:p>
      </dsp:txBody>
      <dsp:txXfrm>
        <a:off x="0" y="1620415"/>
        <a:ext cx="6730276" cy="809960"/>
      </dsp:txXfrm>
    </dsp:sp>
    <dsp:sp modelId="{A5EF5212-7F20-436B-909F-DF77C069D867}">
      <dsp:nvSpPr>
        <dsp:cNvPr id="0" name=""/>
        <dsp:cNvSpPr/>
      </dsp:nvSpPr>
      <dsp:spPr>
        <a:xfrm>
          <a:off x="0" y="2430376"/>
          <a:ext cx="67302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2F76BD-9E31-4525-93D7-F10A046A69A8}">
      <dsp:nvSpPr>
        <dsp:cNvPr id="0" name=""/>
        <dsp:cNvSpPr/>
      </dsp:nvSpPr>
      <dsp:spPr>
        <a:xfrm>
          <a:off x="0" y="2430376"/>
          <a:ext cx="6730276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Creating a Database and hosting it on the server deployed</a:t>
          </a:r>
        </a:p>
      </dsp:txBody>
      <dsp:txXfrm>
        <a:off x="0" y="2430376"/>
        <a:ext cx="6730276" cy="809960"/>
      </dsp:txXfrm>
    </dsp:sp>
    <dsp:sp modelId="{941A9C95-ABBA-49ED-8EAC-80A5567DEF38}">
      <dsp:nvSpPr>
        <dsp:cNvPr id="0" name=""/>
        <dsp:cNvSpPr/>
      </dsp:nvSpPr>
      <dsp:spPr>
        <a:xfrm>
          <a:off x="0" y="3240336"/>
          <a:ext cx="67302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AAA0EE-D69B-4B8C-B5A2-30D06A0110BE}">
      <dsp:nvSpPr>
        <dsp:cNvPr id="0" name=""/>
        <dsp:cNvSpPr/>
      </dsp:nvSpPr>
      <dsp:spPr>
        <a:xfrm>
          <a:off x="0" y="3240336"/>
          <a:ext cx="6730276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Created Entity Relationship Diagram</a:t>
          </a:r>
        </a:p>
      </dsp:txBody>
      <dsp:txXfrm>
        <a:off x="0" y="3240336"/>
        <a:ext cx="6730276" cy="80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6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9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ortal.azure.com/#@syr.edu/resource/subscriptions/91751ff2-e9b8-4fde-86b6-2cd35c276aa1/resourceGroups/Resource1/providers/Microsoft.Sql/servers/albanytest/databases/School/overview" TargetMode="External"/><Relationship Id="rId4" Type="http://schemas.openxmlformats.org/officeDocument/2006/relationships/hyperlink" Target="https://lucid.app/lucidchart/ebd603b8-8df6-4fed-8f59-7a83a8c9fa51/edit?invitationId=inv_479bc7d1-ce81-4b12-a4cd-e61bea105156&amp;page=0_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95F3FB7-0799-4996-B56D-BF47FE12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60AA106-479D-46C1-B4BF-F54D88ADF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5BC8287-A617-4B12-870D-ABECE6CD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FB65C-46A9-66E7-0C36-7253E50BC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6162066" cy="3357976"/>
          </a:xfrm>
        </p:spPr>
        <p:txBody>
          <a:bodyPr anchor="ctr">
            <a:normAutofit/>
          </a:bodyPr>
          <a:lstStyle/>
          <a:p>
            <a:r>
              <a:rPr lang="en-US" sz="8000"/>
              <a:t>Database Management And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15990-D3EB-806C-8881-52566966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790199"/>
            <a:ext cx="6143778" cy="668769"/>
          </a:xfrm>
        </p:spPr>
        <p:txBody>
          <a:bodyPr>
            <a:normAutofit/>
          </a:bodyPr>
          <a:lstStyle/>
          <a:p>
            <a:r>
              <a:rPr lang="en-US" sz="1400"/>
              <a:t>City School of Albany</a:t>
            </a:r>
          </a:p>
          <a:p>
            <a:r>
              <a:rPr lang="en-US" sz="1400"/>
              <a:t>~Maaz Shaikh</a:t>
            </a: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875A36EF-E7DA-6B38-0275-BDE35CD917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56" r="19621" b="2"/>
          <a:stretch/>
        </p:blipFill>
        <p:spPr>
          <a:xfrm>
            <a:off x="7552265" y="1105435"/>
            <a:ext cx="3721608" cy="45803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FE4DFC-AB96-44B6-9BAC-0E630259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8BBCB1-A2A5-478A-AE49-8FB1AEF52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CB00A6-19A8-422D-8B21-1474F5402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EF781F-763B-4AC8-B3ED-0451FB15B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23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C916D-C33E-C37B-EBA5-047E36C0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2226-7E87-96B3-553A-90D5E465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Lucid Chart</a:t>
            </a:r>
            <a:endParaRPr lang="en-US" dirty="0"/>
          </a:p>
          <a:p>
            <a:r>
              <a:rPr lang="en-US" dirty="0"/>
              <a:t>Azure Portal (</a:t>
            </a:r>
            <a:r>
              <a:rPr lang="en-US" dirty="0">
                <a:hlinkClick r:id="rId5"/>
              </a:rPr>
              <a:t>HOST</a:t>
            </a:r>
            <a:r>
              <a:rPr lang="en-US" dirty="0"/>
              <a:t>)</a:t>
            </a:r>
          </a:p>
          <a:p>
            <a:r>
              <a:rPr lang="en-US" dirty="0"/>
              <a:t>Microsoft SSMS </a:t>
            </a:r>
          </a:p>
          <a:p>
            <a:r>
              <a:rPr lang="en-US" dirty="0"/>
              <a:t>Microsoft Excel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Power BI</a:t>
            </a:r>
          </a:p>
          <a:p>
            <a:pPr marL="0" indent="0">
              <a:buNone/>
            </a:pPr>
            <a:r>
              <a:rPr lang="en-US" dirty="0"/>
              <a:t>				THANK YOU</a:t>
            </a:r>
            <a:br>
              <a:rPr lang="en-US" dirty="0"/>
            </a:br>
            <a:r>
              <a:rPr lang="en-US" dirty="0"/>
              <a:t>			        ANY  QUESTIONS	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45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AEF22-406A-B3B9-4DD7-09FAB185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INDEX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D011542C-DC95-9782-7D8C-0BBEC25BAE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8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7434-BA67-8A0D-4006-D0B0C164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b="1" dirty="0"/>
              <a:t>Schema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b="1" dirty="0"/>
              <a:t>Entity Relation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b="1" dirty="0"/>
              <a:t>Database Design and Server Deployments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b="1" dirty="0"/>
              <a:t>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b="1" dirty="0"/>
              <a:t>Improvements &amp; 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b="1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b="1" dirty="0"/>
              <a:t>Appendix ( Contains SQL Code 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59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92DA-F7F6-57F5-484A-7C79A718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Database Design and Server Deployment (ERD)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B560F-9922-9E14-C161-0B716BC1C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8" r="711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grpSp>
        <p:nvGrpSpPr>
          <p:cNvPr id="21" name="Group 15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A4D034-2D62-2F97-EF30-28C54DA33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14869"/>
              </p:ext>
            </p:extLst>
          </p:nvPr>
        </p:nvGraphicFramePr>
        <p:xfrm>
          <a:off x="4970109" y="2121408"/>
          <a:ext cx="6730276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4663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B091C-5B67-AD2D-3AF9-B8A90BD5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739" y="321116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Schema Development</a:t>
            </a:r>
            <a:endParaRPr lang="en-US" sz="4800" dirty="0">
              <a:solidFill>
                <a:srgbClr val="000000"/>
              </a:solidFill>
            </a:endParaRPr>
          </a:p>
        </p:txBody>
      </p:sp>
      <p:pic>
        <p:nvPicPr>
          <p:cNvPr id="16" name="Picture 4" descr="Cubes connected with a red line">
            <a:extLst>
              <a:ext uri="{FF2B5EF4-FFF2-40B4-BE49-F238E27FC236}">
                <a16:creationId xmlns:a16="http://schemas.microsoft.com/office/drawing/2014/main" id="{E7CFA0C0-F0C2-AC5B-20CC-953ECFC13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4" r="7814" b="-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B963-E9A3-09AD-8E52-4B1C326F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738" y="2097057"/>
            <a:ext cx="4869179" cy="30658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Thorough research of Fields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Detailed Explanation and Determination of Columns in Each Table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Creating Definitions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58394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160D-E783-8810-3698-CDBE6A6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946" y="-330336"/>
            <a:ext cx="4869179" cy="151798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Solution – 1 &amp; 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1ADA33-5AFB-9A2B-62AB-CBA9F9E671D7}"/>
              </a:ext>
            </a:extLst>
          </p:cNvPr>
          <p:cNvSpPr txBox="1"/>
          <p:nvPr/>
        </p:nvSpPr>
        <p:spPr>
          <a:xfrm>
            <a:off x="333074" y="670301"/>
            <a:ext cx="633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Calculate the unique student enrollment count by grade level and school year.  Use the cohort to determine the grade level.</a:t>
            </a:r>
          </a:p>
          <a:p>
            <a:r>
              <a:rPr lang="en-US" dirty="0"/>
              <a:t>2. Add filters for Question 1 by joining in schedule data for the ability to filter out Dropped/Withdrawn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961738-07C8-C505-B11F-E0838157E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06" y="2147630"/>
            <a:ext cx="5277587" cy="2114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7F3F90-E2C2-2F02-AA1E-BEBCC4D8E475}"/>
              </a:ext>
            </a:extLst>
          </p:cNvPr>
          <p:cNvSpPr txBox="1"/>
          <p:nvPr/>
        </p:nvSpPr>
        <p:spPr>
          <a:xfrm>
            <a:off x="7403863" y="784203"/>
            <a:ext cx="4027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:</a:t>
            </a:r>
          </a:p>
          <a:p>
            <a:r>
              <a:rPr lang="en-US" dirty="0"/>
              <a:t>Created a new column called effective grade level, which is calculated from the difference between cohort year &amp; </a:t>
            </a:r>
            <a:r>
              <a:rPr lang="en-US" dirty="0" err="1"/>
              <a:t>SchoolYr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C09D1C-5482-9210-7CD4-6690197F2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788" y="2297790"/>
            <a:ext cx="4953137" cy="19646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086D97-20AA-B5F4-DFEA-3EBB4E118ED6}"/>
              </a:ext>
            </a:extLst>
          </p:cNvPr>
          <p:cNvSpPr txBox="1"/>
          <p:nvPr/>
        </p:nvSpPr>
        <p:spPr>
          <a:xfrm>
            <a:off x="7499927" y="4376376"/>
            <a:ext cx="3528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New_Diff</a:t>
            </a:r>
            <a:r>
              <a:rPr lang="en-US" dirty="0"/>
              <a:t> = LEFT(SchoolYr,4)-Cohort</a:t>
            </a:r>
          </a:p>
          <a:p>
            <a:r>
              <a:rPr lang="en-US" dirty="0"/>
              <a:t>New Eff Grade = 9 + </a:t>
            </a:r>
            <a:r>
              <a:rPr lang="en-US" dirty="0" err="1"/>
              <a:t>New_Diff</a:t>
            </a:r>
            <a:endParaRPr lang="en-US" dirty="0"/>
          </a:p>
          <a:p>
            <a:r>
              <a:rPr lang="en-US" dirty="0"/>
              <a:t>New Grade Level = =IF(New Eff Grade&gt;12,"12+",New Eff Grade)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8E5233-A82F-BE13-6474-AB8A019A9F00}"/>
              </a:ext>
            </a:extLst>
          </p:cNvPr>
          <p:cNvSpPr txBox="1"/>
          <p:nvPr/>
        </p:nvSpPr>
        <p:spPr>
          <a:xfrm>
            <a:off x="333074" y="4175242"/>
            <a:ext cx="511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in Tableau &amp; Excel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F4D3CF6-4788-516E-BAB0-C187D5742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694" y="4505597"/>
            <a:ext cx="6028473" cy="23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160D-E783-8810-3698-CDBE6A6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869179" cy="151798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Solution - 3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1ADA33-5AFB-9A2B-62AB-CBA9F9E671D7}"/>
              </a:ext>
            </a:extLst>
          </p:cNvPr>
          <p:cNvSpPr txBox="1"/>
          <p:nvPr/>
        </p:nvSpPr>
        <p:spPr>
          <a:xfrm>
            <a:off x="931653" y="1241938"/>
            <a:ext cx="486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Calculate the graduation rate for summer school using the enrollment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F3F90-E2C2-2F02-AA1E-BEBCC4D8E475}"/>
              </a:ext>
            </a:extLst>
          </p:cNvPr>
          <p:cNvSpPr txBox="1"/>
          <p:nvPr/>
        </p:nvSpPr>
        <p:spPr>
          <a:xfrm>
            <a:off x="7403863" y="784203"/>
            <a:ext cx="4027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:</a:t>
            </a:r>
          </a:p>
          <a:p>
            <a:r>
              <a:rPr lang="en-US" dirty="0"/>
              <a:t>Created a new column called effective grade level, which is calculated from the difference between cohort year &amp; </a:t>
            </a:r>
            <a:r>
              <a:rPr lang="en-US" dirty="0" err="1"/>
              <a:t>SchoolYr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C09D1C-5482-9210-7CD4-6690197F2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788" y="2297790"/>
            <a:ext cx="4953137" cy="1964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0143C7-0778-B993-C4A1-BB0ACE445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97" y="2075238"/>
            <a:ext cx="6411764" cy="1867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895F0F-C141-D452-5B2D-244F49F752E2}"/>
              </a:ext>
            </a:extLst>
          </p:cNvPr>
          <p:cNvSpPr txBox="1"/>
          <p:nvPr/>
        </p:nvSpPr>
        <p:spPr>
          <a:xfrm>
            <a:off x="7403863" y="784203"/>
            <a:ext cx="4027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:</a:t>
            </a:r>
          </a:p>
          <a:p>
            <a:r>
              <a:rPr lang="en-US" dirty="0"/>
              <a:t>Created a new column called effective grade level, which is calculated from the difference between cohort year &amp; </a:t>
            </a:r>
            <a:r>
              <a:rPr lang="en-US" dirty="0" err="1"/>
              <a:t>SchoolYr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C8F64-A446-C4DA-C01C-231F20A0026E}"/>
              </a:ext>
            </a:extLst>
          </p:cNvPr>
          <p:cNvSpPr txBox="1"/>
          <p:nvPr/>
        </p:nvSpPr>
        <p:spPr>
          <a:xfrm>
            <a:off x="7383264" y="4368915"/>
            <a:ext cx="3528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New_Diff</a:t>
            </a:r>
            <a:r>
              <a:rPr lang="en-US" dirty="0"/>
              <a:t> = LEFT(SchoolYr,4)-Cohort.</a:t>
            </a:r>
          </a:p>
          <a:p>
            <a:endParaRPr lang="en-US" dirty="0"/>
          </a:p>
          <a:p>
            <a:r>
              <a:rPr lang="en-US" dirty="0"/>
              <a:t>Using the </a:t>
            </a:r>
            <a:r>
              <a:rPr lang="en-US" dirty="0" err="1"/>
              <a:t>New_Diff</a:t>
            </a:r>
            <a:r>
              <a:rPr lang="en-US" dirty="0"/>
              <a:t>, set it = 4 as filter, to get distinct count of students who graduated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0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160D-E783-8810-3698-CDBE6A6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869179" cy="151798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Solution - 4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1ADA33-5AFB-9A2B-62AB-CBA9F9E671D7}"/>
              </a:ext>
            </a:extLst>
          </p:cNvPr>
          <p:cNvSpPr txBox="1"/>
          <p:nvPr/>
        </p:nvSpPr>
        <p:spPr>
          <a:xfrm>
            <a:off x="931653" y="1241938"/>
            <a:ext cx="523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Calculate the aggregated average of class attendance % for summer school over multiple school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F3F90-E2C2-2F02-AA1E-BEBCC4D8E475}"/>
              </a:ext>
            </a:extLst>
          </p:cNvPr>
          <p:cNvSpPr txBox="1"/>
          <p:nvPr/>
        </p:nvSpPr>
        <p:spPr>
          <a:xfrm>
            <a:off x="7349564" y="171119"/>
            <a:ext cx="40270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Steps :</a:t>
            </a:r>
          </a:p>
          <a:p>
            <a:r>
              <a:rPr lang="en-US" sz="1500" dirty="0"/>
              <a:t>Created 2 temporary tables</a:t>
            </a:r>
          </a:p>
          <a:p>
            <a:r>
              <a:rPr lang="en-US" sz="1500" dirty="0"/>
              <a:t>1. Use </a:t>
            </a:r>
            <a:r>
              <a:rPr lang="en-US" sz="1500" dirty="0" err="1"/>
              <a:t>scheduleData</a:t>
            </a:r>
            <a:r>
              <a:rPr lang="en-US" sz="1500" dirty="0"/>
              <a:t> for below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90750-7188-7F98-5584-0719DC8F1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649" y="948716"/>
            <a:ext cx="4077269" cy="1581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4093CA-7A69-B6A9-5612-A7654E46E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9564" y="2922643"/>
            <a:ext cx="3867690" cy="1562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FB1F63-1B8E-FB74-7ABD-6FC0533BFBF9}"/>
              </a:ext>
            </a:extLst>
          </p:cNvPr>
          <p:cNvSpPr txBox="1"/>
          <p:nvPr/>
        </p:nvSpPr>
        <p:spPr>
          <a:xfrm>
            <a:off x="7353649" y="2633313"/>
            <a:ext cx="40772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2. Use </a:t>
            </a:r>
            <a:r>
              <a:rPr lang="en-US" sz="1500" dirty="0" err="1"/>
              <a:t>SummerAttendence</a:t>
            </a:r>
            <a:r>
              <a:rPr lang="en-US" sz="1500" dirty="0"/>
              <a:t> for below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763955-9C1C-EAE0-7D29-99DCFAEAB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1381" y="4920706"/>
            <a:ext cx="3352983" cy="14524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6AF2AE-67B1-9E26-31FE-72185DF6C6B2}"/>
              </a:ext>
            </a:extLst>
          </p:cNvPr>
          <p:cNvSpPr txBox="1"/>
          <p:nvPr/>
        </p:nvSpPr>
        <p:spPr>
          <a:xfrm>
            <a:off x="7288256" y="4541251"/>
            <a:ext cx="4751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3. Join the above 2 tables to Enrollment 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853F1-8F5B-CAD2-F6D9-CF4E04B086CA}"/>
              </a:ext>
            </a:extLst>
          </p:cNvPr>
          <p:cNvSpPr txBox="1"/>
          <p:nvPr/>
        </p:nvSpPr>
        <p:spPr>
          <a:xfrm>
            <a:off x="7288256" y="6388729"/>
            <a:ext cx="4751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4. </a:t>
            </a:r>
            <a:r>
              <a:rPr lang="en-US" sz="1500" dirty="0" err="1"/>
              <a:t>TotalDays</a:t>
            </a:r>
            <a:r>
              <a:rPr lang="en-US" sz="1500" dirty="0"/>
              <a:t> = </a:t>
            </a:r>
            <a:r>
              <a:rPr lang="en-US" sz="1500" dirty="0" err="1"/>
              <a:t>CoursesEnrolled</a:t>
            </a:r>
            <a:r>
              <a:rPr lang="en-US" sz="1500" dirty="0"/>
              <a:t> * 24 classes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55335A-901F-488E-E895-6AD1ED4DAC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884" y="2135697"/>
            <a:ext cx="6096000" cy="25866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CF8E62-8193-E57D-2BB4-85CA9F9D8854}"/>
              </a:ext>
            </a:extLst>
          </p:cNvPr>
          <p:cNvSpPr txBox="1"/>
          <p:nvPr/>
        </p:nvSpPr>
        <p:spPr>
          <a:xfrm>
            <a:off x="787879" y="4920706"/>
            <a:ext cx="452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Rate = (Total working days –absent days)/Total number of classes</a:t>
            </a:r>
          </a:p>
        </p:txBody>
      </p:sp>
    </p:spTree>
    <p:extLst>
      <p:ext uri="{BB962C8B-B14F-4D97-AF65-F5344CB8AC3E}">
        <p14:creationId xmlns:p14="http://schemas.microsoft.com/office/powerpoint/2010/main" val="5205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160D-E783-8810-3698-CDBE6A6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869179" cy="151798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Solution - 5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1ADA33-5AFB-9A2B-62AB-CBA9F9E671D7}"/>
              </a:ext>
            </a:extLst>
          </p:cNvPr>
          <p:cNvSpPr txBox="1"/>
          <p:nvPr/>
        </p:nvSpPr>
        <p:spPr>
          <a:xfrm>
            <a:off x="870345" y="1200836"/>
            <a:ext cx="523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 Calculate the success rate of credits attempted versus credits earned for high school students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F3F90-E2C2-2F02-AA1E-BEBCC4D8E475}"/>
              </a:ext>
            </a:extLst>
          </p:cNvPr>
          <p:cNvSpPr txBox="1"/>
          <p:nvPr/>
        </p:nvSpPr>
        <p:spPr>
          <a:xfrm>
            <a:off x="7349564" y="171119"/>
            <a:ext cx="40270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Steps :</a:t>
            </a:r>
          </a:p>
          <a:p>
            <a:r>
              <a:rPr lang="en-US" sz="1500" dirty="0"/>
              <a:t>Created 2 temporary tables</a:t>
            </a:r>
          </a:p>
          <a:p>
            <a:pPr marL="342900" indent="-342900">
              <a:buAutoNum type="arabicPeriod"/>
            </a:pPr>
            <a:r>
              <a:rPr lang="en-US" sz="1500" dirty="0"/>
              <a:t>Create column </a:t>
            </a:r>
          </a:p>
          <a:p>
            <a:r>
              <a:rPr lang="en-US" sz="1500" dirty="0" err="1"/>
              <a:t>Score_Empty_Boolean</a:t>
            </a:r>
            <a:r>
              <a:rPr lang="en-US" sz="1500" dirty="0"/>
              <a:t> =IF(Score="",0,1)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6AF2AE-67B1-9E26-31FE-72185DF6C6B2}"/>
              </a:ext>
            </a:extLst>
          </p:cNvPr>
          <p:cNvSpPr txBox="1"/>
          <p:nvPr/>
        </p:nvSpPr>
        <p:spPr>
          <a:xfrm>
            <a:off x="7271003" y="3863620"/>
            <a:ext cx="4751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2. Use pivot table to aggregate sum of Potential Credits &amp; Earned Credits per school year</a:t>
            </a:r>
          </a:p>
          <a:p>
            <a:r>
              <a:rPr lang="en-US" sz="1500" dirty="0"/>
              <a:t>3. Add filters of </a:t>
            </a:r>
            <a:r>
              <a:rPr lang="en-US" sz="1500" dirty="0" err="1"/>
              <a:t>Score_Empty_Boolean</a:t>
            </a:r>
            <a:r>
              <a:rPr lang="en-US" sz="1500" dirty="0"/>
              <a:t> &amp; Marking Period as Final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10150-26DE-AD80-1DB0-F3205D95D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071" y="1251690"/>
            <a:ext cx="5494854" cy="2378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2E51D3-3891-E623-994A-7F0A4091E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81" y="2302292"/>
            <a:ext cx="587089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7D0CD-60BF-B7A4-6B2C-3B989701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Improvements and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EE86-1A21-150F-046E-E03A7F14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Need of proper structured Schema</a:t>
            </a:r>
          </a:p>
          <a:p>
            <a:endParaRPr lang="en-US" dirty="0"/>
          </a:p>
          <a:p>
            <a:r>
              <a:rPr lang="en-US" dirty="0"/>
              <a:t>Need of proper structured ERD</a:t>
            </a:r>
          </a:p>
          <a:p>
            <a:endParaRPr lang="en-US" dirty="0"/>
          </a:p>
          <a:p>
            <a:r>
              <a:rPr lang="en-US" dirty="0"/>
              <a:t>Data tables contain many duplicates &amp; unable to find primary key(‘s) for unique identification &amp; joins.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set of rules must be established for data collection for faster data analysis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69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185</TotalTime>
  <Words>527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Database Management And Analytics</vt:lpstr>
      <vt:lpstr>INDEX</vt:lpstr>
      <vt:lpstr>Database Design and Server Deployment (ERD)</vt:lpstr>
      <vt:lpstr>Schema Development</vt:lpstr>
      <vt:lpstr>Solution – 1 &amp; 2</vt:lpstr>
      <vt:lpstr>Solution - 3</vt:lpstr>
      <vt:lpstr>Solution - 4</vt:lpstr>
      <vt:lpstr>Solution - 5</vt:lpstr>
      <vt:lpstr>Improvements and 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And Analytics</dc:title>
  <dc:creator>Maaz Zahid Shaikh</dc:creator>
  <cp:lastModifiedBy>Maaz Zahid Shaikh</cp:lastModifiedBy>
  <cp:revision>1</cp:revision>
  <dcterms:created xsi:type="dcterms:W3CDTF">2023-08-17T07:47:58Z</dcterms:created>
  <dcterms:modified xsi:type="dcterms:W3CDTF">2023-08-17T16:34:18Z</dcterms:modified>
</cp:coreProperties>
</file>