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12"/>
  </p:notesMasterIdLst>
  <p:sldIdLst>
    <p:sldId id="415" r:id="rId5"/>
    <p:sldId id="452" r:id="rId6"/>
    <p:sldId id="453" r:id="rId7"/>
    <p:sldId id="454" r:id="rId8"/>
    <p:sldId id="466" r:id="rId9"/>
    <p:sldId id="467" r:id="rId10"/>
    <p:sldId id="45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SRH Text" panose="020B0604020202020204" charset="0"/>
      <p:regular r:id="rId17"/>
      <p:bold r:id="rId18"/>
      <p:italic r:id="rId19"/>
      <p:boldItalic r:id="rId20"/>
    </p:embeddedFont>
    <p:embeddedFont>
      <p:font typeface="SRH Headline" panose="020B0604020202020204" charset="0"/>
      <p:regular r:id="rId21"/>
      <p:bold r:id="rId22"/>
    </p:embeddedFont>
    <p:embeddedFont>
      <p:font typeface="SRH" panose="020B0604020202020204" charset="0"/>
      <p:regular r:id="rId23"/>
      <p:bold r:id="rId24"/>
      <p:italic r:id="rId25"/>
      <p:boldItalic r:id="rId2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59">
          <p15:clr>
            <a:srgbClr val="A4A3A4"/>
          </p15:clr>
        </p15:guide>
        <p15:guide id="4" orient="horz" pos="1071" userDrawn="1">
          <p15:clr>
            <a:srgbClr val="A4A3A4"/>
          </p15:clr>
        </p15:guide>
        <p15:guide id="5" pos="7462">
          <p15:clr>
            <a:srgbClr val="A4A3A4"/>
          </p15:clr>
        </p15:guide>
        <p15:guide id="6" pos="5204">
          <p15:clr>
            <a:srgbClr val="A4A3A4"/>
          </p15:clr>
        </p15:guide>
        <p15:guide id="7" pos="6005">
          <p15:clr>
            <a:srgbClr val="A4A3A4"/>
          </p15:clr>
        </p15:guide>
        <p15:guide id="8" pos="49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807"/>
    <a:srgbClr val="66FF33"/>
    <a:srgbClr val="021E30"/>
    <a:srgbClr val="2C2E2E"/>
    <a:srgbClr val="000000"/>
    <a:srgbClr val="B92659"/>
    <a:srgbClr val="6D7373"/>
    <a:srgbClr val="0067A0"/>
    <a:srgbClr val="AAA39D"/>
    <a:srgbClr val="14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ACB3F56-7768-405F-84FF-31046667B651}">
  <a:tblStyle styleId="{FEC09086-8A00-4FE0-B5C7-1A88A72B4ECC}" styleName="SRH: Standard-Tabelle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rgbClr val="2C2E2E"/>
      </a:tcTxStyle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CB3F56-7768-405F-84FF-31046667B651}" styleName="SRH: Für Überschrift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ajor">
          <a:prstClr val="black"/>
        </a:fontRef>
        <a:srgbClr val="2C2E2E"/>
      </a:tcTxStyle>
      <a:tcStyle>
        <a:tcBdr>
          <a:bottom>
            <a:ln w="635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78358" autoAdjust="0"/>
  </p:normalViewPr>
  <p:slideViewPr>
    <p:cSldViewPr snapToGrid="0">
      <p:cViewPr>
        <p:scale>
          <a:sx n="66" d="100"/>
          <a:sy n="66" d="100"/>
        </p:scale>
        <p:origin x="1392" y="91"/>
      </p:cViewPr>
      <p:guideLst>
        <p:guide orient="horz" pos="2160"/>
        <p:guide pos="3840"/>
        <p:guide orient="horz" pos="3759"/>
        <p:guide orient="horz" pos="1071"/>
        <p:guide pos="7462"/>
        <p:guide pos="5204"/>
        <p:guide pos="6005"/>
        <p:guide pos="49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5" d="100"/>
          <a:sy n="45" d="100"/>
        </p:scale>
        <p:origin x="-27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3E2A-35AE-479C-B172-30C9CAEEE094}" type="datetimeFigureOut">
              <a:rPr lang="de-DE" smtClean="0"/>
              <a:t>10.05.2024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1045-FCBB-4EC9-AB5F-AA4CFDEA61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7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91045-FCBB-4EC9-AB5F-AA4CFDEA61C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6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91045-FCBB-4EC9-AB5F-AA4CFDEA61C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95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91045-FCBB-4EC9-AB5F-AA4CFDEA61C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91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91045-FCBB-4EC9-AB5F-AA4CFDEA61C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5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91045-FCBB-4EC9-AB5F-AA4CFDEA61C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23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Logo Farb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933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Statements,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EBBE16-650B-2F4A-AF9B-48CFB920BA09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SRH Hochschule Heidelberg – International Project Management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B8731D-4AC9-4D2E-9335-0D0C7773E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210823F-C337-45F6-8F6B-044DECDD1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0"/>
            <a:ext cx="6096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5367600" cy="83509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53676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C8D5-43B2-E146-BF64-0CBD08DA4BB9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SmartArt-Platzhalter 14">
            <a:extLst>
              <a:ext uri="{FF2B5EF4-FFF2-40B4-BE49-F238E27FC236}">
                <a16:creationId xmlns:a16="http://schemas.microsoft.com/office/drawing/2014/main" id="{1542430D-7D46-45F4-82FB-B364BE702A7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5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2241-856D-7340-8FC6-9902561CF86F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5844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Text, 1/3 Bild im An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A03E-5172-3643-990C-12CAA15443DB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9438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Inhal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269AF68-988A-4253-A129-3A4AAE090308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rgbClr val="E6E3E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58969"/>
            <a:ext cx="91584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1897A1-EA56-4E00-87BD-78D97639AC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04F8-6848-1745-9DC5-2FD8A7421686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22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Diagrammplatzhalter 8">
            <a:extLst>
              <a:ext uri="{FF2B5EF4-FFF2-40B4-BE49-F238E27FC236}">
                <a16:creationId xmlns:a16="http://schemas.microsoft.com/office/drawing/2014/main" id="{255DC5E6-3687-4930-935D-6959AEFDD58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047627" y="1944000"/>
            <a:ext cx="3868373" cy="3204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B672-346C-FB4A-89CD-D62F981D50CB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DA6BB21-4596-46E1-A515-1F684F164C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47627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03911FAF-8E7F-48D9-B333-619FD953D2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6000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Diagrammplatzhalter 8">
            <a:extLst>
              <a:ext uri="{FF2B5EF4-FFF2-40B4-BE49-F238E27FC236}">
                <a16:creationId xmlns:a16="http://schemas.microsoft.com/office/drawing/2014/main" id="{82F84FDF-40D0-4981-B1F5-E20639CEDD2E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276000" y="1944000"/>
            <a:ext cx="3868373" cy="3204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54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5D75-B790-7841-A190-0C5B0F2F3679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1989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75A2-A221-EB48-A0E4-12BC9B831569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726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D015-F280-5A4B-A16E-AB19ECD7E713}" type="datetime1">
              <a:rPr lang="de-DE" smtClean="0"/>
              <a:t>10.05.2024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3539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1CD-D67A-4E4D-9753-0068F0568C36}" type="datetime1">
              <a:rPr lang="de-DE" smtClean="0"/>
              <a:t>10.05.2024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6473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Logo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srh Logo">
            <a:extLst>
              <a:ext uri="{FF2B5EF4-FFF2-40B4-BE49-F238E27FC236}">
                <a16:creationId xmlns:a16="http://schemas.microsoft.com/office/drawing/2014/main" id="{E2C8FFD0-489D-45A2-BC98-F4AC2B86D4D2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630000" y="458084"/>
            <a:ext cx="948335" cy="733815"/>
          </a:xfr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83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00F0B-E229-41CB-A4F2-F8C9A639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2F7646-8D03-45EC-8E97-CDD3EE9F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8AC0-4B4A-3F4E-A6FC-3FF796CF292E}" type="datetime1">
              <a:rPr lang="de-DE" smtClean="0"/>
              <a:t>10.05.2024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16804B-B392-4877-981F-8DAC2CB2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AD5931-23CA-4583-B798-7C917D23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270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5968DE-F36C-4FC2-B96E-EE16AB84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D12-0389-2043-9E91-BB59DF62968C}" type="datetime1">
              <a:rPr lang="de-DE" smtClean="0"/>
              <a:t>10.05.2024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B7D1E0-A9A8-430A-94AC-B3DAE862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FDE75B-FF1F-416F-A307-21032D74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526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 dirty="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Ihre </a:t>
            </a:r>
            <a:br>
              <a:rPr lang="de-DE" sz="4800" b="1" dirty="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 dirty="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2029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rgbClr val="2C2E2E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rgbClr val="2C2E2E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7603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deine</a:t>
            </a:r>
            <a:br>
              <a:rPr lang="de-DE" sz="4800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 dirty="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D93ACF1-E5AA-4FCA-9C8B-47AAB1BA68E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066742-228D-427F-905A-967890648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115-5D2A-0E43-89B9-C68BCDCACB82}" type="datetime1">
              <a:rPr lang="de-DE" smtClean="0"/>
              <a:t>10.05.2024</a:t>
            </a:fld>
            <a:endParaRPr lang="de-DE" dirty="0"/>
          </a:p>
        </p:txBody>
      </p:sp>
      <p:sp>
        <p:nvSpPr>
          <p:cNvPr id="90" name="Thema 10">
            <a:extLst>
              <a:ext uri="{FF2B5EF4-FFF2-40B4-BE49-F238E27FC236}">
                <a16:creationId xmlns:a16="http://schemas.microsoft.com/office/drawing/2014/main" id="{CC6F2213-38FE-4FAE-8DAA-719F27FB20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73464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91" name="Zahl Thema 10">
            <a:extLst>
              <a:ext uri="{FF2B5EF4-FFF2-40B4-BE49-F238E27FC236}">
                <a16:creationId xmlns:a16="http://schemas.microsoft.com/office/drawing/2014/main" id="{1E5FEF8A-F472-4107-8E27-82DD9F98DE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760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8" name="Thema 9">
            <a:extLst>
              <a:ext uri="{FF2B5EF4-FFF2-40B4-BE49-F238E27FC236}">
                <a16:creationId xmlns:a16="http://schemas.microsoft.com/office/drawing/2014/main" id="{6E4AF8F3-89A8-4F9B-BA9E-56F9D85ACB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3464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9" name="Zahl Thema 9">
            <a:extLst>
              <a:ext uri="{FF2B5EF4-FFF2-40B4-BE49-F238E27FC236}">
                <a16:creationId xmlns:a16="http://schemas.microsoft.com/office/drawing/2014/main" id="{8176477D-061A-4734-9BB4-8EB4EA7D51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760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6" name="Thema 8">
            <a:extLst>
              <a:ext uri="{FF2B5EF4-FFF2-40B4-BE49-F238E27FC236}">
                <a16:creationId xmlns:a16="http://schemas.microsoft.com/office/drawing/2014/main" id="{DEB7B7BA-4EF3-4596-A8B9-6AF9FA83C6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3464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7" name="Zahl Thema 8">
            <a:extLst>
              <a:ext uri="{FF2B5EF4-FFF2-40B4-BE49-F238E27FC236}">
                <a16:creationId xmlns:a16="http://schemas.microsoft.com/office/drawing/2014/main" id="{8B5B5752-05E3-4E86-89B5-81394C15F4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60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2" name="Thema 7">
            <a:extLst>
              <a:ext uri="{FF2B5EF4-FFF2-40B4-BE49-F238E27FC236}">
                <a16:creationId xmlns:a16="http://schemas.microsoft.com/office/drawing/2014/main" id="{ECB4B40B-F372-42B2-A209-9BCB105906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73464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3" name="Zahl Thema 7">
            <a:extLst>
              <a:ext uri="{FF2B5EF4-FFF2-40B4-BE49-F238E27FC236}">
                <a16:creationId xmlns:a16="http://schemas.microsoft.com/office/drawing/2014/main" id="{B198888A-6AE9-48B6-99AF-A970F8D311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760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1" name="Thema 6">
            <a:extLst>
              <a:ext uri="{FF2B5EF4-FFF2-40B4-BE49-F238E27FC236}">
                <a16:creationId xmlns:a16="http://schemas.microsoft.com/office/drawing/2014/main" id="{B486ACC7-67B9-4B39-9EBF-88C3C35A4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3464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0" name="Zahl Thema 6">
            <a:extLst>
              <a:ext uri="{FF2B5EF4-FFF2-40B4-BE49-F238E27FC236}">
                <a16:creationId xmlns:a16="http://schemas.microsoft.com/office/drawing/2014/main" id="{E307C616-82CC-4ADA-AE7F-E4DF024560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0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9" name="Thema 5">
            <a:extLst>
              <a:ext uri="{FF2B5EF4-FFF2-40B4-BE49-F238E27FC236}">
                <a16:creationId xmlns:a16="http://schemas.microsoft.com/office/drawing/2014/main" id="{5676FF1B-A5EC-4512-842C-E5CA0050FD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2642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8" name="Zahl Thema 5">
            <a:extLst>
              <a:ext uri="{FF2B5EF4-FFF2-40B4-BE49-F238E27FC236}">
                <a16:creationId xmlns:a16="http://schemas.microsoft.com/office/drawing/2014/main" id="{A4D68514-EBB8-4602-81C1-9A5D352969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94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7" name="Thema 4">
            <a:extLst>
              <a:ext uri="{FF2B5EF4-FFF2-40B4-BE49-F238E27FC236}">
                <a16:creationId xmlns:a16="http://schemas.microsoft.com/office/drawing/2014/main" id="{3D37BC6F-D5CD-478E-BB54-34CB4BB84C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2642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76" name="Zahl Thema 4">
            <a:extLst>
              <a:ext uri="{FF2B5EF4-FFF2-40B4-BE49-F238E27FC236}">
                <a16:creationId xmlns:a16="http://schemas.microsoft.com/office/drawing/2014/main" id="{84A15981-DDE4-4111-85F8-DBD9D59082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94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5" name="Thema 3">
            <a:extLst>
              <a:ext uri="{FF2B5EF4-FFF2-40B4-BE49-F238E27FC236}">
                <a16:creationId xmlns:a16="http://schemas.microsoft.com/office/drawing/2014/main" id="{20D0653C-5C34-4011-9A8C-EA212508A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2642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74" name="Zahl Thema 3">
            <a:extLst>
              <a:ext uri="{FF2B5EF4-FFF2-40B4-BE49-F238E27FC236}">
                <a16:creationId xmlns:a16="http://schemas.microsoft.com/office/drawing/2014/main" id="{719C4090-1909-4C92-9601-6C7EE6377D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4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71" name="Thema 2">
            <a:extLst>
              <a:ext uri="{FF2B5EF4-FFF2-40B4-BE49-F238E27FC236}">
                <a16:creationId xmlns:a16="http://schemas.microsoft.com/office/drawing/2014/main" id="{F4A45600-E5D3-4BCB-99B4-7B6ED053E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2642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70" name="Zahl Thema 2">
            <a:extLst>
              <a:ext uri="{FF2B5EF4-FFF2-40B4-BE49-F238E27FC236}">
                <a16:creationId xmlns:a16="http://schemas.microsoft.com/office/drawing/2014/main" id="{46686522-ADC7-4AB0-8104-D7BFD494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4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40" name="Thema 1">
            <a:extLst>
              <a:ext uri="{FF2B5EF4-FFF2-40B4-BE49-F238E27FC236}">
                <a16:creationId xmlns:a16="http://schemas.microsoft.com/office/drawing/2014/main" id="{41C038E3-A911-4FFC-8F4E-9A1653D7B4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2642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Thema</a:t>
            </a:r>
          </a:p>
          <a:p>
            <a:pPr lvl="1"/>
            <a:r>
              <a:rPr lang="de-DE" dirty="0"/>
              <a:t>Beschreibung</a:t>
            </a:r>
          </a:p>
        </p:txBody>
      </p:sp>
      <p:sp>
        <p:nvSpPr>
          <p:cNvPr id="9" name="Zahl Thema 1">
            <a:extLst>
              <a:ext uri="{FF2B5EF4-FFF2-40B4-BE49-F238E27FC236}">
                <a16:creationId xmlns:a16="http://schemas.microsoft.com/office/drawing/2014/main" id="{E2ADF3CF-F60D-4ECF-8E7F-2DD46C6380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4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286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D8CBF-B7AC-48B2-BDFF-74D2CFF5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F90-6C91-9C49-9EDC-F791C9CEFB17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2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CDE787C-B484-481E-84CF-7E94E81D5B0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16530"/>
            <a:ext cx="7642812" cy="251688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3124788"/>
            <a:ext cx="7642812" cy="2516885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5C6BDC-21C1-594B-A523-A8899E08788D}" type="datetime1">
              <a:rPr lang="de-DE" smtClean="0"/>
              <a:t>10.05.2024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SmartArt-Platzhalter 14">
            <a:extLst>
              <a:ext uri="{FF2B5EF4-FFF2-40B4-BE49-F238E27FC236}">
                <a16:creationId xmlns:a16="http://schemas.microsoft.com/office/drawing/2014/main" id="{861189CF-B82F-42F8-9B1E-3E5A50EC559C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7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arm grey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83C81046-A90A-A14D-8A9B-B3D7332404C7}" type="datetime1">
              <a:rPr lang="de-DE" smtClean="0"/>
              <a:t>10.05.2024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7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farbi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F2AB4E-F240-2644-9DF0-3F5E0D661364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A000BE-D89F-4CF2-9153-4F676346A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51B6F9D-DB24-44F1-8ACB-F1C8797BDAF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8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D2F173B8-95F5-CA43-A3AF-8E15AFEACE6A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5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Statements,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F0C34D0C-3C48-9F4A-8F76-3E4BC93B2692}" type="datetime1">
              <a:rPr lang="de-DE" smtClean="0"/>
              <a:t>10.05.2024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1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2B7B4-27E0-4F7C-BEF9-A2BE5E461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5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B9242-2198-4F50-9940-0EBA7C6A7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7645" y="6356350"/>
            <a:ext cx="8745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7049F9DB-D845-E244-8A1F-1368183894D1}" type="datetime1">
              <a:rPr lang="de-DE" smtClean="0"/>
              <a:t>10.05.2024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D1664-878F-4F30-B2A4-1377B1AD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r>
              <a:rPr lang="de-DE" dirty="0"/>
              <a:t>SRH Hochschule Heidelberg – Scientific Research, Writing and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CA1C0B-8B72-4C84-BAB1-FEBDDAC9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0" y="1728000"/>
            <a:ext cx="9157663" cy="4230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err="1"/>
              <a:t>Copy</a:t>
            </a:r>
            <a:r>
              <a:rPr lang="de-DE" dirty="0"/>
              <a:t> 18 Pt.</a:t>
            </a:r>
          </a:p>
          <a:p>
            <a:pPr lvl="1"/>
            <a:r>
              <a:rPr lang="de-DE" dirty="0" err="1"/>
              <a:t>Copy</a:t>
            </a:r>
            <a:r>
              <a:rPr lang="de-DE" dirty="0"/>
              <a:t> mit </a:t>
            </a:r>
            <a:r>
              <a:rPr lang="de-DE" dirty="0" err="1"/>
              <a:t>Bulletpoint</a:t>
            </a:r>
            <a:r>
              <a:rPr lang="de-DE" dirty="0"/>
              <a:t> 18 Pt.</a:t>
            </a:r>
          </a:p>
          <a:p>
            <a:pPr lvl="2"/>
            <a:r>
              <a:rPr lang="de-DE" dirty="0" err="1"/>
              <a:t>Copy</a:t>
            </a:r>
            <a:r>
              <a:rPr lang="de-DE" dirty="0"/>
              <a:t> mit </a:t>
            </a:r>
            <a:r>
              <a:rPr lang="de-DE" dirty="0" err="1"/>
              <a:t>Bulletpoint</a:t>
            </a:r>
            <a:r>
              <a:rPr lang="de-DE" dirty="0"/>
              <a:t>, eingerückt 16 Pt.</a:t>
            </a:r>
          </a:p>
          <a:p>
            <a:pPr lvl="3"/>
            <a:r>
              <a:rPr lang="de-DE" dirty="0"/>
              <a:t>Zwischenüberschrift 20 Pt. </a:t>
            </a:r>
            <a:r>
              <a:rPr lang="de-DE" dirty="0" err="1"/>
              <a:t>Bold</a:t>
            </a:r>
            <a:endParaRPr lang="de-DE" dirty="0"/>
          </a:p>
          <a:p>
            <a:pPr lvl="4"/>
            <a:r>
              <a:rPr lang="de-DE" dirty="0"/>
              <a:t>Einleitungstext 20 Pt. </a:t>
            </a:r>
            <a:r>
              <a:rPr lang="de-DE" dirty="0" err="1"/>
              <a:t>Bold</a:t>
            </a:r>
            <a:endParaRPr lang="de-DE" dirty="0"/>
          </a:p>
          <a:p>
            <a:pPr lvl="5"/>
            <a:r>
              <a:rPr lang="de-DE" dirty="0" err="1"/>
              <a:t>Subline</a:t>
            </a:r>
            <a:r>
              <a:rPr lang="de-DE" dirty="0"/>
              <a:t> 24 Pt.</a:t>
            </a:r>
          </a:p>
          <a:p>
            <a:pPr lvl="6"/>
            <a:r>
              <a:rPr lang="de-DE" dirty="0"/>
              <a:t>Statements!</a:t>
            </a:r>
          </a:p>
          <a:p>
            <a:pPr lvl="7"/>
            <a:r>
              <a:rPr lang="de-DE" dirty="0"/>
              <a:t>SRH </a:t>
            </a:r>
          </a:p>
          <a:p>
            <a:pPr lvl="8"/>
            <a:r>
              <a:rPr lang="de-DE" dirty="0"/>
              <a:t>Quelle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4C745-B760-4320-98AD-BE2F6A54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57663" cy="83509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5453D28-3A12-4B40-BDC5-01A066B0461A}"/>
              </a:ext>
            </a:extLst>
          </p:cNvPr>
          <p:cNvSpPr/>
          <p:nvPr/>
        </p:nvSpPr>
        <p:spPr>
          <a:xfrm>
            <a:off x="10878555" y="361156"/>
            <a:ext cx="948335" cy="733815"/>
          </a:xfrm>
          <a:custGeom>
            <a:avLst/>
            <a:gdLst>
              <a:gd name="connsiteX0" fmla="*/ 619905 w 948335"/>
              <a:gd name="connsiteY0" fmla="*/ 599045 h 733815"/>
              <a:gd name="connsiteX1" fmla="*/ 708360 w 948335"/>
              <a:gd name="connsiteY1" fmla="*/ 599045 h 733815"/>
              <a:gd name="connsiteX2" fmla="*/ 708360 w 948335"/>
              <a:gd name="connsiteY2" fmla="*/ 175 h 733815"/>
              <a:gd name="connsiteX3" fmla="*/ 619905 w 948335"/>
              <a:gd name="connsiteY3" fmla="*/ 175 h 733815"/>
              <a:gd name="connsiteX4" fmla="*/ 619905 w 948335"/>
              <a:gd name="connsiteY4" fmla="*/ 599045 h 733815"/>
              <a:gd name="connsiteX5" fmla="*/ 811823 w 948335"/>
              <a:gd name="connsiteY5" fmla="*/ 196963 h 733815"/>
              <a:gd name="connsiteX6" fmla="*/ 753805 w 948335"/>
              <a:gd name="connsiteY6" fmla="*/ 199399 h 733815"/>
              <a:gd name="connsiteX7" fmla="*/ 753805 w 948335"/>
              <a:gd name="connsiteY7" fmla="*/ 281323 h 733815"/>
              <a:gd name="connsiteX8" fmla="*/ 860105 w 948335"/>
              <a:gd name="connsiteY8" fmla="*/ 364907 h 733815"/>
              <a:gd name="connsiteX9" fmla="*/ 860105 w 948335"/>
              <a:gd name="connsiteY9" fmla="*/ 599045 h 733815"/>
              <a:gd name="connsiteX10" fmla="*/ 948560 w 948335"/>
              <a:gd name="connsiteY10" fmla="*/ 599045 h 733815"/>
              <a:gd name="connsiteX11" fmla="*/ 948560 w 948335"/>
              <a:gd name="connsiteY11" fmla="*/ 353981 h 733815"/>
              <a:gd name="connsiteX12" fmla="*/ 811823 w 948335"/>
              <a:gd name="connsiteY12" fmla="*/ 196963 h 733815"/>
              <a:gd name="connsiteX13" fmla="*/ 208777 w 948335"/>
              <a:gd name="connsiteY13" fmla="*/ 199800 h 733815"/>
              <a:gd name="connsiteX14" fmla="*/ 72849 w 948335"/>
              <a:gd name="connsiteY14" fmla="*/ 366560 h 733815"/>
              <a:gd name="connsiteX15" fmla="*/ 72849 w 948335"/>
              <a:gd name="connsiteY15" fmla="*/ 567022 h 733815"/>
              <a:gd name="connsiteX16" fmla="*/ 225 w 948335"/>
              <a:gd name="connsiteY16" fmla="*/ 651830 h 733815"/>
              <a:gd name="connsiteX17" fmla="*/ 225 w 948335"/>
              <a:gd name="connsiteY17" fmla="*/ 732932 h 733815"/>
              <a:gd name="connsiteX18" fmla="*/ 25376 w 948335"/>
              <a:gd name="connsiteY18" fmla="*/ 733742 h 733815"/>
              <a:gd name="connsiteX19" fmla="*/ 161297 w 948335"/>
              <a:gd name="connsiteY19" fmla="*/ 566989 h 733815"/>
              <a:gd name="connsiteX20" fmla="*/ 161297 w 948335"/>
              <a:gd name="connsiteY20" fmla="*/ 366527 h 733815"/>
              <a:gd name="connsiteX21" fmla="*/ 233520 w 948335"/>
              <a:gd name="connsiteY21" fmla="*/ 281732 h 733815"/>
              <a:gd name="connsiteX22" fmla="*/ 233520 w 948335"/>
              <a:gd name="connsiteY22" fmla="*/ 200209 h 733815"/>
              <a:gd name="connsiteX23" fmla="*/ 208777 w 948335"/>
              <a:gd name="connsiteY23" fmla="*/ 199800 h 733815"/>
              <a:gd name="connsiteX24" fmla="*/ 480210 w 948335"/>
              <a:gd name="connsiteY24" fmla="*/ 199800 h 733815"/>
              <a:gd name="connsiteX25" fmla="*/ 344283 w 948335"/>
              <a:gd name="connsiteY25" fmla="*/ 366560 h 733815"/>
              <a:gd name="connsiteX26" fmla="*/ 344283 w 948335"/>
              <a:gd name="connsiteY26" fmla="*/ 599045 h 733815"/>
              <a:gd name="connsiteX27" fmla="*/ 432731 w 948335"/>
              <a:gd name="connsiteY27" fmla="*/ 599045 h 733815"/>
              <a:gd name="connsiteX28" fmla="*/ 432731 w 948335"/>
              <a:gd name="connsiteY28" fmla="*/ 366527 h 733815"/>
              <a:gd name="connsiteX29" fmla="*/ 505362 w 948335"/>
              <a:gd name="connsiteY29" fmla="*/ 281732 h 733815"/>
              <a:gd name="connsiteX30" fmla="*/ 505362 w 948335"/>
              <a:gd name="connsiteY30" fmla="*/ 200209 h 733815"/>
              <a:gd name="connsiteX31" fmla="*/ 480210 w 948335"/>
              <a:gd name="connsiteY31" fmla="*/ 199800 h 73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8335" h="733815">
                <a:moveTo>
                  <a:pt x="619905" y="599045"/>
                </a:moveTo>
                <a:lnTo>
                  <a:pt x="708360" y="599045"/>
                </a:lnTo>
                <a:lnTo>
                  <a:pt x="708360" y="175"/>
                </a:lnTo>
                <a:lnTo>
                  <a:pt x="619905" y="175"/>
                </a:lnTo>
                <a:lnTo>
                  <a:pt x="619905" y="599045"/>
                </a:lnTo>
                <a:close/>
                <a:moveTo>
                  <a:pt x="811823" y="196963"/>
                </a:moveTo>
                <a:cubicBezTo>
                  <a:pt x="795196" y="196154"/>
                  <a:pt x="774500" y="196963"/>
                  <a:pt x="753805" y="199399"/>
                </a:cubicBezTo>
                <a:lnTo>
                  <a:pt x="753805" y="281323"/>
                </a:lnTo>
                <a:cubicBezTo>
                  <a:pt x="831702" y="281323"/>
                  <a:pt x="860105" y="292732"/>
                  <a:pt x="860105" y="364907"/>
                </a:cubicBezTo>
                <a:lnTo>
                  <a:pt x="860105" y="599045"/>
                </a:lnTo>
                <a:lnTo>
                  <a:pt x="948560" y="599045"/>
                </a:lnTo>
                <a:lnTo>
                  <a:pt x="948560" y="353981"/>
                </a:lnTo>
                <a:cubicBezTo>
                  <a:pt x="948560" y="263505"/>
                  <a:pt x="897033" y="200209"/>
                  <a:pt x="811823" y="196963"/>
                </a:cubicBezTo>
                <a:close/>
                <a:moveTo>
                  <a:pt x="208777" y="199800"/>
                </a:moveTo>
                <a:cubicBezTo>
                  <a:pt x="114634" y="204671"/>
                  <a:pt x="72849" y="267152"/>
                  <a:pt x="72849" y="366560"/>
                </a:cubicBezTo>
                <a:lnTo>
                  <a:pt x="72849" y="567022"/>
                </a:lnTo>
                <a:cubicBezTo>
                  <a:pt x="72849" y="625455"/>
                  <a:pt x="61073" y="650613"/>
                  <a:pt x="225" y="651830"/>
                </a:cubicBezTo>
                <a:lnTo>
                  <a:pt x="225" y="732932"/>
                </a:lnTo>
                <a:cubicBezTo>
                  <a:pt x="7525" y="734156"/>
                  <a:pt x="19288" y="734156"/>
                  <a:pt x="25376" y="733742"/>
                </a:cubicBezTo>
                <a:cubicBezTo>
                  <a:pt x="119907" y="728068"/>
                  <a:pt x="161297" y="665179"/>
                  <a:pt x="161297" y="566989"/>
                </a:cubicBezTo>
                <a:lnTo>
                  <a:pt x="161297" y="366527"/>
                </a:lnTo>
                <a:cubicBezTo>
                  <a:pt x="161297" y="307693"/>
                  <a:pt x="172257" y="282943"/>
                  <a:pt x="233520" y="281732"/>
                </a:cubicBezTo>
                <a:lnTo>
                  <a:pt x="233520" y="200209"/>
                </a:lnTo>
                <a:cubicBezTo>
                  <a:pt x="226622" y="199399"/>
                  <a:pt x="214859" y="199399"/>
                  <a:pt x="208777" y="199800"/>
                </a:cubicBezTo>
                <a:close/>
                <a:moveTo>
                  <a:pt x="480210" y="199800"/>
                </a:moveTo>
                <a:cubicBezTo>
                  <a:pt x="386483" y="204671"/>
                  <a:pt x="344283" y="267560"/>
                  <a:pt x="344283" y="366560"/>
                </a:cubicBezTo>
                <a:lnTo>
                  <a:pt x="344283" y="599045"/>
                </a:lnTo>
                <a:lnTo>
                  <a:pt x="432731" y="599045"/>
                </a:lnTo>
                <a:lnTo>
                  <a:pt x="432731" y="366527"/>
                </a:lnTo>
                <a:cubicBezTo>
                  <a:pt x="432731" y="308094"/>
                  <a:pt x="444507" y="282943"/>
                  <a:pt x="505362" y="281732"/>
                </a:cubicBezTo>
                <a:lnTo>
                  <a:pt x="505362" y="200209"/>
                </a:lnTo>
                <a:cubicBezTo>
                  <a:pt x="498055" y="199399"/>
                  <a:pt x="486292" y="199399"/>
                  <a:pt x="480210" y="199800"/>
                </a:cubicBezTo>
                <a:close/>
              </a:path>
            </a:pathLst>
          </a:custGeom>
          <a:solidFill>
            <a:schemeClr val="accent1"/>
          </a:solidFill>
          <a:ln w="6638" cap="flat">
            <a:noFill/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6" r:id="rId3"/>
    <p:sldLayoutId id="2147483650" r:id="rId4"/>
    <p:sldLayoutId id="2147483651" r:id="rId5"/>
    <p:sldLayoutId id="2147483666" r:id="rId6"/>
    <p:sldLayoutId id="2147483686" r:id="rId7"/>
    <p:sldLayoutId id="2147483667" r:id="rId8"/>
    <p:sldLayoutId id="2147483664" r:id="rId9"/>
    <p:sldLayoutId id="2147483665" r:id="rId10"/>
    <p:sldLayoutId id="2147483661" r:id="rId11"/>
    <p:sldLayoutId id="2147483671" r:id="rId12"/>
    <p:sldLayoutId id="2147483672" r:id="rId13"/>
    <p:sldLayoutId id="2147483678" r:id="rId14"/>
    <p:sldLayoutId id="2147483673" r:id="rId15"/>
    <p:sldLayoutId id="2147483677" r:id="rId16"/>
    <p:sldLayoutId id="2147483683" r:id="rId17"/>
    <p:sldLayoutId id="2147483680" r:id="rId18"/>
    <p:sldLayoutId id="2147483684" r:id="rId19"/>
    <p:sldLayoutId id="2147483654" r:id="rId20"/>
    <p:sldLayoutId id="2147483655" r:id="rId21"/>
    <p:sldLayoutId id="2147483681" r:id="rId22"/>
    <p:sldLayoutId id="2147483682" r:id="rId2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Font typeface="SRH" panose="020B0503020204020204" pitchFamily="34" charset="0"/>
        <a:buChar char="—"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2pPr>
      <a:lvl3pPr marL="720000" indent="-36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RH" panose="020B0503020204020204" pitchFamily="34" charset="0"/>
        <a:buChar char="—"/>
        <a:defRPr sz="16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2400"/>
        </a:spcBef>
        <a:buFont typeface="SRH" panose="020B0503020204020204" pitchFamily="34" charset="0"/>
        <a:buNone/>
        <a:defRPr sz="2000" b="1" kern="1200">
          <a:solidFill>
            <a:schemeClr val="accent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buFont typeface="SRH" panose="020B0503020204020204" pitchFamily="34" charset="0"/>
        <a:buNone/>
        <a:defRPr sz="2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5pPr>
      <a:lvl6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2400" b="0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6pPr>
      <a:lvl7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4800" b="1" kern="1200">
          <a:solidFill>
            <a:schemeClr val="accent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7pPr>
      <a:lvl8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8pPr>
      <a:lvl9pPr marL="0" indent="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1088" userDrawn="1">
          <p15:clr>
            <a:srgbClr val="F26B43"/>
          </p15:clr>
        </p15:guide>
        <p15:guide id="8" orient="horz" pos="3753" userDrawn="1">
          <p15:clr>
            <a:srgbClr val="F26B43"/>
          </p15:clr>
        </p15:guide>
        <p15:guide id="9" orient="horz" pos="690" userDrawn="1">
          <p15:clr>
            <a:srgbClr val="F26B43"/>
          </p15:clr>
        </p15:guide>
        <p15:guide id="10" pos="59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7F4A1-DC52-4DC0-8DBB-640BD79A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9600" dirty="0" smtClean="0"/>
              <a:t>Dynamic Fare Calculation</a:t>
            </a:r>
            <a:br>
              <a:rPr lang="en-GB" sz="9600" dirty="0" smtClean="0"/>
            </a:br>
            <a:r>
              <a:rPr lang="en-GB" sz="3200" dirty="0" smtClean="0"/>
              <a:t>- </a:t>
            </a:r>
            <a:r>
              <a:rPr lang="en-GB" sz="3200" dirty="0" err="1" smtClean="0"/>
              <a:t>Mohd</a:t>
            </a:r>
            <a:r>
              <a:rPr lang="en-GB" sz="3200" dirty="0" smtClean="0"/>
              <a:t> </a:t>
            </a:r>
            <a:r>
              <a:rPr lang="en-GB" sz="3200" dirty="0" err="1" smtClean="0"/>
              <a:t>Rayyan</a:t>
            </a:r>
            <a:r>
              <a:rPr lang="en-GB" sz="3200" dirty="0" smtClean="0"/>
              <a:t> Shaikh</a:t>
            </a:r>
            <a:endParaRPr lang="en-GB" sz="32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E2F63-7C7E-4D4C-80EA-912F5916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4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00" y="337456"/>
            <a:ext cx="11466822" cy="843161"/>
          </a:xfrm>
        </p:spPr>
        <p:txBody>
          <a:bodyPr/>
          <a:lstStyle/>
          <a:p>
            <a:r>
              <a:rPr lang="en-US" sz="4400" dirty="0" smtClean="0"/>
              <a:t>What is                  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55" y="363250"/>
            <a:ext cx="2132620" cy="585029"/>
          </a:xfrm>
          <a:prstGeom prst="rect">
            <a:avLst/>
          </a:prstGeom>
        </p:spPr>
      </p:pic>
      <p:sp>
        <p:nvSpPr>
          <p:cNvPr id="10" name="Title 6"/>
          <p:cNvSpPr txBox="1">
            <a:spLocks/>
          </p:cNvSpPr>
          <p:nvPr/>
        </p:nvSpPr>
        <p:spPr>
          <a:xfrm>
            <a:off x="441023" y="1527857"/>
            <a:ext cx="11538774" cy="8333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</a:lstStyle>
          <a:p>
            <a:r>
              <a:rPr lang="en-US" sz="2400" dirty="0" smtClean="0"/>
              <a:t>- Deutschline is a web application specifically designed to calculate dynamic fare for passengers between stations.</a:t>
            </a:r>
          </a:p>
          <a:p>
            <a:endParaRPr lang="en-IN" sz="2400" dirty="0"/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512975" y="2585071"/>
            <a:ext cx="11466822" cy="8431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</a:lstStyle>
          <a:p>
            <a:r>
              <a:rPr lang="en-US" sz="2400" dirty="0" smtClean="0"/>
              <a:t>- Based on various factors such as date, timing, ticket class and seat demand, Deutschline</a:t>
            </a:r>
            <a:r>
              <a:rPr lang="en-US" sz="2400" dirty="0" smtClean="0"/>
              <a:t> provides passengers with fare prices.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512975" y="3746068"/>
            <a:ext cx="11466822" cy="8431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</a:lstStyle>
          <a:p>
            <a:r>
              <a:rPr lang="en-US" sz="2400" dirty="0" smtClean="0"/>
              <a:t>- With collection of fare rules followed, it makes sure that the fare which is calculated is precise and fair.</a:t>
            </a:r>
            <a:endParaRPr lang="en-IN" sz="2400" dirty="0"/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512975" y="4907065"/>
            <a:ext cx="11466822" cy="6999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</a:lstStyle>
          <a:p>
            <a:r>
              <a:rPr lang="en-US" sz="2400" dirty="0"/>
              <a:t>- </a:t>
            </a:r>
            <a:r>
              <a:rPr lang="en-US" sz="2400" dirty="0" smtClean="0"/>
              <a:t>Deutschline, simplifies </a:t>
            </a:r>
            <a:r>
              <a:rPr lang="en-US" sz="2400" dirty="0" smtClean="0"/>
              <a:t>booking of tickets to ease the journey of passenger.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306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7F4A1-DC52-4DC0-8DBB-640BD79A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800" dirty="0" smtClean="0"/>
              <a:t>How it is Modelled?</a:t>
            </a:r>
            <a:endParaRPr lang="en-GB" sz="8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E2F63-7C7E-4D4C-80EA-912F5916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1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27411" y="2481532"/>
            <a:ext cx="3466330" cy="1063179"/>
          </a:xfrm>
        </p:spPr>
        <p:txBody>
          <a:bodyPr/>
          <a:lstStyle/>
          <a:p>
            <a:pPr algn="ctr"/>
            <a:r>
              <a:rPr lang="en-IN" sz="3600" dirty="0" smtClean="0">
                <a:solidFill>
                  <a:srgbClr val="00B050"/>
                </a:solidFill>
              </a:rPr>
              <a:t>Backend</a:t>
            </a:r>
            <a:br>
              <a:rPr lang="en-IN" sz="3600" dirty="0" smtClean="0">
                <a:solidFill>
                  <a:srgbClr val="00B050"/>
                </a:solidFill>
              </a:rPr>
            </a:br>
            <a:r>
              <a:rPr lang="en-IN" sz="3200" dirty="0" smtClean="0">
                <a:solidFill>
                  <a:srgbClr val="00B050"/>
                </a:solidFill>
              </a:rPr>
              <a:t>Python &amp; Flask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512400" y="2481532"/>
            <a:ext cx="3466330" cy="10631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</a:lstStyle>
          <a:p>
            <a:pPr algn="ctr"/>
            <a:r>
              <a:rPr lang="en-I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Frontend</a:t>
            </a:r>
            <a:br>
              <a:rPr lang="en-I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HTML, CSS &amp; JS</a:t>
            </a:r>
          </a:p>
          <a:p>
            <a:pPr algn="ctr"/>
            <a:r>
              <a:rPr lang="en-IN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IN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b="0" dirty="0" smtClean="0"/>
              <a:t>To develop the </a:t>
            </a:r>
            <a:r>
              <a:rPr lang="en-US" sz="1800" b="0" dirty="0"/>
              <a:t>user interface and interactivity for journey searches and booking interactions.</a:t>
            </a:r>
            <a:endParaRPr lang="en-I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7827189" y="2481532"/>
            <a:ext cx="3687477" cy="10631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</a:lstStyle>
          <a:p>
            <a:pPr algn="ctr"/>
            <a:r>
              <a:rPr lang="en-IN" sz="3600" dirty="0" smtClean="0">
                <a:solidFill>
                  <a:srgbClr val="DF4807"/>
                </a:solidFill>
              </a:rPr>
              <a:t>Database</a:t>
            </a:r>
            <a:br>
              <a:rPr lang="en-IN" sz="3600" dirty="0" smtClean="0">
                <a:solidFill>
                  <a:srgbClr val="DF4807"/>
                </a:solidFill>
              </a:rPr>
            </a:br>
            <a:r>
              <a:rPr lang="en-IN" sz="3200" dirty="0" smtClean="0">
                <a:solidFill>
                  <a:srgbClr val="DF4807"/>
                </a:solidFill>
              </a:rPr>
              <a:t>MongoDB &amp; Neo4j</a:t>
            </a:r>
            <a:endParaRPr lang="en-IN" sz="3200" dirty="0" smtClean="0">
              <a:solidFill>
                <a:srgbClr val="DF4807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28" y="433208"/>
            <a:ext cx="3697661" cy="1014358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5" idx="2"/>
            <a:endCxn id="7" idx="0"/>
          </p:cNvCxnSpPr>
          <p:nvPr/>
        </p:nvCxnSpPr>
        <p:spPr>
          <a:xfrm>
            <a:off x="5956459" y="1551010"/>
            <a:ext cx="4117" cy="93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0"/>
          </p:cNvCxnSpPr>
          <p:nvPr/>
        </p:nvCxnSpPr>
        <p:spPr>
          <a:xfrm flipH="1">
            <a:off x="2245565" y="1551010"/>
            <a:ext cx="1862064" cy="93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0"/>
          </p:cNvCxnSpPr>
          <p:nvPr/>
        </p:nvCxnSpPr>
        <p:spPr>
          <a:xfrm>
            <a:off x="7805289" y="1551010"/>
            <a:ext cx="1865639" cy="93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59236" y="3798708"/>
            <a:ext cx="3610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develop the backend logic of the </a:t>
            </a:r>
            <a:r>
              <a:rPr lang="en-US" dirty="0" smtClean="0"/>
              <a:t>system</a:t>
            </a:r>
            <a:r>
              <a:rPr lang="en-US" dirty="0"/>
              <a:t>, handling HTTP requests, processing data, and generating responses.</a:t>
            </a:r>
            <a:endParaRPr lang="en-IN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7813470" y="3798708"/>
            <a:ext cx="4394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MongoDB handling bookings data and Neo4j storing information about stations and train connections.</a:t>
            </a:r>
            <a:endParaRPr lang="en-IN" sz="2800" b="1" dirty="0">
              <a:solidFill>
                <a:srgbClr val="DF480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184" y="3907347"/>
            <a:ext cx="3612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5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94" y="1147209"/>
            <a:ext cx="9257394" cy="47929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4194" y="365667"/>
            <a:ext cx="4137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 smtClean="0"/>
              <a:t>Neo4j Routes: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9723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6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94" y="1317300"/>
            <a:ext cx="9257394" cy="43850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4194" y="365667"/>
            <a:ext cx="36781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 smtClean="0"/>
              <a:t>Data Flow: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4020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8A937-457B-4A4A-A0D0-582C2000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your </a:t>
            </a:r>
            <a:r>
              <a:rPr lang="de-DE" dirty="0" err="1"/>
              <a:t>attention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Danke für Ihre Aufmerksamkeit.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D13D1C-6ECB-409A-948A-54EB99E8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5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H">
  <a:themeElements>
    <a:clrScheme name="SRH Bildung">
      <a:dk1>
        <a:srgbClr val="575756"/>
      </a:dk1>
      <a:lt1>
        <a:sysClr val="window" lastClr="FFFFFF"/>
      </a:lt1>
      <a:dk2>
        <a:srgbClr val="00699A"/>
      </a:dk2>
      <a:lt2>
        <a:srgbClr val="AAA39D"/>
      </a:lt2>
      <a:accent1>
        <a:srgbClr val="DF4807"/>
      </a:accent1>
      <a:accent2>
        <a:srgbClr val="AAA39D"/>
      </a:accent2>
      <a:accent3>
        <a:srgbClr val="FCC61E"/>
      </a:accent3>
      <a:accent4>
        <a:srgbClr val="35B4A0"/>
      </a:accent4>
      <a:accent5>
        <a:srgbClr val="CA007F"/>
      </a:accent5>
      <a:accent6>
        <a:srgbClr val="021E30"/>
      </a:accent6>
      <a:hlink>
        <a:srgbClr val="000000"/>
      </a:hlink>
      <a:folHlink>
        <a:srgbClr val="000000"/>
      </a:folHlink>
    </a:clrScheme>
    <a:fontScheme name="SRH">
      <a:majorFont>
        <a:latin typeface="SRH Display"/>
        <a:ea typeface=""/>
        <a:cs typeface=""/>
      </a:majorFont>
      <a:minorFont>
        <a:latin typeface="SR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RH Bildu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DF4807"/>
        </a:accent1>
        <a:accent2>
          <a:srgbClr val="AAA39D"/>
        </a:accent2>
        <a:accent3>
          <a:srgbClr val="FCC61E"/>
        </a:accent3>
        <a:accent4>
          <a:srgbClr val="35B4A0"/>
        </a:accent4>
        <a:accent5>
          <a:srgbClr val="CA007F"/>
        </a:accent5>
        <a:accent6>
          <a:srgbClr val="021E30"/>
        </a:accent6>
        <a:hlink>
          <a:srgbClr val="000000"/>
        </a:hlink>
        <a:folHlink>
          <a:srgbClr val="000000"/>
        </a:folHlink>
      </a:clrScheme>
    </a:extraClrScheme>
    <a:extraClrScheme>
      <a:clrScheme name="SRH Gesundheit">
        <a:dk1>
          <a:srgbClr val="575756"/>
        </a:dk1>
        <a:lt1>
          <a:sysClr val="window" lastClr="FFFFFF"/>
        </a:lt1>
        <a:dk2>
          <a:srgbClr val="35B4A0"/>
        </a:dk2>
        <a:lt2>
          <a:srgbClr val="AAA39D"/>
        </a:lt2>
        <a:accent1>
          <a:srgbClr val="00699A"/>
        </a:accent1>
        <a:accent2>
          <a:srgbClr val="CA007F"/>
        </a:accent2>
        <a:accent3>
          <a:srgbClr val="78C8D2"/>
        </a:accent3>
        <a:accent4>
          <a:srgbClr val="0D3A5D"/>
        </a:accent4>
        <a:accent5>
          <a:srgbClr val="DF4807"/>
        </a:accent5>
        <a:accent6>
          <a:srgbClr val="FCC61E"/>
        </a:accent6>
        <a:hlink>
          <a:srgbClr val="000000"/>
        </a:hlink>
        <a:folHlink>
          <a:srgbClr val="000000"/>
        </a:folHlink>
      </a:clrScheme>
    </a:extraClrScheme>
    <a:extraClrScheme>
      <a:clrScheme name="SRH Holdi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AAA39D"/>
        </a:accent1>
        <a:accent2>
          <a:srgbClr val="DF4807"/>
        </a:accent2>
        <a:accent3>
          <a:srgbClr val="575756"/>
        </a:accent3>
        <a:accent4>
          <a:srgbClr val="FCC61E"/>
        </a:accent4>
        <a:accent5>
          <a:srgbClr val="78C8D2"/>
        </a:accent5>
        <a:accent6>
          <a:srgbClr val="0D3A5D"/>
        </a:accent6>
        <a:hlink>
          <a:srgbClr val="000000"/>
        </a:hlink>
        <a:folHlink>
          <a:srgbClr val="000000"/>
        </a:folHlink>
      </a:clrScheme>
    </a:extraClrScheme>
    <a:extraClrScheme>
      <a:clrScheme name="SRH ServicePartner">
        <a:dk1>
          <a:srgbClr val="575756"/>
        </a:dk1>
        <a:lt1>
          <a:sysClr val="window" lastClr="FFFFFF"/>
        </a:lt1>
        <a:dk2>
          <a:srgbClr val="9C0C35"/>
        </a:dk2>
        <a:lt2>
          <a:srgbClr val="AAA39D"/>
        </a:lt2>
        <a:accent1>
          <a:srgbClr val="AAA39D"/>
        </a:accent1>
        <a:accent2>
          <a:srgbClr val="35B4A0"/>
        </a:accent2>
        <a:accent3>
          <a:srgbClr val="575756"/>
        </a:accent3>
        <a:accent4>
          <a:srgbClr val="0D3A5D"/>
        </a:accent4>
        <a:accent5>
          <a:srgbClr val="DF4807"/>
        </a:accent5>
        <a:accent6>
          <a:srgbClr val="00699A"/>
        </a:accent6>
        <a:hlink>
          <a:srgbClr val="000000"/>
        </a:hlink>
        <a:folHlink>
          <a:srgbClr val="000000"/>
        </a:folHlink>
      </a:clrScheme>
    </a:extraClrScheme>
  </a:extraClrSchemeLst>
  <a:custClrLst>
    <a:custClr name="SRH ORANGE">
      <a:srgbClr val="DF4807"/>
    </a:custClr>
    <a:custClr name="SRH WARM GREY">
      <a:srgbClr val="AAA39D"/>
    </a:custClr>
    <a:custClr name="SRH BLUE">
      <a:srgbClr val="00699A"/>
    </a:custClr>
    <a:custClr name="SRH SUN YELLOW">
      <a:srgbClr val="FCC61E"/>
    </a:custClr>
    <a:custClr name="SRH Fresh Mint">
      <a:srgbClr val="35B4A0"/>
    </a:custClr>
    <a:custClr name="SRH SWEET BERRY">
      <a:srgbClr val="CA007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SRH PASSION RED">
      <a:srgbClr val="9C0C35"/>
    </a:custClr>
    <a:custClr name="SRH SMOKEY BLACK">
      <a:srgbClr val="575756"/>
    </a:custClr>
    <a:custClr name="SRH CALM OCEAN">
      <a:srgbClr val="78C8D2"/>
    </a:custClr>
    <a:custClr name="SRH MIDNIGHT BLUE">
      <a:srgbClr val="0D3A5D"/>
    </a:custClr>
    <a:custClr name="SRH DEEP BLUE">
      <a:srgbClr val="021E30"/>
    </a:custClr>
    <a:custClr name=" SRH Text ">
      <a:srgbClr val="575756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3C054C8DA11F43B02CF1EC776FFAE3" ma:contentTypeVersion="2" ma:contentTypeDescription="Create a new document." ma:contentTypeScope="" ma:versionID="7a862a8188323a205a07e3503c6d0dc2">
  <xsd:schema xmlns:xsd="http://www.w3.org/2001/XMLSchema" xmlns:xs="http://www.w3.org/2001/XMLSchema" xmlns:p="http://schemas.microsoft.com/office/2006/metadata/properties" xmlns:ns2="5380ca77-ba03-4814-ba4f-2b8d3e44ca01" targetNamespace="http://schemas.microsoft.com/office/2006/metadata/properties" ma:root="true" ma:fieldsID="85684b047219332adb99588f30d95774" ns2:_="">
    <xsd:import namespace="5380ca77-ba03-4814-ba4f-2b8d3e44ca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0ca77-ba03-4814-ba4f-2b8d3e44ca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382F6F-1B5A-4B4A-AD6C-9EE81B13864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5380ca77-ba03-4814-ba4f-2b8d3e44ca0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AAC9F2-EE4B-45FD-BCDE-91AA823349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80ca77-ba03-4814-ba4f-2b8d3e44ca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8990AA-0848-43A4-81EB-1FF437CC3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14085</TotalTime>
  <Words>148</Words>
  <Application>Microsoft Office PowerPoint</Application>
  <PresentationFormat>Widescreen</PresentationFormat>
  <Paragraphs>28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SRH Text</vt:lpstr>
      <vt:lpstr>SRH Headline</vt:lpstr>
      <vt:lpstr>SRH</vt:lpstr>
      <vt:lpstr>Arial</vt:lpstr>
      <vt:lpstr>SRH</vt:lpstr>
      <vt:lpstr>Dynamic Fare Calculation - Mohd Rayyan Shaikh</vt:lpstr>
      <vt:lpstr>What is                  ?  </vt:lpstr>
      <vt:lpstr>How it is Modelled?</vt:lpstr>
      <vt:lpstr>Backend Python &amp; Flask</vt:lpstr>
      <vt:lpstr>PowerPoint Presentation</vt:lpstr>
      <vt:lpstr>PowerPoint Presentation</vt:lpstr>
      <vt:lpstr>Thanks for your attention. Danke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Henrike Voelker</dc:creator>
  <cp:lastModifiedBy>SHEKH RAYYAL</cp:lastModifiedBy>
  <cp:revision>426</cp:revision>
  <dcterms:created xsi:type="dcterms:W3CDTF">2020-06-05T16:20:53Z</dcterms:created>
  <dcterms:modified xsi:type="dcterms:W3CDTF">2024-05-10T01:26:38Z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0x010100333C054C8DA11F43B02CF1EC776FFAE3</vt:lpwstr>
  </property>
</Properties>
</file>