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7B8"/>
    <a:srgbClr val="A5CD65"/>
    <a:srgbClr val="74BE78"/>
    <a:srgbClr val="CCD45E"/>
    <a:srgbClr val="487078"/>
    <a:srgbClr val="4B9F95"/>
    <a:srgbClr val="66C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3298B-6AD6-4D4E-9CA1-5FAE889FBE8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DF60-79A7-4B73-AE05-0FC705F9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DF60-79A7-4B73-AE05-0FC705F921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9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91E8-7D94-9208-7F0A-F4EC9388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35E9A8-B7F3-219D-3573-04F6DB849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A2540-2570-4697-1888-E43612A22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15138-18F6-7FFA-5B39-0364C3942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DF60-79A7-4B73-AE05-0FC705F921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7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DBA2C-8AAB-5861-4E44-E542655F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4C308-0030-EC82-9A80-4906320B8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763F9-DF0C-C674-FD4C-01E0F6978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0586-76DD-D8B9-53E7-D2A9DD325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DF60-79A7-4B73-AE05-0FC705F921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9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9EDE5-38FE-E6E5-4467-F49D6BAA9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97328-9043-A84E-832F-AA540CB32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07AE4-8C73-354D-E0B3-A26A9789F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A6571-B9EA-36E8-477C-CF0248EB1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0DF60-79A7-4B73-AE05-0FC705F921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ECBA-D536-1B14-38AB-C0EC3534B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E33D0-EBAB-222B-630B-8FF9FCBC3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B34F-971E-0523-9655-22F05DF1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58AE-65E9-1096-68ED-3509A86D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F860-9DE8-15FD-6943-62070003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4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2EA3-CF54-C68C-5E03-E08221EA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10B39-07AD-AE53-ADBE-686DADF2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B0CB-F59D-03CE-61DA-349B709E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6CFF-0E01-0C76-741B-AE37C9B9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6DB1-6679-9EFA-FE5C-EE69FCF8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B7BF4-264D-4E64-F53A-A849DF15F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A84B6-EC0E-224F-74FD-10317FB17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D07C-2AAC-CE6A-A434-F392AEBB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2913-1886-086E-2D7D-4901DF9F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CBF2-B0A8-E4F4-C154-9454557F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5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8FC1-3431-32ED-C9C2-54BBA7CD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2052-07C2-BDA4-B9DB-EC10BA98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D493-CE2A-B19A-E780-31E6EFAB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FAA2-972F-A2CC-06F7-8F68586C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C78C-E3BB-BDC9-9868-9C1E4AE6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2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FB5D-FB5D-02E9-6A2E-2E9EC53E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9690A-37C7-2230-B428-66B32D87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BECD2-3D12-9886-5A31-4AF00460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56D9-B42D-C769-B649-E0AEFA77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D258-C0B9-B290-E771-A369049E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4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C166-BAAD-49C2-3A9B-EB3B9B02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23BF-4EFB-8168-8649-84B1D89D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27258-6A4A-97DE-0B82-28BC4CA5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31E4-8065-E819-E1A1-D2FF5148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59F3F-B855-EFCF-DB65-51AA1FC0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902BC-1DA6-E6D9-47CC-FA3DCE84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B07B-3818-D1B9-750F-75FFA5E0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B61F8-E732-92E9-790D-110B8055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31C4F-A9AE-517A-EAC0-4186A892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3945-4264-FBFC-1E79-6E1E858DD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080C8-B254-B69D-6963-C55DFE958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30447-F191-B5DC-1BFD-24C0FB5F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6439C-6851-8A30-2166-6F199C87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D5B67-1402-BF89-2745-E7098B0A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6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ED7C-1D44-A598-7FE4-35466BE7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84A13-75AA-DA9E-A416-7531FFC4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D63F7-68A2-A95A-F06F-D46446C3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B3DF6-89D1-58C0-458E-EEC38705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1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D58C5-5B01-0026-453B-63B7602C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B071-F1A4-CFD1-895F-A6F7C25F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D2ED6-AE7A-7169-09EF-E6C7B586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6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AAC9-F0FA-D132-BE34-6360D967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ADB-D7BF-512D-C7EC-4119265B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5B0C8-6254-E0B3-458D-640AE974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4EA3-9DE8-5350-4D73-FBB3C4D5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4203E-5786-8A52-E1C2-FD44F22A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9AE4F-FB16-2D31-B3FD-00ED52AF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5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075C-49AF-CAA1-5B05-E1AD0633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5899E-CF9C-5224-0532-A76554BED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2B5E-54B4-4D92-9FC0-0C9BA31F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40F5-E2EB-3BD1-759C-91857B23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9739-4C5D-8A0C-C6C1-18ABEAC2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99C3-637D-6079-1DA2-F2FEFFD2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6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EDDE8-FDF2-0EE0-1120-0F5C513E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69662-F866-EDE5-05EA-792956FC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DB72-F054-1408-969D-DF0D002C1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36D97-7D15-44CF-8280-F12FEAF9B46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31AB-5A3A-6576-E881-B306EBABB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9AF3-9E99-B7BB-8ECC-32EAC585B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EAD88-63CD-4BF0-A98A-857DCC135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5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C1389B-295E-4E2E-4FD7-9F0A345E7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Finance Analysis Dashboard</a:t>
            </a:r>
            <a:endParaRPr lang="en-IN" sz="5200" b="1" dirty="0">
              <a:solidFill>
                <a:schemeClr val="tx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63489C6-A88F-4C09-C10B-888A26552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Presented by SAJID SHAIKH</a:t>
            </a:r>
            <a:endParaRPr lang="en-IN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6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3E01B7C-2029-3CE0-D0B8-0ABC52069D06}"/>
              </a:ext>
            </a:extLst>
          </p:cNvPr>
          <p:cNvGrpSpPr/>
          <p:nvPr/>
        </p:nvGrpSpPr>
        <p:grpSpPr>
          <a:xfrm>
            <a:off x="855408" y="514230"/>
            <a:ext cx="10638502" cy="5731221"/>
            <a:chOff x="855408" y="88493"/>
            <a:chExt cx="10638502" cy="57312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2BF07E-BBF4-DC79-4FE3-B1E740688C19}"/>
                </a:ext>
              </a:extLst>
            </p:cNvPr>
            <p:cNvGrpSpPr/>
            <p:nvPr/>
          </p:nvGrpSpPr>
          <p:grpSpPr>
            <a:xfrm>
              <a:off x="934067" y="1038287"/>
              <a:ext cx="10481185" cy="4781427"/>
              <a:chOff x="580103" y="1667918"/>
              <a:chExt cx="10481185" cy="478142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75B83B8-FE86-3818-DACF-8E8BB1945409}"/>
                  </a:ext>
                </a:extLst>
              </p:cNvPr>
              <p:cNvGrpSpPr/>
              <p:nvPr/>
            </p:nvGrpSpPr>
            <p:grpSpPr>
              <a:xfrm>
                <a:off x="609599" y="1667918"/>
                <a:ext cx="9389807" cy="1479062"/>
                <a:chOff x="580103" y="560438"/>
                <a:chExt cx="9389807" cy="1479062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02F17B20-AE22-D9AA-0BB1-12C828BAF837}"/>
                    </a:ext>
                  </a:extLst>
                </p:cNvPr>
                <p:cNvSpPr/>
                <p:nvPr/>
              </p:nvSpPr>
              <p:spPr>
                <a:xfrm>
                  <a:off x="580103" y="560439"/>
                  <a:ext cx="491613" cy="491613"/>
                </a:xfrm>
                <a:prstGeom prst="roundRect">
                  <a:avLst/>
                </a:prstGeom>
                <a:gradFill>
                  <a:gsLst>
                    <a:gs pos="0">
                      <a:srgbClr val="A5CD65">
                        <a:alpha val="50196"/>
                      </a:srgbClr>
                    </a:gs>
                    <a:gs pos="100000">
                      <a:srgbClr val="60A7B8">
                        <a:alpha val="38039"/>
                      </a:srgbClr>
                    </a:gs>
                  </a:gsLst>
                  <a:lin ang="11400000" scaled="0"/>
                </a:gra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</a:t>
                  </a:r>
                  <a:endPara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D1037998-5004-D98D-EE02-E0014F95BF20}"/>
                    </a:ext>
                  </a:extLst>
                </p:cNvPr>
                <p:cNvSpPr/>
                <p:nvPr/>
              </p:nvSpPr>
              <p:spPr>
                <a:xfrm>
                  <a:off x="4267200" y="560439"/>
                  <a:ext cx="491613" cy="491613"/>
                </a:xfrm>
                <a:prstGeom prst="roundRect">
                  <a:avLst/>
                </a:prstGeom>
                <a:gradFill>
                  <a:gsLst>
                    <a:gs pos="0">
                      <a:srgbClr val="A5CD65">
                        <a:alpha val="50196"/>
                      </a:srgbClr>
                    </a:gs>
                    <a:gs pos="100000">
                      <a:srgbClr val="60A7B8">
                        <a:alpha val="38039"/>
                      </a:srgbClr>
                    </a:gs>
                  </a:gsLst>
                  <a:lin ang="11400000" scaled="0"/>
                </a:gra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2</a:t>
                  </a:r>
                  <a:endPara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2EE667A-3320-9A4F-9581-C9392E99D841}"/>
                    </a:ext>
                  </a:extLst>
                </p:cNvPr>
                <p:cNvSpPr/>
                <p:nvPr/>
              </p:nvSpPr>
              <p:spPr>
                <a:xfrm>
                  <a:off x="7954297" y="560438"/>
                  <a:ext cx="491613" cy="491613"/>
                </a:xfrm>
                <a:prstGeom prst="roundRect">
                  <a:avLst/>
                </a:prstGeom>
                <a:gradFill>
                  <a:gsLst>
                    <a:gs pos="0">
                      <a:srgbClr val="A5CD65">
                        <a:alpha val="50196"/>
                      </a:srgbClr>
                    </a:gs>
                    <a:gs pos="100000">
                      <a:srgbClr val="60A7B8">
                        <a:alpha val="38039"/>
                      </a:srgbClr>
                    </a:gs>
                  </a:gsLst>
                  <a:lin ang="11400000" scaled="0"/>
                </a:gra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3</a:t>
                  </a:r>
                  <a:endPara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3A34EF-5EBA-6729-C4AC-0CFBEE34BF71}"/>
                    </a:ext>
                  </a:extLst>
                </p:cNvPr>
                <p:cNvSpPr txBox="1"/>
                <p:nvPr/>
              </p:nvSpPr>
              <p:spPr>
                <a:xfrm flipH="1">
                  <a:off x="580103" y="1362392"/>
                  <a:ext cx="2015613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Total Revenue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$127.93 M</a:t>
                  </a:r>
                  <a:endPara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4F8083-D239-175A-E01E-E235FE9B3EA1}"/>
                    </a:ext>
                  </a:extLst>
                </p:cNvPr>
                <p:cNvSpPr txBox="1"/>
                <p:nvPr/>
              </p:nvSpPr>
              <p:spPr>
                <a:xfrm flipH="1">
                  <a:off x="4267199" y="1362392"/>
                  <a:ext cx="2212258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Total Sales after Discount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$118.73 M</a:t>
                  </a:r>
                  <a:endPara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BFF3CB-CD21-9D57-07D2-56D0C46822A9}"/>
                    </a:ext>
                  </a:extLst>
                </p:cNvPr>
                <p:cNvSpPr txBox="1"/>
                <p:nvPr/>
              </p:nvSpPr>
              <p:spPr>
                <a:xfrm flipH="1">
                  <a:off x="7954297" y="1362392"/>
                  <a:ext cx="2015613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Total Profit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$16.89 M</a:t>
                  </a:r>
                  <a:endPara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9554149-0E26-015C-2E09-FE1A3C793044}"/>
                  </a:ext>
                </a:extLst>
              </p:cNvPr>
              <p:cNvSpPr/>
              <p:nvPr/>
            </p:nvSpPr>
            <p:spPr>
              <a:xfrm>
                <a:off x="580103" y="3421561"/>
                <a:ext cx="3106993" cy="3027784"/>
              </a:xfrm>
              <a:prstGeom prst="roundRect">
                <a:avLst>
                  <a:gd name="adj" fmla="val 3087"/>
                </a:avLst>
              </a:prstGeom>
              <a:noFill/>
              <a:ln>
                <a:gradFill>
                  <a:gsLst>
                    <a:gs pos="0">
                      <a:srgbClr val="60A7B8"/>
                    </a:gs>
                    <a:gs pos="100000">
                      <a:srgbClr val="A5CD65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BE1DC-71B7-FA17-99FE-C4873EAD3F28}"/>
                  </a:ext>
                </a:extLst>
              </p:cNvPr>
              <p:cNvSpPr txBox="1"/>
              <p:nvPr/>
            </p:nvSpPr>
            <p:spPr>
              <a:xfrm>
                <a:off x="757085" y="3726430"/>
                <a:ext cx="273336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Current Month (December 2014)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$12.51M</a:t>
                </a:r>
              </a:p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Previous Month (November 2014)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$5.95M</a:t>
                </a:r>
              </a:p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+110.3%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higher than last month</a:t>
                </a:r>
                <a:endPara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346562E-8EA9-D925-1660-7F8000E106F4}"/>
                  </a:ext>
                </a:extLst>
              </p:cNvPr>
              <p:cNvSpPr/>
              <p:nvPr/>
            </p:nvSpPr>
            <p:spPr>
              <a:xfrm>
                <a:off x="4267199" y="3421561"/>
                <a:ext cx="3106993" cy="3027784"/>
              </a:xfrm>
              <a:prstGeom prst="roundRect">
                <a:avLst>
                  <a:gd name="adj" fmla="val 3087"/>
                </a:avLst>
              </a:prstGeom>
              <a:noFill/>
              <a:ln>
                <a:gradFill>
                  <a:gsLst>
                    <a:gs pos="0">
                      <a:srgbClr val="60A7B8"/>
                    </a:gs>
                    <a:gs pos="100000">
                      <a:srgbClr val="A5CD65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B91020-CCA1-D129-7E36-674813436D50}"/>
                  </a:ext>
                </a:extLst>
              </p:cNvPr>
              <p:cNvSpPr txBox="1"/>
              <p:nvPr/>
            </p:nvSpPr>
            <p:spPr>
              <a:xfrm>
                <a:off x="4444181" y="3726430"/>
                <a:ext cx="2733368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Current Month (December 2014) </a:t>
                </a:r>
              </a:p>
              <a:p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$12.00M</a:t>
                </a:r>
              </a:p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Previous Month (November 2014)</a:t>
                </a:r>
              </a:p>
              <a:p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$5.38M</a:t>
                </a:r>
              </a:p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+122.9%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higher than last month.</a:t>
                </a:r>
                <a:endPara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9543FE5-3B97-7F21-7AEE-1A0DFC88BFB7}"/>
                  </a:ext>
                </a:extLst>
              </p:cNvPr>
              <p:cNvSpPr/>
              <p:nvPr/>
            </p:nvSpPr>
            <p:spPr>
              <a:xfrm>
                <a:off x="7954295" y="3421561"/>
                <a:ext cx="3106993" cy="3027784"/>
              </a:xfrm>
              <a:prstGeom prst="roundRect">
                <a:avLst>
                  <a:gd name="adj" fmla="val 3087"/>
                </a:avLst>
              </a:prstGeom>
              <a:noFill/>
              <a:ln>
                <a:gradFill>
                  <a:gsLst>
                    <a:gs pos="0">
                      <a:srgbClr val="60A7B8"/>
                    </a:gs>
                    <a:gs pos="100000">
                      <a:srgbClr val="A5CD65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B4F4C9-8E7E-0A98-A072-68EF6411BCCB}"/>
                  </a:ext>
                </a:extLst>
              </p:cNvPr>
              <p:cNvSpPr txBox="1"/>
              <p:nvPr/>
            </p:nvSpPr>
            <p:spPr>
              <a:xfrm>
                <a:off x="8131277" y="3726430"/>
                <a:ext cx="2733368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Current Month (December 2014) </a:t>
                </a:r>
              </a:p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$2.03M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Previous Month (November 2014)</a:t>
                </a:r>
              </a:p>
              <a:p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$604.60K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+235.1%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higher than last month.</a:t>
                </a:r>
                <a:endPara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01ABAB4-F55E-B50B-7ADE-8003A5723F28}"/>
                </a:ext>
              </a:extLst>
            </p:cNvPr>
            <p:cNvSpPr/>
            <p:nvPr/>
          </p:nvSpPr>
          <p:spPr>
            <a:xfrm>
              <a:off x="855408" y="88493"/>
              <a:ext cx="10638502" cy="576893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A5CD65"/>
                  </a:gs>
                  <a:gs pos="100000">
                    <a:srgbClr val="60A7B8"/>
                  </a:gs>
                </a:gsLst>
                <a:lin ang="12000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 FINDINGS</a:t>
              </a:r>
              <a:endParaRPr lang="en-IN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7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C9AFB-2827-138F-A468-3FC112AEA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0B584A-0F6A-E285-4921-12A5EF73474E}"/>
              </a:ext>
            </a:extLst>
          </p:cNvPr>
          <p:cNvSpPr/>
          <p:nvPr/>
        </p:nvSpPr>
        <p:spPr>
          <a:xfrm>
            <a:off x="855408" y="1504336"/>
            <a:ext cx="10638502" cy="4741116"/>
          </a:xfrm>
          <a:prstGeom prst="roundRect">
            <a:avLst>
              <a:gd name="adj" fmla="val 3087"/>
            </a:avLst>
          </a:prstGeom>
          <a:noFill/>
          <a:ln>
            <a:gradFill>
              <a:gsLst>
                <a:gs pos="0">
                  <a:srgbClr val="60A7B8"/>
                </a:gs>
                <a:gs pos="100000">
                  <a:srgbClr val="A5CD65"/>
                </a:gs>
              </a:gsLst>
              <a:lin ang="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B19AD-F31C-5EA2-E5C0-CE2B73EC924C}"/>
              </a:ext>
            </a:extLst>
          </p:cNvPr>
          <p:cNvSpPr txBox="1"/>
          <p:nvPr/>
        </p:nvSpPr>
        <p:spPr>
          <a:xfrm>
            <a:off x="1081547" y="1742898"/>
            <a:ext cx="101468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Product: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Paseo generated the highest revenue, totaling $3.56M in the period 2013-2014.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Segment: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Government segment led in revenue, contributing $5.64M.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Sales vs. Net Sales Comparison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Sales: 45.13%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 Sales: 51.87%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 Month-over-Month Performance: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and profit have increased significantly in the previous months.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on Pricing: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sales price per unit is relatively high, but discounts are also significant. Consider optimizing pricing strategies to improve profit margins.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Top-Performing Products and Segments: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Identified the top-performing products and segments to allocate resources accordingly.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F110AF-883A-5E16-A66E-8A4CE1AC6B8D}"/>
              </a:ext>
            </a:extLst>
          </p:cNvPr>
          <p:cNvSpPr/>
          <p:nvPr/>
        </p:nvSpPr>
        <p:spPr>
          <a:xfrm>
            <a:off x="855408" y="514230"/>
            <a:ext cx="10638502" cy="576893"/>
          </a:xfrm>
          <a:prstGeom prst="roundRect">
            <a:avLst/>
          </a:prstGeom>
          <a:noFill/>
          <a:ln>
            <a:gradFill>
              <a:gsLst>
                <a:gs pos="0">
                  <a:srgbClr val="A5CD65"/>
                </a:gs>
                <a:gs pos="100000">
                  <a:srgbClr val="60A7B8"/>
                </a:gs>
              </a:gsLst>
              <a:lin ang="12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4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321E95F-0FF0-954B-A3FE-1A633D752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90" y="0"/>
            <a:ext cx="122804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9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A66AC-BC2D-8CA4-A444-BF66DFB45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4AEFA7-2DA4-D0B8-8DC1-7A79C6263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786" y="0"/>
            <a:ext cx="122470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75C10-C69F-6D49-9630-EA6C6AB33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AB0189-4AE7-CCA2-76A1-CA09C607F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786" y="7156"/>
            <a:ext cx="12247082" cy="68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2F57-8B1A-3179-42A1-03C06F11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39F16-8152-93FC-F5A8-944D2E66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786" y="16854"/>
            <a:ext cx="12247082" cy="68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19E45-CCBB-41A6-A4CB-0B21329F1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E8C0F442-16E6-C1DF-6A3A-E81C5D497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Thank You</a:t>
            </a:r>
            <a:endParaRPr lang="en-IN" sz="5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9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50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56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Finance Analysis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FNU LNU</dc:creator>
  <cp:lastModifiedBy>FNU LNU</cp:lastModifiedBy>
  <cp:revision>1</cp:revision>
  <dcterms:created xsi:type="dcterms:W3CDTF">2024-11-03T04:28:27Z</dcterms:created>
  <dcterms:modified xsi:type="dcterms:W3CDTF">2024-11-03T05:40:58Z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2024-11-03T05:40:43Z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e4433d53-8a1c-4804-9cae-265712827979</vt:lpwstr>
  </property>
  <property fmtid="{D5CDD505-2E9C-101B-9397-08002B2CF9AE}" pid="7" name="MSIP_Label_defa4170-0d19-0005-0004-bc88714345d2_ActionId">
    <vt:lpwstr>82122e59-9916-40b3-87f7-de81ca854341</vt:lpwstr>
  </property>
  <property fmtid="{D5CDD505-2E9C-101B-9397-08002B2CF9AE}" pid="8" name="MSIP_Label_defa4170-0d19-0005-0004-bc88714345d2_ContentBits">
    <vt:lpwstr>0</vt:lpwstr>
  </property>
</Properties>
</file>