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2" r:id="rId1"/>
  </p:sldMasterIdLst>
  <p:notesMasterIdLst>
    <p:notesMasterId r:id="rId19"/>
  </p:notesMasterIdLst>
  <p:sldIdLst>
    <p:sldId id="256" r:id="rId2"/>
    <p:sldId id="257" r:id="rId3"/>
    <p:sldId id="258" r:id="rId4"/>
    <p:sldId id="259" r:id="rId5"/>
    <p:sldId id="260" r:id="rId6"/>
    <p:sldId id="261" r:id="rId7"/>
    <p:sldId id="270" r:id="rId8"/>
    <p:sldId id="271" r:id="rId9"/>
    <p:sldId id="262" r:id="rId10"/>
    <p:sldId id="263" r:id="rId11"/>
    <p:sldId id="269" r:id="rId12"/>
    <p:sldId id="272" r:id="rId13"/>
    <p:sldId id="274" r:id="rId14"/>
    <p:sldId id="273" r:id="rId15"/>
    <p:sldId id="275" r:id="rId16"/>
    <p:sldId id="268" r:id="rId17"/>
    <p:sldId id="276"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2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OneDrive\Documents\EXCEL%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OneDrive\Documents\EXCEL%20DASHBOAR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[EXCEL DASHBOARD.xlsx]VERIFIED AND NON-VERIFIED !PivotTable1</c:name>
    <c:fmtId val="23"/>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IN" b="1" baseline="0">
                <a:solidFill>
                  <a:sysClr val="windowText" lastClr="000000"/>
                </a:solidFill>
                <a:latin typeface="Modern No. 20" panose="02070704070505020303" pitchFamily="18" charset="0"/>
              </a:rPr>
              <a:t>TOTAL PAYMENT OF VERIFIED AND NON VERIFIED LOAN AMOUNT STATUS</a:t>
            </a:r>
            <a:endParaRPr lang="en-IN" b="1">
              <a:solidFill>
                <a:sysClr val="windowText" lastClr="000000"/>
              </a:solidFill>
              <a:latin typeface="Modern No. 20" panose="02070704070505020303" pitchFamily="18" charset="0"/>
            </a:endParaRPr>
          </a:p>
        </c:rich>
      </c:tx>
      <c:layout>
        <c:manualLayout>
          <c:xMode val="edge"/>
          <c:yMode val="edge"/>
          <c:x val="0.10150694780286409"/>
          <c:y val="1.1152093183495254E-2"/>
        </c:manualLayout>
      </c:layout>
      <c:overlay val="0"/>
      <c:spPr>
        <a:solidFill>
          <a:schemeClr val="bg2">
            <a:lumMod val="40000"/>
            <a:lumOff val="60000"/>
          </a:schemeClr>
        </a:solidFill>
        <a:ln>
          <a:solidFill>
            <a:schemeClr val="accent2">
              <a:lumMod val="40000"/>
              <a:lumOff val="60000"/>
            </a:schemeClr>
          </a:solid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3"/>
          </a:solidFill>
          <a:ln>
            <a:noFill/>
          </a:ln>
          <a:effectLst/>
        </c:spPr>
        <c:marker>
          <c:symbol val="none"/>
        </c:marker>
      </c:pivotFmt>
      <c:pivotFmt>
        <c:idx val="6"/>
        <c:spPr>
          <a:solidFill>
            <a:srgbClr val="FF0000"/>
          </a:solidFill>
          <a:ln>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lumMod val="50000"/>
            </a:schemeClr>
          </a:solidFill>
          <a:ln>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lumMod val="50000"/>
            </a:schemeClr>
          </a:solidFill>
          <a:ln>
            <a:noFill/>
          </a:ln>
          <a:effectLst/>
        </c:spPr>
      </c:pivotFmt>
      <c:pivotFmt>
        <c:idx val="10"/>
        <c:spPr>
          <a:solidFill>
            <a:schemeClr val="accent6">
              <a:lumMod val="75000"/>
            </a:schemeClr>
          </a:solidFill>
          <a:ln>
            <a:noFill/>
          </a:ln>
          <a:effectLst/>
        </c:spPr>
      </c:pivotFmt>
      <c:pivotFmt>
        <c:idx val="11"/>
        <c:spPr>
          <a:solidFill>
            <a:schemeClr val="accent2">
              <a:lumMod val="50000"/>
            </a:schemeClr>
          </a:solidFill>
          <a:ln>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lumMod val="50000"/>
            </a:schemeClr>
          </a:solidFill>
          <a:ln>
            <a:noFill/>
          </a:ln>
          <a:effectLst/>
        </c:spPr>
      </c:pivotFmt>
      <c:pivotFmt>
        <c:idx val="13"/>
        <c:spPr>
          <a:solidFill>
            <a:schemeClr val="accent6">
              <a:lumMod val="75000"/>
            </a:schemeClr>
          </a:solidFill>
          <a:ln>
            <a:noFill/>
          </a:ln>
          <a:effectLst/>
        </c:spPr>
      </c:pivotFmt>
      <c:pivotFmt>
        <c:idx val="14"/>
        <c:spPr>
          <a:solidFill>
            <a:schemeClr val="accent2">
              <a:lumMod val="50000"/>
            </a:schemeClr>
          </a:solidFill>
          <a:ln>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lumMod val="50000"/>
            </a:schemeClr>
          </a:solidFill>
          <a:ln>
            <a:noFill/>
          </a:ln>
          <a:effectLst/>
        </c:spPr>
      </c:pivotFmt>
      <c:pivotFmt>
        <c:idx val="16"/>
        <c:spPr>
          <a:solidFill>
            <a:schemeClr val="accent6">
              <a:lumMod val="75000"/>
            </a:schemeClr>
          </a:solidFill>
          <a:ln>
            <a:noFill/>
          </a:ln>
          <a:effectLst/>
        </c:spPr>
      </c:pivotFmt>
    </c:pivotFmts>
    <c:plotArea>
      <c:layout>
        <c:manualLayout>
          <c:layoutTarget val="inner"/>
          <c:xMode val="edge"/>
          <c:yMode val="edge"/>
          <c:x val="8.8748158942701841E-2"/>
          <c:y val="0.18509259259259259"/>
          <c:w val="0.90090849070195633"/>
          <c:h val="0.73065616797900268"/>
        </c:manualLayout>
      </c:layout>
      <c:pieChart>
        <c:varyColors val="1"/>
        <c:ser>
          <c:idx val="0"/>
          <c:order val="0"/>
          <c:tx>
            <c:strRef>
              <c:f>'VERIFIED AND NON-VERIFIED '!$B$3</c:f>
              <c:strCache>
                <c:ptCount val="1"/>
                <c:pt idx="0">
                  <c:v>Total</c:v>
                </c:pt>
              </c:strCache>
            </c:strRef>
          </c:tx>
          <c:spPr>
            <a:solidFill>
              <a:schemeClr val="accent2">
                <a:lumMod val="50000"/>
              </a:schemeClr>
            </a:solidFill>
          </c:spPr>
          <c:dPt>
            <c:idx val="0"/>
            <c:bubble3D val="0"/>
            <c:spPr>
              <a:solidFill>
                <a:schemeClr val="accent1">
                  <a:lumMod val="50000"/>
                </a:schemeClr>
              </a:solidFill>
              <a:ln>
                <a:noFill/>
              </a:ln>
              <a:effectLst/>
            </c:spPr>
            <c:extLst>
              <c:ext xmlns:c16="http://schemas.microsoft.com/office/drawing/2014/chart" uri="{C3380CC4-5D6E-409C-BE32-E72D297353CC}">
                <c16:uniqueId val="{00000001-E9FE-4E5F-A342-C74EC1784AC2}"/>
              </c:ext>
            </c:extLst>
          </c:dPt>
          <c:dPt>
            <c:idx val="1"/>
            <c:bubble3D val="0"/>
            <c:spPr>
              <a:solidFill>
                <a:schemeClr val="bg2">
                  <a:lumMod val="50000"/>
                </a:schemeClr>
              </a:solidFill>
              <a:ln>
                <a:noFill/>
              </a:ln>
              <a:effectLst/>
            </c:spPr>
            <c:extLst>
              <c:ext xmlns:c16="http://schemas.microsoft.com/office/drawing/2014/chart" uri="{C3380CC4-5D6E-409C-BE32-E72D297353CC}">
                <c16:uniqueId val="{00000003-E9FE-4E5F-A342-C74EC1784AC2}"/>
              </c:ext>
            </c:extLst>
          </c:dPt>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'VERIFIED AND NON-VERIFIED '!$A$4:$A$6</c:f>
              <c:strCache>
                <c:ptCount val="2"/>
                <c:pt idx="0">
                  <c:v>Not Verified</c:v>
                </c:pt>
                <c:pt idx="1">
                  <c:v>Verified</c:v>
                </c:pt>
              </c:strCache>
            </c:strRef>
          </c:cat>
          <c:val>
            <c:numRef>
              <c:f>'VERIFIED AND NON-VERIFIED '!$B$4:$B$6</c:f>
              <c:numCache>
                <c:formatCode>General</c:formatCode>
                <c:ptCount val="2"/>
                <c:pt idx="0">
                  <c:v>140945390.3500002</c:v>
                </c:pt>
                <c:pt idx="1">
                  <c:v>211793462.35999894</c:v>
                </c:pt>
              </c:numCache>
            </c:numRef>
          </c:val>
          <c:extLst>
            <c:ext xmlns:c16="http://schemas.microsoft.com/office/drawing/2014/chart" uri="{C3380CC4-5D6E-409C-BE32-E72D297353CC}">
              <c16:uniqueId val="{00000004-E9FE-4E5F-A342-C74EC1784AC2}"/>
            </c:ext>
          </c:extLst>
        </c:ser>
        <c:dLbls>
          <c:showLegendKey val="0"/>
          <c:showVal val="0"/>
          <c:showCatName val="0"/>
          <c:showSerName val="0"/>
          <c:showPercent val="0"/>
          <c:showBubbleSize val="0"/>
          <c:showLeaderLines val="1"/>
        </c:dLbls>
        <c:firstSliceAng val="0"/>
      </c:pieChart>
      <c:spPr>
        <a:noFill/>
        <a:ln w="25400">
          <a:noFill/>
        </a:ln>
        <a:effectLst/>
      </c:spPr>
    </c:plotArea>
    <c:legend>
      <c:legendPos val="r"/>
      <c:layout>
        <c:manualLayout>
          <c:xMode val="edge"/>
          <c:yMode val="edge"/>
          <c:x val="6.1206151396998858E-2"/>
          <c:y val="0.79746510872998144"/>
          <c:w val="0.23712531397735584"/>
          <c:h val="0.1408845980811960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lumMod val="85000"/>
                  <a:lumOff val="1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[EXCEL DASHBOARD.xlsx]STATE WISE LOAN STATUS!PivotTable1</c:name>
    <c:fmtId val="19"/>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IN" b="1" baseline="0">
                <a:solidFill>
                  <a:sysClr val="windowText" lastClr="000000"/>
                </a:solidFill>
                <a:latin typeface="Modern No. 20" panose="02070704070505020303" pitchFamily="18" charset="0"/>
              </a:rPr>
              <a:t>STATE WISE LOAN STATUS</a:t>
            </a:r>
            <a:endParaRPr lang="en-IN" b="1">
              <a:solidFill>
                <a:sysClr val="windowText" lastClr="000000"/>
              </a:solidFill>
              <a:latin typeface="Modern No. 20" panose="02070704070505020303" pitchFamily="18" charset="0"/>
            </a:endParaRPr>
          </a:p>
        </c:rich>
      </c:tx>
      <c:layout>
        <c:manualLayout>
          <c:xMode val="edge"/>
          <c:yMode val="edge"/>
          <c:x val="0.22688858519046043"/>
          <c:y val="3.3117839204415626E-2"/>
        </c:manualLayout>
      </c:layout>
      <c:overlay val="0"/>
      <c:spPr>
        <a:solidFill>
          <a:schemeClr val="accent2">
            <a:lumMod val="40000"/>
            <a:lumOff val="60000"/>
          </a:schemeClr>
        </a:solidFill>
        <a:ln>
          <a:solidFill>
            <a:schemeClr val="accent2">
              <a:lumMod val="40000"/>
              <a:lumOff val="60000"/>
            </a:schemeClr>
          </a:solid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3"/>
          </a:solidFill>
          <a:ln>
            <a:noFill/>
          </a:ln>
          <a:effectLst/>
        </c:spPr>
        <c:marker>
          <c:symbol val="none"/>
        </c:marker>
      </c:pivotFmt>
      <c:pivotFmt>
        <c:idx val="6"/>
        <c:spPr>
          <a:solidFill>
            <a:schemeClr val="accent3"/>
          </a:solidFill>
          <a:ln>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3"/>
          </a:solidFill>
          <a:ln>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7053985759661825E-2"/>
          <c:y val="0.20054396144699099"/>
          <c:w val="0.90090849070195633"/>
          <c:h val="0.73065616797900268"/>
        </c:manualLayout>
      </c:layout>
      <c:barChart>
        <c:barDir val="col"/>
        <c:grouping val="clustered"/>
        <c:varyColors val="0"/>
        <c:ser>
          <c:idx val="0"/>
          <c:order val="0"/>
          <c:tx>
            <c:strRef>
              <c:f>'STATE WISE LOAN STATUS'!$B$3:$B$4</c:f>
              <c:strCache>
                <c:ptCount val="1"/>
                <c:pt idx="0">
                  <c:v>Charged Off</c:v>
                </c:pt>
              </c:strCache>
            </c:strRef>
          </c:tx>
          <c:spPr>
            <a:solidFill>
              <a:srgbClr val="FF0000"/>
            </a:solidFill>
            <a:ln>
              <a:noFill/>
            </a:ln>
            <a:effectLst/>
          </c:spPr>
          <c:invertIfNegative val="0"/>
          <c:cat>
            <c:strRef>
              <c:f>'STATE WISE LOAN STATUS'!$A$5:$A$55</c:f>
              <c:strCache>
                <c:ptCount val="50"/>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NE</c:v>
                </c:pt>
                <c:pt idx="29">
                  <c:v>NH</c:v>
                </c:pt>
                <c:pt idx="30">
                  <c:v>NJ</c:v>
                </c:pt>
                <c:pt idx="31">
                  <c:v>NM</c:v>
                </c:pt>
                <c:pt idx="32">
                  <c:v>NV</c:v>
                </c:pt>
                <c:pt idx="33">
                  <c:v>NY</c:v>
                </c:pt>
                <c:pt idx="34">
                  <c:v>OH</c:v>
                </c:pt>
                <c:pt idx="35">
                  <c:v>OK</c:v>
                </c:pt>
                <c:pt idx="36">
                  <c:v>OR</c:v>
                </c:pt>
                <c:pt idx="37">
                  <c:v>PA</c:v>
                </c:pt>
                <c:pt idx="38">
                  <c:v>RI</c:v>
                </c:pt>
                <c:pt idx="39">
                  <c:v>SC</c:v>
                </c:pt>
                <c:pt idx="40">
                  <c:v>SD</c:v>
                </c:pt>
                <c:pt idx="41">
                  <c:v>TN</c:v>
                </c:pt>
                <c:pt idx="42">
                  <c:v>TX</c:v>
                </c:pt>
                <c:pt idx="43">
                  <c:v>UT</c:v>
                </c:pt>
                <c:pt idx="44">
                  <c:v>VA</c:v>
                </c:pt>
                <c:pt idx="45">
                  <c:v>VT</c:v>
                </c:pt>
                <c:pt idx="46">
                  <c:v>WA</c:v>
                </c:pt>
                <c:pt idx="47">
                  <c:v>WI</c:v>
                </c:pt>
                <c:pt idx="48">
                  <c:v>WV</c:v>
                </c:pt>
                <c:pt idx="49">
                  <c:v>WY</c:v>
                </c:pt>
              </c:strCache>
            </c:strRef>
          </c:cat>
          <c:val>
            <c:numRef>
              <c:f>'STATE WISE LOAN STATUS'!$B$5:$B$55</c:f>
              <c:numCache>
                <c:formatCode>General</c:formatCode>
                <c:ptCount val="50"/>
                <c:pt idx="0">
                  <c:v>15</c:v>
                </c:pt>
                <c:pt idx="1">
                  <c:v>54</c:v>
                </c:pt>
                <c:pt idx="2">
                  <c:v>27</c:v>
                </c:pt>
                <c:pt idx="3">
                  <c:v>123</c:v>
                </c:pt>
                <c:pt idx="4">
                  <c:v>1125</c:v>
                </c:pt>
                <c:pt idx="5">
                  <c:v>98</c:v>
                </c:pt>
                <c:pt idx="6">
                  <c:v>94</c:v>
                </c:pt>
                <c:pt idx="7">
                  <c:v>15</c:v>
                </c:pt>
                <c:pt idx="8">
                  <c:v>12</c:v>
                </c:pt>
                <c:pt idx="9">
                  <c:v>504</c:v>
                </c:pt>
                <c:pt idx="10">
                  <c:v>215</c:v>
                </c:pt>
                <c:pt idx="11">
                  <c:v>28</c:v>
                </c:pt>
                <c:pt idx="13">
                  <c:v>1</c:v>
                </c:pt>
                <c:pt idx="14">
                  <c:v>197</c:v>
                </c:pt>
                <c:pt idx="16">
                  <c:v>31</c:v>
                </c:pt>
                <c:pt idx="17">
                  <c:v>45</c:v>
                </c:pt>
                <c:pt idx="18">
                  <c:v>53</c:v>
                </c:pt>
                <c:pt idx="19">
                  <c:v>159</c:v>
                </c:pt>
                <c:pt idx="20">
                  <c:v>162</c:v>
                </c:pt>
                <c:pt idx="22">
                  <c:v>103</c:v>
                </c:pt>
                <c:pt idx="23">
                  <c:v>81</c:v>
                </c:pt>
                <c:pt idx="24">
                  <c:v>114</c:v>
                </c:pt>
                <c:pt idx="25">
                  <c:v>2</c:v>
                </c:pt>
                <c:pt idx="26">
                  <c:v>11</c:v>
                </c:pt>
                <c:pt idx="27">
                  <c:v>114</c:v>
                </c:pt>
                <c:pt idx="28">
                  <c:v>3</c:v>
                </c:pt>
                <c:pt idx="29">
                  <c:v>25</c:v>
                </c:pt>
                <c:pt idx="30">
                  <c:v>278</c:v>
                </c:pt>
                <c:pt idx="31">
                  <c:v>30</c:v>
                </c:pt>
                <c:pt idx="32">
                  <c:v>108</c:v>
                </c:pt>
                <c:pt idx="33">
                  <c:v>495</c:v>
                </c:pt>
                <c:pt idx="34">
                  <c:v>155</c:v>
                </c:pt>
                <c:pt idx="35">
                  <c:v>40</c:v>
                </c:pt>
                <c:pt idx="36">
                  <c:v>71</c:v>
                </c:pt>
                <c:pt idx="37">
                  <c:v>180</c:v>
                </c:pt>
                <c:pt idx="38">
                  <c:v>25</c:v>
                </c:pt>
                <c:pt idx="39">
                  <c:v>66</c:v>
                </c:pt>
                <c:pt idx="40">
                  <c:v>12</c:v>
                </c:pt>
                <c:pt idx="41">
                  <c:v>2</c:v>
                </c:pt>
                <c:pt idx="42">
                  <c:v>316</c:v>
                </c:pt>
                <c:pt idx="43">
                  <c:v>40</c:v>
                </c:pt>
                <c:pt idx="44">
                  <c:v>177</c:v>
                </c:pt>
                <c:pt idx="45">
                  <c:v>6</c:v>
                </c:pt>
                <c:pt idx="46">
                  <c:v>127</c:v>
                </c:pt>
                <c:pt idx="47">
                  <c:v>63</c:v>
                </c:pt>
                <c:pt idx="48">
                  <c:v>21</c:v>
                </c:pt>
                <c:pt idx="49">
                  <c:v>4</c:v>
                </c:pt>
              </c:numCache>
            </c:numRef>
          </c:val>
          <c:extLst>
            <c:ext xmlns:c16="http://schemas.microsoft.com/office/drawing/2014/chart" uri="{C3380CC4-5D6E-409C-BE32-E72D297353CC}">
              <c16:uniqueId val="{00000000-3A0D-4D95-838A-3F2A67F987CA}"/>
            </c:ext>
          </c:extLst>
        </c:ser>
        <c:ser>
          <c:idx val="1"/>
          <c:order val="1"/>
          <c:tx>
            <c:strRef>
              <c:f>'STATE WISE LOAN STATUS'!$C$3:$C$4</c:f>
              <c:strCache>
                <c:ptCount val="1"/>
                <c:pt idx="0">
                  <c:v>Current</c:v>
                </c:pt>
              </c:strCache>
            </c:strRef>
          </c:tx>
          <c:spPr>
            <a:solidFill>
              <a:schemeClr val="accent1">
                <a:lumMod val="75000"/>
              </a:schemeClr>
            </a:solidFill>
            <a:ln>
              <a:noFill/>
            </a:ln>
            <a:effectLst/>
          </c:spPr>
          <c:invertIfNegative val="0"/>
          <c:cat>
            <c:strRef>
              <c:f>'STATE WISE LOAN STATUS'!$A$5:$A$55</c:f>
              <c:strCache>
                <c:ptCount val="50"/>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NE</c:v>
                </c:pt>
                <c:pt idx="29">
                  <c:v>NH</c:v>
                </c:pt>
                <c:pt idx="30">
                  <c:v>NJ</c:v>
                </c:pt>
                <c:pt idx="31">
                  <c:v>NM</c:v>
                </c:pt>
                <c:pt idx="32">
                  <c:v>NV</c:v>
                </c:pt>
                <c:pt idx="33">
                  <c:v>NY</c:v>
                </c:pt>
                <c:pt idx="34">
                  <c:v>OH</c:v>
                </c:pt>
                <c:pt idx="35">
                  <c:v>OK</c:v>
                </c:pt>
                <c:pt idx="36">
                  <c:v>OR</c:v>
                </c:pt>
                <c:pt idx="37">
                  <c:v>PA</c:v>
                </c:pt>
                <c:pt idx="38">
                  <c:v>RI</c:v>
                </c:pt>
                <c:pt idx="39">
                  <c:v>SC</c:v>
                </c:pt>
                <c:pt idx="40">
                  <c:v>SD</c:v>
                </c:pt>
                <c:pt idx="41">
                  <c:v>TN</c:v>
                </c:pt>
                <c:pt idx="42">
                  <c:v>TX</c:v>
                </c:pt>
                <c:pt idx="43">
                  <c:v>UT</c:v>
                </c:pt>
                <c:pt idx="44">
                  <c:v>VA</c:v>
                </c:pt>
                <c:pt idx="45">
                  <c:v>VT</c:v>
                </c:pt>
                <c:pt idx="46">
                  <c:v>WA</c:v>
                </c:pt>
                <c:pt idx="47">
                  <c:v>WI</c:v>
                </c:pt>
                <c:pt idx="48">
                  <c:v>WV</c:v>
                </c:pt>
                <c:pt idx="49">
                  <c:v>WY</c:v>
                </c:pt>
              </c:strCache>
            </c:strRef>
          </c:cat>
          <c:val>
            <c:numRef>
              <c:f>'STATE WISE LOAN STATUS'!$C$5:$C$55</c:f>
              <c:numCache>
                <c:formatCode>General</c:formatCode>
                <c:ptCount val="50"/>
                <c:pt idx="0">
                  <c:v>2</c:v>
                </c:pt>
                <c:pt idx="1">
                  <c:v>17</c:v>
                </c:pt>
                <c:pt idx="2">
                  <c:v>10</c:v>
                </c:pt>
                <c:pt idx="3">
                  <c:v>30</c:v>
                </c:pt>
                <c:pt idx="4">
                  <c:v>150</c:v>
                </c:pt>
                <c:pt idx="5">
                  <c:v>26</c:v>
                </c:pt>
                <c:pt idx="6">
                  <c:v>25</c:v>
                </c:pt>
                <c:pt idx="7">
                  <c:v>3</c:v>
                </c:pt>
                <c:pt idx="8">
                  <c:v>1</c:v>
                </c:pt>
                <c:pt idx="9">
                  <c:v>85</c:v>
                </c:pt>
                <c:pt idx="10">
                  <c:v>39</c:v>
                </c:pt>
                <c:pt idx="11">
                  <c:v>8</c:v>
                </c:pt>
                <c:pt idx="14">
                  <c:v>47</c:v>
                </c:pt>
                <c:pt idx="16">
                  <c:v>16</c:v>
                </c:pt>
                <c:pt idx="17">
                  <c:v>14</c:v>
                </c:pt>
                <c:pt idx="18">
                  <c:v>9</c:v>
                </c:pt>
                <c:pt idx="19">
                  <c:v>43</c:v>
                </c:pt>
                <c:pt idx="20">
                  <c:v>26</c:v>
                </c:pt>
                <c:pt idx="22">
                  <c:v>16</c:v>
                </c:pt>
                <c:pt idx="23">
                  <c:v>10</c:v>
                </c:pt>
                <c:pt idx="24">
                  <c:v>16</c:v>
                </c:pt>
                <c:pt idx="26">
                  <c:v>2</c:v>
                </c:pt>
                <c:pt idx="27">
                  <c:v>38</c:v>
                </c:pt>
                <c:pt idx="29">
                  <c:v>5</c:v>
                </c:pt>
                <c:pt idx="30">
                  <c:v>60</c:v>
                </c:pt>
                <c:pt idx="31">
                  <c:v>6</c:v>
                </c:pt>
                <c:pt idx="32">
                  <c:v>18</c:v>
                </c:pt>
                <c:pt idx="33">
                  <c:v>114</c:v>
                </c:pt>
                <c:pt idx="34">
                  <c:v>45</c:v>
                </c:pt>
                <c:pt idx="35">
                  <c:v>12</c:v>
                </c:pt>
                <c:pt idx="36">
                  <c:v>16</c:v>
                </c:pt>
                <c:pt idx="37">
                  <c:v>49</c:v>
                </c:pt>
                <c:pt idx="38">
                  <c:v>4</c:v>
                </c:pt>
                <c:pt idx="39">
                  <c:v>13</c:v>
                </c:pt>
                <c:pt idx="40">
                  <c:v>2</c:v>
                </c:pt>
                <c:pt idx="42">
                  <c:v>68</c:v>
                </c:pt>
                <c:pt idx="43">
                  <c:v>6</c:v>
                </c:pt>
                <c:pt idx="44">
                  <c:v>38</c:v>
                </c:pt>
                <c:pt idx="45">
                  <c:v>1</c:v>
                </c:pt>
                <c:pt idx="46">
                  <c:v>22</c:v>
                </c:pt>
                <c:pt idx="47">
                  <c:v>20</c:v>
                </c:pt>
                <c:pt idx="48">
                  <c:v>5</c:v>
                </c:pt>
                <c:pt idx="49">
                  <c:v>3</c:v>
                </c:pt>
              </c:numCache>
            </c:numRef>
          </c:val>
          <c:extLst>
            <c:ext xmlns:c16="http://schemas.microsoft.com/office/drawing/2014/chart" uri="{C3380CC4-5D6E-409C-BE32-E72D297353CC}">
              <c16:uniqueId val="{00000001-3A0D-4D95-838A-3F2A67F987CA}"/>
            </c:ext>
          </c:extLst>
        </c:ser>
        <c:ser>
          <c:idx val="2"/>
          <c:order val="2"/>
          <c:tx>
            <c:strRef>
              <c:f>'STATE WISE LOAN STATUS'!$D$3:$D$4</c:f>
              <c:strCache>
                <c:ptCount val="1"/>
                <c:pt idx="0">
                  <c:v>Fully Paid</c:v>
                </c:pt>
              </c:strCache>
            </c:strRef>
          </c:tx>
          <c:spPr>
            <a:solidFill>
              <a:schemeClr val="bg1">
                <a:lumMod val="95000"/>
                <a:lumOff val="5000"/>
              </a:schemeClr>
            </a:solidFill>
            <a:ln>
              <a:noFill/>
            </a:ln>
            <a:effectLst/>
          </c:spPr>
          <c:invertIfNegative val="0"/>
          <c:cat>
            <c:strRef>
              <c:f>'STATE WISE LOAN STATUS'!$A$5:$A$55</c:f>
              <c:strCache>
                <c:ptCount val="50"/>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NE</c:v>
                </c:pt>
                <c:pt idx="29">
                  <c:v>NH</c:v>
                </c:pt>
                <c:pt idx="30">
                  <c:v>NJ</c:v>
                </c:pt>
                <c:pt idx="31">
                  <c:v>NM</c:v>
                </c:pt>
                <c:pt idx="32">
                  <c:v>NV</c:v>
                </c:pt>
                <c:pt idx="33">
                  <c:v>NY</c:v>
                </c:pt>
                <c:pt idx="34">
                  <c:v>OH</c:v>
                </c:pt>
                <c:pt idx="35">
                  <c:v>OK</c:v>
                </c:pt>
                <c:pt idx="36">
                  <c:v>OR</c:v>
                </c:pt>
                <c:pt idx="37">
                  <c:v>PA</c:v>
                </c:pt>
                <c:pt idx="38">
                  <c:v>RI</c:v>
                </c:pt>
                <c:pt idx="39">
                  <c:v>SC</c:v>
                </c:pt>
                <c:pt idx="40">
                  <c:v>SD</c:v>
                </c:pt>
                <c:pt idx="41">
                  <c:v>TN</c:v>
                </c:pt>
                <c:pt idx="42">
                  <c:v>TX</c:v>
                </c:pt>
                <c:pt idx="43">
                  <c:v>UT</c:v>
                </c:pt>
                <c:pt idx="44">
                  <c:v>VA</c:v>
                </c:pt>
                <c:pt idx="45">
                  <c:v>VT</c:v>
                </c:pt>
                <c:pt idx="46">
                  <c:v>WA</c:v>
                </c:pt>
                <c:pt idx="47">
                  <c:v>WI</c:v>
                </c:pt>
                <c:pt idx="48">
                  <c:v>WV</c:v>
                </c:pt>
                <c:pt idx="49">
                  <c:v>WY</c:v>
                </c:pt>
              </c:strCache>
            </c:strRef>
          </c:cat>
          <c:val>
            <c:numRef>
              <c:f>'STATE WISE LOAN STATUS'!$D$5:$D$55</c:f>
              <c:numCache>
                <c:formatCode>General</c:formatCode>
                <c:ptCount val="50"/>
                <c:pt idx="0">
                  <c:v>63</c:v>
                </c:pt>
                <c:pt idx="1">
                  <c:v>381</c:v>
                </c:pt>
                <c:pt idx="2">
                  <c:v>208</c:v>
                </c:pt>
                <c:pt idx="3">
                  <c:v>726</c:v>
                </c:pt>
                <c:pt idx="4">
                  <c:v>5824</c:v>
                </c:pt>
                <c:pt idx="5">
                  <c:v>668</c:v>
                </c:pt>
                <c:pt idx="6">
                  <c:v>632</c:v>
                </c:pt>
                <c:pt idx="7">
                  <c:v>196</c:v>
                </c:pt>
                <c:pt idx="8">
                  <c:v>101</c:v>
                </c:pt>
                <c:pt idx="9">
                  <c:v>2277</c:v>
                </c:pt>
                <c:pt idx="10">
                  <c:v>1144</c:v>
                </c:pt>
                <c:pt idx="11">
                  <c:v>138</c:v>
                </c:pt>
                <c:pt idx="12">
                  <c:v>5</c:v>
                </c:pt>
                <c:pt idx="13">
                  <c:v>5</c:v>
                </c:pt>
                <c:pt idx="14">
                  <c:v>1281</c:v>
                </c:pt>
                <c:pt idx="15">
                  <c:v>9</c:v>
                </c:pt>
                <c:pt idx="16">
                  <c:v>224</c:v>
                </c:pt>
                <c:pt idx="17">
                  <c:v>266</c:v>
                </c:pt>
                <c:pt idx="18">
                  <c:v>374</c:v>
                </c:pt>
                <c:pt idx="19">
                  <c:v>1138</c:v>
                </c:pt>
                <c:pt idx="20">
                  <c:v>861</c:v>
                </c:pt>
                <c:pt idx="21">
                  <c:v>3</c:v>
                </c:pt>
                <c:pt idx="22">
                  <c:v>601</c:v>
                </c:pt>
                <c:pt idx="23">
                  <c:v>524</c:v>
                </c:pt>
                <c:pt idx="24">
                  <c:v>556</c:v>
                </c:pt>
                <c:pt idx="25">
                  <c:v>17</c:v>
                </c:pt>
                <c:pt idx="26">
                  <c:v>72</c:v>
                </c:pt>
                <c:pt idx="27">
                  <c:v>636</c:v>
                </c:pt>
                <c:pt idx="28">
                  <c:v>2</c:v>
                </c:pt>
                <c:pt idx="29">
                  <c:v>141</c:v>
                </c:pt>
                <c:pt idx="30">
                  <c:v>1512</c:v>
                </c:pt>
                <c:pt idx="31">
                  <c:v>153</c:v>
                </c:pt>
                <c:pt idx="32">
                  <c:v>371</c:v>
                </c:pt>
                <c:pt idx="33">
                  <c:v>3203</c:v>
                </c:pt>
                <c:pt idx="34">
                  <c:v>1023</c:v>
                </c:pt>
                <c:pt idx="35">
                  <c:v>247</c:v>
                </c:pt>
                <c:pt idx="36">
                  <c:v>364</c:v>
                </c:pt>
                <c:pt idx="37">
                  <c:v>1288</c:v>
                </c:pt>
                <c:pt idx="38">
                  <c:v>169</c:v>
                </c:pt>
                <c:pt idx="39">
                  <c:v>393</c:v>
                </c:pt>
                <c:pt idx="40">
                  <c:v>50</c:v>
                </c:pt>
                <c:pt idx="41">
                  <c:v>15</c:v>
                </c:pt>
                <c:pt idx="42">
                  <c:v>2343</c:v>
                </c:pt>
                <c:pt idx="43">
                  <c:v>212</c:v>
                </c:pt>
                <c:pt idx="44">
                  <c:v>1192</c:v>
                </c:pt>
                <c:pt idx="45">
                  <c:v>47</c:v>
                </c:pt>
                <c:pt idx="46">
                  <c:v>691</c:v>
                </c:pt>
                <c:pt idx="47">
                  <c:v>377</c:v>
                </c:pt>
                <c:pt idx="48">
                  <c:v>151</c:v>
                </c:pt>
                <c:pt idx="49">
                  <c:v>76</c:v>
                </c:pt>
              </c:numCache>
            </c:numRef>
          </c:val>
          <c:extLst>
            <c:ext xmlns:c16="http://schemas.microsoft.com/office/drawing/2014/chart" uri="{C3380CC4-5D6E-409C-BE32-E72D297353CC}">
              <c16:uniqueId val="{00000002-3A0D-4D95-838A-3F2A67F987CA}"/>
            </c:ext>
          </c:extLst>
        </c:ser>
        <c:dLbls>
          <c:showLegendKey val="0"/>
          <c:showVal val="0"/>
          <c:showCatName val="0"/>
          <c:showSerName val="0"/>
          <c:showPercent val="0"/>
          <c:showBubbleSize val="0"/>
        </c:dLbls>
        <c:gapWidth val="219"/>
        <c:axId val="564362800"/>
        <c:axId val="564365680"/>
      </c:barChart>
      <c:catAx>
        <c:axId val="564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65680"/>
        <c:crosses val="autoZero"/>
        <c:auto val="1"/>
        <c:lblAlgn val="ctr"/>
        <c:lblOffset val="100"/>
        <c:noMultiLvlLbl val="0"/>
      </c:catAx>
      <c:valAx>
        <c:axId val="564365680"/>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62800"/>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6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15fe071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15fe071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f461951b06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f461951b06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815fe0719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815fe0719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461951b0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461951b0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15fe0719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15fe0719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15fe0719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15fe0719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0779fab3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20779fab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815fe0719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815fe0719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91833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92268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37131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650844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37902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8/22/2024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78182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8/22/2024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53549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76925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750551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939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7557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92374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55051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3455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27106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798237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547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75870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03257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8A87A34-81AB-432B-8DAE-1953F412C126}" type="datetimeFigureOut">
              <a:rPr lang="en-US" smtClean="0"/>
              <a:pPr/>
              <a:t>8/22/2024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1612888"/>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u="sng" dirty="0"/>
              <a:t>BANK LOAN ANALYTICS</a:t>
            </a:r>
            <a:endParaRPr b="1" u="sng" dirty="0"/>
          </a:p>
          <a:p>
            <a:pPr marL="0" lvl="0" indent="0" algn="l" rtl="0">
              <a:spcBef>
                <a:spcPts val="0"/>
              </a:spcBef>
              <a:spcAft>
                <a:spcPts val="0"/>
              </a:spcAft>
              <a:buNone/>
            </a:pPr>
            <a:endParaRPr b="1" u="sng" dirty="0"/>
          </a:p>
        </p:txBody>
      </p:sp>
      <p:sp>
        <p:nvSpPr>
          <p:cNvPr id="55" name="Google Shape;55;p13"/>
          <p:cNvSpPr txBox="1">
            <a:spLocks noGrp="1"/>
          </p:cNvSpPr>
          <p:nvPr>
            <p:ph type="subTitle" idx="1"/>
          </p:nvPr>
        </p:nvSpPr>
        <p:spPr>
          <a:xfrm>
            <a:off x="866216" y="3583035"/>
            <a:ext cx="7858398" cy="646065"/>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b="1" dirty="0"/>
              <a:t>                          </a:t>
            </a:r>
            <a:r>
              <a:rPr lang="en" sz="2800" b="1" dirty="0"/>
              <a:t>Group 1</a:t>
            </a:r>
          </a:p>
          <a:p>
            <a:pPr marL="0" lvl="0" indent="0" algn="r" rtl="0">
              <a:spcBef>
                <a:spcPts val="0"/>
              </a:spcBef>
              <a:spcAft>
                <a:spcPts val="0"/>
              </a:spcAft>
              <a:buNone/>
            </a:pPr>
            <a:endParaRPr lang="en" sz="2800" b="1" dirty="0"/>
          </a:p>
          <a:p>
            <a:pPr marL="0" lvl="0" indent="0" algn="r" rtl="0">
              <a:spcBef>
                <a:spcPts val="0"/>
              </a:spcBef>
              <a:spcAft>
                <a:spcPts val="0"/>
              </a:spcAft>
              <a:buNone/>
            </a:pPr>
            <a:endParaRPr lang="en" sz="2800" b="1" dirty="0"/>
          </a:p>
          <a:p>
            <a:pPr marL="0" lvl="0" indent="0" algn="r" rtl="0">
              <a:spcBef>
                <a:spcPts val="0"/>
              </a:spcBef>
              <a:spcAft>
                <a:spcPts val="0"/>
              </a:spcAft>
              <a:buNone/>
            </a:pPr>
            <a:endParaRPr lang="en" sz="2800" b="1" dirty="0"/>
          </a:p>
          <a:p>
            <a:pPr marL="0" lvl="0" indent="0" algn="r" rtl="0">
              <a:spcBef>
                <a:spcPts val="0"/>
              </a:spcBef>
              <a:spcAft>
                <a:spcPts val="0"/>
              </a:spcAft>
              <a:buNone/>
            </a:pPr>
            <a:endParaRPr sz="2800" b="1" dirty="0"/>
          </a:p>
        </p:txBody>
      </p:sp>
      <p:pic>
        <p:nvPicPr>
          <p:cNvPr id="3" name="Picture 2">
            <a:extLst>
              <a:ext uri="{FF2B5EF4-FFF2-40B4-BE49-F238E27FC236}">
                <a16:creationId xmlns:a16="http://schemas.microsoft.com/office/drawing/2014/main" id="{8BDAC37B-DE6A-54BA-68EF-51E896B6B4F0}"/>
              </a:ext>
            </a:extLst>
          </p:cNvPr>
          <p:cNvPicPr>
            <a:picLocks noChangeAspect="1"/>
          </p:cNvPicPr>
          <p:nvPr/>
        </p:nvPicPr>
        <p:blipFill>
          <a:blip r:embed="rId3"/>
          <a:stretch>
            <a:fillRect/>
          </a:stretch>
        </p:blipFill>
        <p:spPr>
          <a:xfrm>
            <a:off x="3230042" y="2918660"/>
            <a:ext cx="1743318" cy="15337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a:ea typeface="Times New Roman"/>
                <a:cs typeface="Times New Roman"/>
                <a:sym typeface="Times New Roman"/>
              </a:rPr>
              <a:t>ANALYSIS</a:t>
            </a:r>
            <a:endParaRPr dirty="0"/>
          </a:p>
        </p:txBody>
      </p:sp>
      <p:pic>
        <p:nvPicPr>
          <p:cNvPr id="5" name="Picture 4">
            <a:extLst>
              <a:ext uri="{FF2B5EF4-FFF2-40B4-BE49-F238E27FC236}">
                <a16:creationId xmlns:a16="http://schemas.microsoft.com/office/drawing/2014/main" id="{C13E1A89-2840-DD56-FC7B-31B03C2B48A3}"/>
              </a:ext>
            </a:extLst>
          </p:cNvPr>
          <p:cNvPicPr>
            <a:picLocks noChangeAspect="1"/>
          </p:cNvPicPr>
          <p:nvPr/>
        </p:nvPicPr>
        <p:blipFill rotWithShape="1">
          <a:blip r:embed="rId3"/>
          <a:srcRect b="10203"/>
          <a:stretch/>
        </p:blipFill>
        <p:spPr>
          <a:xfrm>
            <a:off x="102580" y="1152475"/>
            <a:ext cx="4469420" cy="3067833"/>
          </a:xfrm>
          <a:prstGeom prst="rect">
            <a:avLst/>
          </a:prstGeom>
        </p:spPr>
      </p:pic>
      <p:sp>
        <p:nvSpPr>
          <p:cNvPr id="10" name="TextBox 9">
            <a:extLst>
              <a:ext uri="{FF2B5EF4-FFF2-40B4-BE49-F238E27FC236}">
                <a16:creationId xmlns:a16="http://schemas.microsoft.com/office/drawing/2014/main" id="{CAB3BFB3-0D07-86D6-5E52-EA571CBA9884}"/>
              </a:ext>
            </a:extLst>
          </p:cNvPr>
          <p:cNvSpPr txBox="1"/>
          <p:nvPr/>
        </p:nvSpPr>
        <p:spPr>
          <a:xfrm>
            <a:off x="4699270" y="731375"/>
            <a:ext cx="3874883" cy="4575099"/>
          </a:xfrm>
          <a:prstGeom prst="rect">
            <a:avLst/>
          </a:prstGeom>
          <a:noFill/>
        </p:spPr>
        <p:txBody>
          <a:bodyPr wrap="square">
            <a:spAutoFit/>
          </a:bodyPr>
          <a:lstStyle/>
          <a:p>
            <a:pPr marL="0">
              <a:lnSpc>
                <a:spcPct val="90000"/>
              </a:lnSpc>
              <a:spcBef>
                <a:spcPts val="1000"/>
              </a:spcBef>
              <a:buClr>
                <a:schemeClr val="dk1"/>
              </a:buClr>
            </a:pPr>
            <a:r>
              <a:rPr lang="en-US" sz="2000" b="1" dirty="0"/>
              <a:t>•Insights:</a:t>
            </a:r>
          </a:p>
          <a:p>
            <a:pPr marL="12700">
              <a:lnSpc>
                <a:spcPct val="90000"/>
              </a:lnSpc>
              <a:spcBef>
                <a:spcPts val="500"/>
              </a:spcBef>
              <a:buClr>
                <a:schemeClr val="dk1"/>
              </a:buClr>
            </a:pPr>
            <a:r>
              <a:rPr lang="en-US" sz="1100" dirty="0"/>
              <a:t>•The number of "Fully Paid" loans increases steadily from January to December, with a noticeable spike in the last quarter of the year.</a:t>
            </a:r>
          </a:p>
          <a:p>
            <a:pPr marL="12700">
              <a:lnSpc>
                <a:spcPct val="90000"/>
              </a:lnSpc>
              <a:spcBef>
                <a:spcPts val="500"/>
              </a:spcBef>
              <a:buClr>
                <a:schemeClr val="dk1"/>
              </a:buClr>
            </a:pPr>
            <a:r>
              <a:rPr lang="en-US" sz="1100" dirty="0"/>
              <a:t>•The "Current" status loans are relatively stable throughout the year, with slight fluctuations.</a:t>
            </a:r>
          </a:p>
          <a:p>
            <a:pPr marL="12700">
              <a:lnSpc>
                <a:spcPct val="90000"/>
              </a:lnSpc>
              <a:spcBef>
                <a:spcPts val="500"/>
              </a:spcBef>
              <a:buClr>
                <a:schemeClr val="dk1"/>
              </a:buClr>
            </a:pPr>
            <a:r>
              <a:rPr lang="en-US" sz="1100" dirty="0"/>
              <a:t>•"Charged Off" loans show a consistent pattern, remaining significantly lower compared to "Fully Paid" loans, but the number increases gradually towards the end of the year.</a:t>
            </a:r>
          </a:p>
          <a:p>
            <a:pPr marL="0">
              <a:lnSpc>
                <a:spcPct val="90000"/>
              </a:lnSpc>
              <a:spcBef>
                <a:spcPts val="1000"/>
              </a:spcBef>
              <a:buClr>
                <a:schemeClr val="dk1"/>
              </a:buClr>
            </a:pPr>
            <a:r>
              <a:rPr lang="en-US" sz="1100" dirty="0"/>
              <a:t>•</a:t>
            </a:r>
            <a:r>
              <a:rPr lang="en-US" sz="2000" b="1" dirty="0"/>
              <a:t>Recommendations:</a:t>
            </a:r>
          </a:p>
          <a:p>
            <a:pPr marL="12700">
              <a:lnSpc>
                <a:spcPct val="90000"/>
              </a:lnSpc>
              <a:spcBef>
                <a:spcPts val="500"/>
              </a:spcBef>
              <a:buClr>
                <a:schemeClr val="dk1"/>
              </a:buClr>
            </a:pPr>
            <a:r>
              <a:rPr lang="en-US" sz="1100" dirty="0"/>
              <a:t>• "</a:t>
            </a:r>
            <a:r>
              <a:rPr lang="en-US" sz="1100" b="1" dirty="0"/>
              <a:t>Charged Off" Loans</a:t>
            </a:r>
            <a:r>
              <a:rPr lang="en-US" sz="1100" dirty="0"/>
              <a:t>: It might be beneficial to analyze why there is an increase towards the end of the year. Consider improving risk assessment methods during loan approval, especially in the last quarter.</a:t>
            </a:r>
          </a:p>
          <a:p>
            <a:pPr marL="12700">
              <a:lnSpc>
                <a:spcPct val="90000"/>
              </a:lnSpc>
              <a:spcBef>
                <a:spcPts val="500"/>
              </a:spcBef>
              <a:buClr>
                <a:schemeClr val="dk1"/>
              </a:buClr>
            </a:pPr>
            <a:r>
              <a:rPr lang="en-US" sz="1100" b="1" dirty="0"/>
              <a:t>• "Fully Paid" Loans: </a:t>
            </a:r>
            <a:r>
              <a:rPr lang="en-US" sz="1100" dirty="0"/>
              <a:t>The upward trend is positive. To maintain or improve this, focus on </a:t>
            </a:r>
            <a:r>
              <a:rPr lang="en-US" sz="1100" dirty="0">
                <a:solidFill>
                  <a:schemeClr val="tx1">
                    <a:lumMod val="95000"/>
                  </a:schemeClr>
                </a:solidFill>
              </a:rPr>
              <a:t>customer retention strategies and perhaps offer incentives for early repayment.</a:t>
            </a:r>
          </a:p>
          <a:p>
            <a:pPr marL="12700" lvl="0" indent="0" algn="l" rtl="0">
              <a:lnSpc>
                <a:spcPct val="90000"/>
              </a:lnSpc>
              <a:spcBef>
                <a:spcPts val="500"/>
              </a:spcBef>
              <a:spcAft>
                <a:spcPts val="0"/>
              </a:spcAft>
              <a:buNone/>
            </a:pPr>
            <a:r>
              <a:rPr lang="en-US" sz="1100" b="1" dirty="0">
                <a:solidFill>
                  <a:schemeClr val="tx1">
                    <a:lumMod val="95000"/>
                  </a:schemeClr>
                </a:solidFill>
              </a:rPr>
              <a:t>• "Current" Loans: </a:t>
            </a:r>
            <a:r>
              <a:rPr lang="en-US" sz="1100" dirty="0">
                <a:solidFill>
                  <a:schemeClr val="tx1">
                    <a:lumMod val="95000"/>
                  </a:schemeClr>
                </a:solidFill>
              </a:rPr>
              <a:t>Since these are stable, focus on maintaining this by ensuring effective communication with borrowers and providing support to prevent them from becoming delinquent.</a:t>
            </a:r>
          </a:p>
          <a:p>
            <a:pPr marL="12700" lvl="0" indent="0" algn="l" rtl="0">
              <a:lnSpc>
                <a:spcPct val="90000"/>
              </a:lnSpc>
              <a:spcBef>
                <a:spcPts val="500"/>
              </a:spcBef>
              <a:spcAft>
                <a:spcPts val="0"/>
              </a:spcAft>
              <a:buNone/>
            </a:pPr>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0141-6C23-7E3A-2111-E8A996392855}"/>
              </a:ext>
            </a:extLst>
          </p:cNvPr>
          <p:cNvSpPr>
            <a:spLocks noGrp="1"/>
          </p:cNvSpPr>
          <p:nvPr>
            <p:ph type="title"/>
          </p:nvPr>
        </p:nvSpPr>
        <p:spPr/>
        <p:txBody>
          <a:bodyPr>
            <a:normAutofit fontScale="90000"/>
          </a:bodyPr>
          <a:lstStyle/>
          <a:p>
            <a:r>
              <a:rPr lang="en" b="1" dirty="0">
                <a:latin typeface="Times New Roman"/>
                <a:ea typeface="Times New Roman"/>
                <a:cs typeface="Times New Roman"/>
                <a:sym typeface="Times New Roman"/>
              </a:rPr>
              <a:t>ANALYSIS</a:t>
            </a:r>
            <a:endParaRPr lang="en-US" dirty="0"/>
          </a:p>
        </p:txBody>
      </p:sp>
      <p:graphicFrame>
        <p:nvGraphicFramePr>
          <p:cNvPr id="5" name="Chart 4">
            <a:extLst>
              <a:ext uri="{FF2B5EF4-FFF2-40B4-BE49-F238E27FC236}">
                <a16:creationId xmlns:a16="http://schemas.microsoft.com/office/drawing/2014/main" id="{B3AE9278-2089-1ABF-1A7E-D52C008A969B}"/>
              </a:ext>
            </a:extLst>
          </p:cNvPr>
          <p:cNvGraphicFramePr>
            <a:graphicFrameLocks/>
          </p:cNvGraphicFramePr>
          <p:nvPr>
            <p:extLst>
              <p:ext uri="{D42A27DB-BD31-4B8C-83A1-F6EECF244321}">
                <p14:modId xmlns:p14="http://schemas.microsoft.com/office/powerpoint/2010/main" val="3685999708"/>
              </p:ext>
            </p:extLst>
          </p:nvPr>
        </p:nvGraphicFramePr>
        <p:xfrm>
          <a:off x="202167" y="1137053"/>
          <a:ext cx="5238965" cy="356142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6296765-119B-9EF3-961D-FF3CF8D912C6}"/>
              </a:ext>
            </a:extLst>
          </p:cNvPr>
          <p:cNvSpPr txBox="1"/>
          <p:nvPr/>
        </p:nvSpPr>
        <p:spPr>
          <a:xfrm>
            <a:off x="5565530" y="1321942"/>
            <a:ext cx="3578470" cy="3191643"/>
          </a:xfrm>
          <a:prstGeom prst="rect">
            <a:avLst/>
          </a:prstGeom>
          <a:noFill/>
        </p:spPr>
        <p:txBody>
          <a:bodyPr wrap="square">
            <a:spAutoFit/>
          </a:bodyPr>
          <a:lstStyle/>
          <a:p>
            <a:pPr marL="0">
              <a:lnSpc>
                <a:spcPct val="90000"/>
              </a:lnSpc>
              <a:spcBef>
                <a:spcPts val="1000"/>
              </a:spcBef>
              <a:buClr>
                <a:schemeClr val="dk1"/>
              </a:buClr>
              <a:buSzPts val="275"/>
            </a:pPr>
            <a:r>
              <a:rPr lang="en-US" sz="2000" b="1" dirty="0"/>
              <a:t>•Insight:</a:t>
            </a:r>
          </a:p>
          <a:p>
            <a:pPr marL="12700">
              <a:lnSpc>
                <a:spcPct val="90000"/>
              </a:lnSpc>
              <a:spcBef>
                <a:spcPts val="500"/>
              </a:spcBef>
              <a:buClr>
                <a:schemeClr val="dk1"/>
              </a:buClr>
              <a:buSzPts val="275"/>
            </a:pPr>
            <a:r>
              <a:rPr lang="en-US" sz="1200" dirty="0"/>
              <a:t>•States like California (CA), New York (NY), and Florida (FL) have the highest counts of fully paid loans.</a:t>
            </a:r>
          </a:p>
          <a:p>
            <a:pPr marL="12700">
              <a:lnSpc>
                <a:spcPct val="90000"/>
              </a:lnSpc>
              <a:spcBef>
                <a:spcPts val="500"/>
              </a:spcBef>
              <a:buClr>
                <a:schemeClr val="dk1"/>
              </a:buClr>
              <a:buSzPts val="275"/>
            </a:pPr>
            <a:r>
              <a:rPr lang="en-US" sz="1200" dirty="0"/>
              <a:t>•The "Charged Off" loans are minimal in comparison across most states, with "Current" loans showing varied trends.</a:t>
            </a:r>
          </a:p>
          <a:p>
            <a:pPr marL="0">
              <a:lnSpc>
                <a:spcPct val="90000"/>
              </a:lnSpc>
              <a:spcBef>
                <a:spcPts val="1000"/>
              </a:spcBef>
              <a:buClr>
                <a:schemeClr val="dk1"/>
              </a:buClr>
              <a:buSzPts val="275"/>
            </a:pPr>
            <a:r>
              <a:rPr lang="en-US" sz="1200" dirty="0"/>
              <a:t>•</a:t>
            </a:r>
            <a:r>
              <a:rPr lang="en-US" sz="2000" b="1" dirty="0"/>
              <a:t>Recommendation:</a:t>
            </a:r>
          </a:p>
          <a:p>
            <a:pPr marL="12700">
              <a:lnSpc>
                <a:spcPct val="90000"/>
              </a:lnSpc>
              <a:spcBef>
                <a:spcPts val="500"/>
              </a:spcBef>
              <a:buClr>
                <a:schemeClr val="dk1"/>
              </a:buClr>
              <a:buSzPts val="275"/>
            </a:pPr>
            <a:r>
              <a:rPr lang="en-US" sz="1200" dirty="0"/>
              <a:t>•For states with a high number of charged-off loans, consider tightening credit evaluation procedures.</a:t>
            </a:r>
          </a:p>
          <a:p>
            <a:pPr marL="12700">
              <a:lnSpc>
                <a:spcPct val="90000"/>
              </a:lnSpc>
              <a:spcBef>
                <a:spcPts val="500"/>
              </a:spcBef>
              <a:buClr>
                <a:schemeClr val="dk1"/>
              </a:buClr>
            </a:pPr>
            <a:r>
              <a:rPr lang="en-US" sz="1200" dirty="0"/>
              <a:t>•Focus on states with a large number of current loans to encourage timely payments and reduce the risk of them becoming delinquent</a:t>
            </a:r>
            <a:r>
              <a:rPr lang="en-US" sz="1200" dirty="0">
                <a:solidFill>
                  <a:schemeClr val="dk1"/>
                </a:solidFill>
              </a:rPr>
              <a:t>.</a:t>
            </a:r>
          </a:p>
        </p:txBody>
      </p:sp>
    </p:spTree>
    <p:extLst>
      <p:ext uri="{BB962C8B-B14F-4D97-AF65-F5344CB8AC3E}">
        <p14:creationId xmlns:p14="http://schemas.microsoft.com/office/powerpoint/2010/main" val="333101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8740-BFFB-1170-472E-DFAB95154BBF}"/>
              </a:ext>
            </a:extLst>
          </p:cNvPr>
          <p:cNvSpPr>
            <a:spLocks noGrp="1"/>
          </p:cNvSpPr>
          <p:nvPr>
            <p:ph type="title"/>
          </p:nvPr>
        </p:nvSpPr>
        <p:spPr>
          <a:xfrm>
            <a:off x="311700" y="198840"/>
            <a:ext cx="8520600" cy="572700"/>
          </a:xfrm>
        </p:spPr>
        <p:txBody>
          <a:bodyPr>
            <a:normAutofit fontScale="90000"/>
          </a:bodyPr>
          <a:lstStyle/>
          <a:p>
            <a:r>
              <a:rPr lang="en" b="1" dirty="0">
                <a:latin typeface="Times New Roman"/>
                <a:ea typeface="Times New Roman"/>
                <a:cs typeface="Times New Roman"/>
                <a:sym typeface="Times New Roman"/>
              </a:rPr>
              <a:t>ANALYSIS</a:t>
            </a:r>
            <a:endParaRPr lang="en-US" dirty="0"/>
          </a:p>
        </p:txBody>
      </p:sp>
      <p:pic>
        <p:nvPicPr>
          <p:cNvPr id="6" name="Picture 5">
            <a:extLst>
              <a:ext uri="{FF2B5EF4-FFF2-40B4-BE49-F238E27FC236}">
                <a16:creationId xmlns:a16="http://schemas.microsoft.com/office/drawing/2014/main" id="{209E5B8D-4676-7B0B-1419-7C5EBEE02882}"/>
              </a:ext>
            </a:extLst>
          </p:cNvPr>
          <p:cNvPicPr>
            <a:picLocks noChangeAspect="1"/>
          </p:cNvPicPr>
          <p:nvPr/>
        </p:nvPicPr>
        <p:blipFill rotWithShape="1">
          <a:blip r:embed="rId2"/>
          <a:srcRect r="7751" b="23543"/>
          <a:stretch/>
        </p:blipFill>
        <p:spPr>
          <a:xfrm>
            <a:off x="149470" y="1130717"/>
            <a:ext cx="5129926" cy="3132459"/>
          </a:xfrm>
          <a:prstGeom prst="rect">
            <a:avLst/>
          </a:prstGeom>
        </p:spPr>
      </p:pic>
      <p:sp>
        <p:nvSpPr>
          <p:cNvPr id="8" name="TextBox 7">
            <a:extLst>
              <a:ext uri="{FF2B5EF4-FFF2-40B4-BE49-F238E27FC236}">
                <a16:creationId xmlns:a16="http://schemas.microsoft.com/office/drawing/2014/main" id="{3716A0B1-1606-0DB3-0BB5-78BF5F9CA1B1}"/>
              </a:ext>
            </a:extLst>
          </p:cNvPr>
          <p:cNvSpPr txBox="1"/>
          <p:nvPr/>
        </p:nvSpPr>
        <p:spPr>
          <a:xfrm>
            <a:off x="5279396" y="483008"/>
            <a:ext cx="3196390" cy="4621778"/>
          </a:xfrm>
          <a:prstGeom prst="rect">
            <a:avLst/>
          </a:prstGeom>
          <a:noFill/>
        </p:spPr>
        <p:txBody>
          <a:bodyPr wrap="square">
            <a:spAutoFit/>
          </a:bodyPr>
          <a:lstStyle/>
          <a:p>
            <a:pPr marL="0">
              <a:lnSpc>
                <a:spcPct val="90000"/>
              </a:lnSpc>
              <a:spcBef>
                <a:spcPts val="1000"/>
              </a:spcBef>
              <a:buClr>
                <a:schemeClr val="dk1"/>
              </a:buClr>
              <a:buSzPct val="45488"/>
            </a:pPr>
            <a:r>
              <a:rPr lang="en-US" sz="2000" b="1" dirty="0"/>
              <a:t>•Insights:</a:t>
            </a:r>
          </a:p>
          <a:p>
            <a:pPr marL="12700">
              <a:lnSpc>
                <a:spcPct val="90000"/>
              </a:lnSpc>
              <a:spcBef>
                <a:spcPts val="500"/>
              </a:spcBef>
              <a:buClr>
                <a:schemeClr val="dk1"/>
              </a:buClr>
              <a:buSzPct val="50000"/>
            </a:pPr>
            <a:r>
              <a:rPr lang="en-US" sz="1000" dirty="0"/>
              <a:t>•Loans for customers with "Mortgage" and "Rent" status saw a significant increase from 2009, peaking around 2012-2013, and then sharply declining after 2013.</a:t>
            </a:r>
          </a:p>
          <a:p>
            <a:pPr marL="12700">
              <a:lnSpc>
                <a:spcPct val="90000"/>
              </a:lnSpc>
              <a:spcBef>
                <a:spcPts val="500"/>
              </a:spcBef>
              <a:buClr>
                <a:schemeClr val="dk1"/>
              </a:buClr>
              <a:buSzPct val="50000"/>
            </a:pPr>
            <a:r>
              <a:rPr lang="en-US" sz="1000" dirty="0"/>
              <a:t>•"OWN" and "OTHER" categories remain relatively stable but are much lower in volume compared to "Mortgage" and "Rent."</a:t>
            </a:r>
          </a:p>
          <a:p>
            <a:pPr marL="12700">
              <a:lnSpc>
                <a:spcPct val="90000"/>
              </a:lnSpc>
              <a:spcBef>
                <a:spcPts val="500"/>
              </a:spcBef>
              <a:buClr>
                <a:schemeClr val="dk1"/>
              </a:buClr>
              <a:buSzPct val="50000"/>
            </a:pPr>
            <a:r>
              <a:rPr lang="en-US" sz="1000" dirty="0"/>
              <a:t>•The "NONE" category shows minimal impact , indicating fewer loans in this segment.</a:t>
            </a:r>
          </a:p>
          <a:p>
            <a:pPr marL="0">
              <a:lnSpc>
                <a:spcPct val="90000"/>
              </a:lnSpc>
              <a:spcBef>
                <a:spcPts val="1000"/>
              </a:spcBef>
              <a:buClr>
                <a:schemeClr val="dk1"/>
              </a:buClr>
              <a:buSzPct val="45488"/>
            </a:pPr>
            <a:r>
              <a:rPr lang="en-US" sz="2000" b="1" dirty="0"/>
              <a:t>•Recommendations:</a:t>
            </a:r>
          </a:p>
          <a:p>
            <a:pPr marL="12700">
              <a:lnSpc>
                <a:spcPct val="90000"/>
              </a:lnSpc>
              <a:spcBef>
                <a:spcPts val="500"/>
              </a:spcBef>
              <a:buClr>
                <a:schemeClr val="dk1"/>
              </a:buClr>
              <a:buSzPct val="51162"/>
            </a:pPr>
            <a:r>
              <a:rPr lang="en-US" sz="1000" dirty="0"/>
              <a:t>•</a:t>
            </a:r>
            <a:r>
              <a:rPr lang="en-US" sz="1000" b="1" dirty="0"/>
              <a:t>For Mortgage and Rent Segments: </a:t>
            </a:r>
            <a:r>
              <a:rPr lang="en-US" sz="1000" dirty="0"/>
              <a:t>The sharp decline after 2013 suggests a potential market saturation or economic shift. Reassess the lending criteria and consider targeting customers in the "OWN" category to diversify risk.</a:t>
            </a:r>
          </a:p>
          <a:p>
            <a:pPr marL="12700">
              <a:lnSpc>
                <a:spcPct val="90000"/>
              </a:lnSpc>
              <a:spcBef>
                <a:spcPts val="500"/>
              </a:spcBef>
              <a:buClr>
                <a:schemeClr val="dk1"/>
              </a:buClr>
              <a:buSzPct val="51162"/>
            </a:pPr>
            <a:r>
              <a:rPr lang="en-US" sz="1000" b="1" dirty="0"/>
              <a:t>•For Stable Segments (OWN, OTHER): </a:t>
            </a:r>
            <a:r>
              <a:rPr lang="en-US" sz="1000" dirty="0"/>
              <a:t>These segments have a smaller but consistent number of loans. Explore growth opportunities here by offering specialized loan products or incentives tailored to these groups.</a:t>
            </a:r>
          </a:p>
          <a:p>
            <a:pPr marL="12700" lvl="0" indent="0" algn="l" rtl="0">
              <a:lnSpc>
                <a:spcPct val="90000"/>
              </a:lnSpc>
              <a:spcBef>
                <a:spcPts val="500"/>
              </a:spcBef>
              <a:spcAft>
                <a:spcPts val="0"/>
              </a:spcAft>
              <a:buClr>
                <a:schemeClr val="dk1"/>
              </a:buClr>
              <a:buSzPct val="51162"/>
              <a:buFont typeface="Arial"/>
              <a:buNone/>
            </a:pPr>
            <a:r>
              <a:rPr lang="en-US" sz="1000" dirty="0"/>
              <a:t>•</a:t>
            </a:r>
            <a:r>
              <a:rPr lang="en-US" sz="1000" b="1" dirty="0"/>
              <a:t>Economic Factors</a:t>
            </a:r>
            <a:r>
              <a:rPr lang="en-US" sz="1000" dirty="0"/>
              <a:t>: Since the data shows a spike and then a drop, external economic factors like interest rate changes, housing market conditions, or policy changes might have influenced these trends. Stay updated on such factors to adapt your strategies.</a:t>
            </a:r>
          </a:p>
        </p:txBody>
      </p:sp>
    </p:spTree>
    <p:extLst>
      <p:ext uri="{BB962C8B-B14F-4D97-AF65-F5344CB8AC3E}">
        <p14:creationId xmlns:p14="http://schemas.microsoft.com/office/powerpoint/2010/main" val="397414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9B7F-4F5C-1081-3AA0-7612D29BA5F8}"/>
              </a:ext>
            </a:extLst>
          </p:cNvPr>
          <p:cNvSpPr>
            <a:spLocks noGrp="1"/>
          </p:cNvSpPr>
          <p:nvPr>
            <p:ph type="title"/>
          </p:nvPr>
        </p:nvSpPr>
        <p:spPr/>
        <p:txBody>
          <a:bodyPr/>
          <a:lstStyle/>
          <a:p>
            <a:r>
              <a:rPr lang="en-US" dirty="0"/>
              <a:t>Excel Dashboard</a:t>
            </a:r>
            <a:br>
              <a:rPr lang="en-US" dirty="0"/>
            </a:br>
            <a:endParaRPr lang="en-US" dirty="0"/>
          </a:p>
        </p:txBody>
      </p:sp>
      <p:pic>
        <p:nvPicPr>
          <p:cNvPr id="9" name="Content Placeholder 8">
            <a:extLst>
              <a:ext uri="{FF2B5EF4-FFF2-40B4-BE49-F238E27FC236}">
                <a16:creationId xmlns:a16="http://schemas.microsoft.com/office/drawing/2014/main" id="{8A8A3C56-DFAC-FB18-38DB-FA8F1998B259}"/>
              </a:ext>
            </a:extLst>
          </p:cNvPr>
          <p:cNvPicPr>
            <a:picLocks noGrp="1" noChangeAspect="1"/>
          </p:cNvPicPr>
          <p:nvPr>
            <p:ph idx="1"/>
          </p:nvPr>
        </p:nvPicPr>
        <p:blipFill rotWithShape="1">
          <a:blip r:embed="rId2"/>
          <a:srcRect r="1216" b="3260"/>
          <a:stretch/>
        </p:blipFill>
        <p:spPr>
          <a:xfrm>
            <a:off x="484584" y="923192"/>
            <a:ext cx="7894485" cy="3965331"/>
          </a:xfrm>
        </p:spPr>
      </p:pic>
    </p:spTree>
    <p:extLst>
      <p:ext uri="{BB962C8B-B14F-4D97-AF65-F5344CB8AC3E}">
        <p14:creationId xmlns:p14="http://schemas.microsoft.com/office/powerpoint/2010/main" val="85361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A947-EF5A-9A93-F594-B7F7CF2DE119}"/>
              </a:ext>
            </a:extLst>
          </p:cNvPr>
          <p:cNvSpPr>
            <a:spLocks noGrp="1"/>
          </p:cNvSpPr>
          <p:nvPr>
            <p:ph type="title"/>
          </p:nvPr>
        </p:nvSpPr>
        <p:spPr/>
        <p:txBody>
          <a:bodyPr/>
          <a:lstStyle/>
          <a:p>
            <a:r>
              <a:rPr lang="en-US" dirty="0"/>
              <a:t>Tableau Dashboard</a:t>
            </a:r>
            <a:br>
              <a:rPr lang="en-US" dirty="0"/>
            </a:br>
            <a:endParaRPr lang="en-US" dirty="0"/>
          </a:p>
        </p:txBody>
      </p:sp>
      <p:sp>
        <p:nvSpPr>
          <p:cNvPr id="7" name="Content Placeholder 6">
            <a:extLst>
              <a:ext uri="{FF2B5EF4-FFF2-40B4-BE49-F238E27FC236}">
                <a16:creationId xmlns:a16="http://schemas.microsoft.com/office/drawing/2014/main" id="{4515B4E6-1FFA-B5B9-6756-0A244D953056}"/>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3AE3C56B-8DEB-03F3-436E-8C5B34B4C0C0}"/>
              </a:ext>
            </a:extLst>
          </p:cNvPr>
          <p:cNvPicPr>
            <a:picLocks noChangeAspect="1"/>
          </p:cNvPicPr>
          <p:nvPr/>
        </p:nvPicPr>
        <p:blipFill>
          <a:blip r:embed="rId2"/>
          <a:stretch>
            <a:fillRect/>
          </a:stretch>
        </p:blipFill>
        <p:spPr>
          <a:xfrm>
            <a:off x="183631" y="864737"/>
            <a:ext cx="8475785" cy="4115433"/>
          </a:xfrm>
          <a:prstGeom prst="rect">
            <a:avLst/>
          </a:prstGeom>
        </p:spPr>
      </p:pic>
    </p:spTree>
    <p:extLst>
      <p:ext uri="{BB962C8B-B14F-4D97-AF65-F5344CB8AC3E}">
        <p14:creationId xmlns:p14="http://schemas.microsoft.com/office/powerpoint/2010/main" val="339516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87A3-4404-35A0-3453-08756B834E10}"/>
              </a:ext>
            </a:extLst>
          </p:cNvPr>
          <p:cNvSpPr>
            <a:spLocks noGrp="1"/>
          </p:cNvSpPr>
          <p:nvPr>
            <p:ph type="title"/>
          </p:nvPr>
        </p:nvSpPr>
        <p:spPr>
          <a:xfrm>
            <a:off x="379076" y="126907"/>
            <a:ext cx="7053542" cy="611647"/>
          </a:xfrm>
        </p:spPr>
        <p:txBody>
          <a:bodyPr/>
          <a:lstStyle/>
          <a:p>
            <a:r>
              <a:rPr lang="en-US" dirty="0"/>
              <a:t>Power BI Dashboard</a:t>
            </a:r>
            <a:br>
              <a:rPr lang="en-US" dirty="0"/>
            </a:br>
            <a:endParaRPr lang="en-US" dirty="0"/>
          </a:p>
        </p:txBody>
      </p:sp>
      <p:pic>
        <p:nvPicPr>
          <p:cNvPr id="9" name="Content Placeholder 8">
            <a:extLst>
              <a:ext uri="{FF2B5EF4-FFF2-40B4-BE49-F238E27FC236}">
                <a16:creationId xmlns:a16="http://schemas.microsoft.com/office/drawing/2014/main" id="{AD9E4163-A658-9BAE-7EF7-EB591D5DC9D9}"/>
              </a:ext>
            </a:extLst>
          </p:cNvPr>
          <p:cNvPicPr>
            <a:picLocks noGrp="1" noChangeAspect="1"/>
          </p:cNvPicPr>
          <p:nvPr>
            <p:ph idx="1"/>
          </p:nvPr>
        </p:nvPicPr>
        <p:blipFill>
          <a:blip r:embed="rId2"/>
          <a:stretch>
            <a:fillRect/>
          </a:stretch>
        </p:blipFill>
        <p:spPr>
          <a:xfrm>
            <a:off x="237391" y="963369"/>
            <a:ext cx="8422025" cy="4053224"/>
          </a:xfrm>
        </p:spPr>
      </p:pic>
    </p:spTree>
    <p:extLst>
      <p:ext uri="{BB962C8B-B14F-4D97-AF65-F5344CB8AC3E}">
        <p14:creationId xmlns:p14="http://schemas.microsoft.com/office/powerpoint/2010/main" val="2283384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a:ea typeface="Times New Roman"/>
                <a:cs typeface="Times New Roman"/>
                <a:sym typeface="Times New Roman"/>
              </a:rPr>
              <a:t>CONCLUSION</a:t>
            </a:r>
            <a:endParaRPr b="1" dirty="0">
              <a:latin typeface="Times New Roman"/>
              <a:ea typeface="Times New Roman"/>
              <a:cs typeface="Times New Roman"/>
              <a:sym typeface="Times New Roman"/>
            </a:endParaRPr>
          </a:p>
        </p:txBody>
      </p:sp>
      <p:sp>
        <p:nvSpPr>
          <p:cNvPr id="124" name="Google Shape;124;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t> </a:t>
            </a:r>
            <a:r>
              <a:rPr lang="en" sz="2000" dirty="0"/>
              <a:t>Through the study of data and insightful dashboard it is observed that to maintain a competitive position, the bank needs to work on risk management policies for more stable growth in terms of loan amount.</a:t>
            </a:r>
            <a:r>
              <a:rPr lang="en" sz="2000"/>
              <a:t>Further the bank </a:t>
            </a:r>
            <a:r>
              <a:rPr lang="en" sz="2000" dirty="0"/>
              <a:t>needs to revise the lending criteria  for efficient results in subgrade loan amount. Also the bank needs to adapt the recent market trends adversely to avoid the economic barriers for instance interest rate(%)and changing government policies in the growth. For more recovery of loan amount according to the loan status the bank should upgrade the credit evaluation process in the respective region and state. </a:t>
            </a:r>
            <a:endParaRPr sz="2000" dirty="0"/>
          </a:p>
          <a:p>
            <a:pPr marL="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3122-C8CC-1C30-0656-ABC91EEB6382}"/>
              </a:ext>
            </a:extLst>
          </p:cNvPr>
          <p:cNvSpPr>
            <a:spLocks noGrp="1"/>
          </p:cNvSpPr>
          <p:nvPr>
            <p:ph type="ctrTitle"/>
          </p:nvPr>
        </p:nvSpPr>
        <p:spPr>
          <a:xfrm>
            <a:off x="866216" y="48126"/>
            <a:ext cx="8332786" cy="4785130"/>
          </a:xfrm>
        </p:spPr>
        <p:txBody>
          <a:bodyPr/>
          <a:lstStyle/>
          <a:p>
            <a:r>
              <a:rPr lang="en-US" b="1" dirty="0"/>
              <a:t>  </a:t>
            </a:r>
            <a:endParaRPr lang="en-IN" b="1" dirty="0"/>
          </a:p>
        </p:txBody>
      </p:sp>
      <p:pic>
        <p:nvPicPr>
          <p:cNvPr id="7" name="Picture 6">
            <a:extLst>
              <a:ext uri="{FF2B5EF4-FFF2-40B4-BE49-F238E27FC236}">
                <a16:creationId xmlns:a16="http://schemas.microsoft.com/office/drawing/2014/main" id="{61312966-21AF-37C4-801C-DEDD2E064880}"/>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207148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61" name="Google Shape;61;p14"/>
          <p:cNvSpPr txBox="1">
            <a:spLocks noGrp="1"/>
          </p:cNvSpPr>
          <p:nvPr>
            <p:ph type="body" idx="1"/>
          </p:nvPr>
        </p:nvSpPr>
        <p:spPr>
          <a:prstGeom prst="rect">
            <a:avLst/>
          </a:prstGeom>
          <a:noFill/>
        </p:spPr>
        <p:txBody>
          <a:bodyPr spcFirstLastPara="1" wrap="square" lIns="91425" tIns="91425" rIns="91425" bIns="91425" anchor="t" anchorCtr="0">
            <a:noAutofit/>
          </a:bodyPr>
          <a:lstStyle/>
          <a:p>
            <a:pPr marL="457200" lvl="0" indent="-311150" algn="just" rtl="0">
              <a:spcBef>
                <a:spcPts val="0"/>
              </a:spcBef>
              <a:spcAft>
                <a:spcPts val="0"/>
              </a:spcAft>
              <a:buClr>
                <a:srgbClr val="222222"/>
              </a:buClr>
              <a:buSzPts val="1300"/>
              <a:buFont typeface="Times New Roman"/>
              <a:buChar char="●"/>
            </a:pPr>
            <a:r>
              <a:rPr lang="en" sz="1400" dirty="0">
                <a:solidFill>
                  <a:schemeClr val="tx1">
                    <a:lumMod val="95000"/>
                  </a:schemeClr>
                </a:solidFill>
                <a:latin typeface="Times New Roman"/>
                <a:ea typeface="Times New Roman"/>
                <a:cs typeface="Times New Roman"/>
                <a:sym typeface="Times New Roman"/>
              </a:rPr>
              <a:t>The bank loan analysis aims to uncover the key factors that influence loan approval and identify trends in loan performance.</a:t>
            </a:r>
            <a:endParaRPr sz="1400" dirty="0">
              <a:solidFill>
                <a:schemeClr val="tx1">
                  <a:lumMod val="95000"/>
                </a:schemeClr>
              </a:solidFill>
              <a:latin typeface="Times New Roman"/>
              <a:ea typeface="Times New Roman"/>
              <a:cs typeface="Times New Roman"/>
              <a:sym typeface="Times New Roman"/>
            </a:endParaRPr>
          </a:p>
          <a:p>
            <a:pPr marL="457200" lvl="0" indent="-311150" algn="just" rtl="0">
              <a:spcBef>
                <a:spcPts val="0"/>
              </a:spcBef>
              <a:spcAft>
                <a:spcPts val="0"/>
              </a:spcAft>
              <a:buClr>
                <a:srgbClr val="222222"/>
              </a:buClr>
              <a:buSzPts val="1300"/>
              <a:buFont typeface="Times New Roman"/>
              <a:buChar char="●"/>
            </a:pPr>
            <a:r>
              <a:rPr lang="en" sz="1400" dirty="0">
                <a:solidFill>
                  <a:schemeClr val="tx1">
                    <a:lumMod val="95000"/>
                  </a:schemeClr>
                </a:solidFill>
                <a:latin typeface="Times New Roman"/>
                <a:ea typeface="Times New Roman"/>
                <a:cs typeface="Times New Roman"/>
                <a:sym typeface="Times New Roman"/>
              </a:rPr>
              <a:t>By leveraging two comprehensive datasets containing detailed information on borrower demographics, loan characteristics, and credit histories, this analysis seeks to provide insights that can enhance the decision-making process in loan approvals.</a:t>
            </a:r>
            <a:endParaRPr sz="1400" dirty="0">
              <a:solidFill>
                <a:schemeClr val="tx1">
                  <a:lumMod val="95000"/>
                </a:schemeClr>
              </a:solidFill>
              <a:latin typeface="Times New Roman"/>
              <a:ea typeface="Times New Roman"/>
              <a:cs typeface="Times New Roman"/>
              <a:sym typeface="Times New Roman"/>
            </a:endParaRPr>
          </a:p>
          <a:p>
            <a:pPr marL="457200" lvl="0" indent="-311150" algn="just" rtl="0">
              <a:spcBef>
                <a:spcPts val="0"/>
              </a:spcBef>
              <a:spcAft>
                <a:spcPts val="0"/>
              </a:spcAft>
              <a:buClr>
                <a:srgbClr val="222222"/>
              </a:buClr>
              <a:buSzPts val="1300"/>
              <a:buFont typeface="Times New Roman"/>
              <a:buChar char="●"/>
            </a:pPr>
            <a:r>
              <a:rPr lang="en" sz="1400" dirty="0">
                <a:solidFill>
                  <a:schemeClr val="tx1">
                    <a:lumMod val="95000"/>
                  </a:schemeClr>
                </a:solidFill>
                <a:latin typeface="Times New Roman"/>
                <a:ea typeface="Times New Roman"/>
                <a:cs typeface="Times New Roman"/>
                <a:sym typeface="Times New Roman"/>
              </a:rPr>
              <a:t>The study involves a systematic exploration of variables such as loan amount, interest rates, borrower credit scores, revolve balance and repayment behaviors.</a:t>
            </a:r>
            <a:endParaRPr sz="1400" dirty="0">
              <a:solidFill>
                <a:schemeClr val="tx1">
                  <a:lumMod val="95000"/>
                </a:schemeClr>
              </a:solidFill>
              <a:latin typeface="Times New Roman"/>
              <a:ea typeface="Times New Roman"/>
              <a:cs typeface="Times New Roman"/>
              <a:sym typeface="Times New Roman"/>
            </a:endParaRPr>
          </a:p>
          <a:p>
            <a:pPr marL="457200" lvl="0" indent="-311150" algn="just" rtl="0">
              <a:spcBef>
                <a:spcPts val="0"/>
              </a:spcBef>
              <a:spcAft>
                <a:spcPts val="0"/>
              </a:spcAft>
              <a:buClr>
                <a:srgbClr val="222222"/>
              </a:buClr>
              <a:buSzPts val="1300"/>
              <a:buFont typeface="Times New Roman"/>
              <a:buChar char="●"/>
            </a:pPr>
            <a:r>
              <a:rPr lang="en" sz="1400" dirty="0">
                <a:solidFill>
                  <a:schemeClr val="tx1">
                    <a:lumMod val="95000"/>
                  </a:schemeClr>
                </a:solidFill>
                <a:latin typeface="Times New Roman"/>
                <a:ea typeface="Times New Roman"/>
                <a:cs typeface="Times New Roman"/>
                <a:sym typeface="Times New Roman"/>
              </a:rPr>
              <a:t>Through rigorous data analysis using tools like SQL, Power BI, Excel, and Tableau, this project aims to highlight patterns that could predict loan outcomes, reduce default risks, and ultimately contribute to a more efficient and secure lending process.</a:t>
            </a:r>
            <a:endParaRPr sz="1400" dirty="0">
              <a:solidFill>
                <a:schemeClr val="tx1">
                  <a:lumMod val="95000"/>
                </a:schemeClr>
              </a:solidFill>
              <a:latin typeface="Times New Roman"/>
              <a:ea typeface="Times New Roman"/>
              <a:cs typeface="Times New Roman"/>
              <a:sym typeface="Times New Roman"/>
            </a:endParaRPr>
          </a:p>
          <a:p>
            <a:pPr marL="457200" lvl="0" indent="-311150" algn="just" rtl="0">
              <a:spcBef>
                <a:spcPts val="0"/>
              </a:spcBef>
              <a:spcAft>
                <a:spcPts val="0"/>
              </a:spcAft>
              <a:buClr>
                <a:srgbClr val="222222"/>
              </a:buClr>
              <a:buSzPts val="1300"/>
              <a:buChar char="●"/>
            </a:pPr>
            <a:r>
              <a:rPr lang="en" sz="1400" dirty="0">
                <a:solidFill>
                  <a:schemeClr val="tx1">
                    <a:lumMod val="95000"/>
                  </a:schemeClr>
                </a:solidFill>
                <a:latin typeface="Times New Roman"/>
                <a:ea typeface="Times New Roman"/>
                <a:cs typeface="Times New Roman"/>
                <a:sym typeface="Times New Roman"/>
              </a:rPr>
              <a:t>The analysis begins with data extraction and preprocessing using </a:t>
            </a:r>
            <a:r>
              <a:rPr lang="en" sz="1400" b="1" dirty="0">
                <a:solidFill>
                  <a:schemeClr val="tx1">
                    <a:lumMod val="95000"/>
                  </a:schemeClr>
                </a:solidFill>
                <a:latin typeface="Times New Roman"/>
                <a:ea typeface="Times New Roman"/>
                <a:cs typeface="Times New Roman"/>
                <a:sym typeface="Times New Roman"/>
              </a:rPr>
              <a:t>SQL</a:t>
            </a:r>
            <a:r>
              <a:rPr lang="en" sz="1400" dirty="0">
                <a:solidFill>
                  <a:schemeClr val="tx1">
                    <a:lumMod val="95000"/>
                  </a:schemeClr>
                </a:solidFill>
                <a:latin typeface="Times New Roman"/>
                <a:ea typeface="Times New Roman"/>
                <a:cs typeface="Times New Roman"/>
                <a:sym typeface="Times New Roman"/>
              </a:rPr>
              <a:t>, which allows for efficient handling and querying of large datasets. </a:t>
            </a:r>
            <a:r>
              <a:rPr lang="en" sz="1400" b="1" dirty="0">
                <a:solidFill>
                  <a:schemeClr val="tx1">
                    <a:lumMod val="95000"/>
                  </a:schemeClr>
                </a:solidFill>
                <a:latin typeface="Times New Roman"/>
                <a:ea typeface="Times New Roman"/>
                <a:cs typeface="Times New Roman"/>
                <a:sym typeface="Times New Roman"/>
              </a:rPr>
              <a:t>Excel</a:t>
            </a:r>
            <a:r>
              <a:rPr lang="en" sz="1400" dirty="0">
                <a:solidFill>
                  <a:schemeClr val="tx1">
                    <a:lumMod val="95000"/>
                  </a:schemeClr>
                </a:solidFill>
                <a:latin typeface="Times New Roman"/>
                <a:ea typeface="Times New Roman"/>
                <a:cs typeface="Times New Roman"/>
                <a:sym typeface="Times New Roman"/>
              </a:rPr>
              <a:t> is then employed for data cleaning, ensuring that the datasets are properly formatted and free from inconsistencies. With the data prepared, </a:t>
            </a:r>
            <a:r>
              <a:rPr lang="en" sz="1400" b="1" dirty="0">
                <a:solidFill>
                  <a:schemeClr val="tx1">
                    <a:lumMod val="95000"/>
                  </a:schemeClr>
                </a:solidFill>
                <a:latin typeface="Times New Roman"/>
                <a:ea typeface="Times New Roman"/>
                <a:cs typeface="Times New Roman"/>
                <a:sym typeface="Times New Roman"/>
              </a:rPr>
              <a:t>Tableau</a:t>
            </a:r>
            <a:r>
              <a:rPr lang="en" sz="1400" dirty="0">
                <a:solidFill>
                  <a:schemeClr val="tx1">
                    <a:lumMod val="95000"/>
                  </a:schemeClr>
                </a:solidFill>
                <a:latin typeface="Times New Roman"/>
                <a:ea typeface="Times New Roman"/>
                <a:cs typeface="Times New Roman"/>
                <a:sym typeface="Times New Roman"/>
              </a:rPr>
              <a:t> &amp; </a:t>
            </a:r>
            <a:r>
              <a:rPr lang="en" sz="1400" b="1" dirty="0">
                <a:solidFill>
                  <a:schemeClr val="tx1">
                    <a:lumMod val="95000"/>
                  </a:schemeClr>
                </a:solidFill>
                <a:latin typeface="Times New Roman"/>
                <a:ea typeface="Times New Roman"/>
                <a:cs typeface="Times New Roman"/>
                <a:sym typeface="Times New Roman"/>
              </a:rPr>
              <a:t>Power BI</a:t>
            </a:r>
            <a:r>
              <a:rPr lang="en" sz="1400" dirty="0">
                <a:solidFill>
                  <a:schemeClr val="tx1">
                    <a:lumMod val="95000"/>
                  </a:schemeClr>
                </a:solidFill>
                <a:latin typeface="Times New Roman"/>
                <a:ea typeface="Times New Roman"/>
                <a:cs typeface="Times New Roman"/>
                <a:sym typeface="Times New Roman"/>
              </a:rPr>
              <a:t> are utilized for in-depth data visualization, enabling the creation of interactive dashboards that highlight critical insights and trends</a:t>
            </a:r>
            <a:r>
              <a:rPr lang="en" sz="1300" dirty="0">
                <a:solidFill>
                  <a:schemeClr val="tx1">
                    <a:lumMod val="95000"/>
                  </a:schemeClr>
                </a:solidFill>
                <a:latin typeface="Times New Roman"/>
                <a:ea typeface="Times New Roman"/>
                <a:cs typeface="Times New Roman"/>
                <a:sym typeface="Times New Roman"/>
              </a:rPr>
              <a:t>.</a:t>
            </a:r>
            <a:endParaRPr sz="1300" dirty="0">
              <a:solidFill>
                <a:schemeClr val="tx1">
                  <a:lumMod val="95000"/>
                </a:schemeClr>
              </a:solidFill>
              <a:latin typeface="Times New Roman"/>
              <a:ea typeface="Times New Roman"/>
              <a:cs typeface="Times New Roman"/>
              <a:sym typeface="Times New Roman"/>
            </a:endParaRPr>
          </a:p>
          <a:p>
            <a:pPr marL="0" lvl="0" indent="0" algn="just" rtl="0">
              <a:spcBef>
                <a:spcPts val="1200"/>
              </a:spcBef>
              <a:spcAft>
                <a:spcPts val="1200"/>
              </a:spcAft>
              <a:buNone/>
            </a:pPr>
            <a:endParaRPr sz="1200" dirty="0">
              <a:solidFill>
                <a:schemeClr val="tx1">
                  <a:lumMod val="9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WHY CHOOSE OUR BANK?</a:t>
            </a:r>
            <a:endParaRPr b="1">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11700" y="1152474"/>
            <a:ext cx="8520600" cy="3914539"/>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Font typeface="Times New Roman"/>
              <a:buChar char="●"/>
            </a:pPr>
            <a:r>
              <a:rPr lang="en" sz="1600" dirty="0">
                <a:latin typeface="Times New Roman"/>
                <a:ea typeface="Times New Roman"/>
                <a:cs typeface="Times New Roman"/>
                <a:sym typeface="Times New Roman"/>
              </a:rPr>
              <a:t>Our bank is committed to providing reliable and customer-centric loan services. With competitive interest rates, transparent terms, and a dedicated support team, we aim to make the loan process as smooth and beneficial as possible for our clients.</a:t>
            </a:r>
            <a:endParaRPr sz="1600" dirty="0">
              <a:latin typeface="Times New Roman"/>
              <a:ea typeface="Times New Roman"/>
              <a:cs typeface="Times New Roman"/>
              <a:sym typeface="Times New Roman"/>
            </a:endParaRPr>
          </a:p>
          <a:p>
            <a:pPr marL="457200" lvl="0" indent="0" algn="l" rtl="0">
              <a:spcBef>
                <a:spcPts val="1200"/>
              </a:spcBef>
              <a:spcAft>
                <a:spcPts val="0"/>
              </a:spcAft>
              <a:buNone/>
            </a:pPr>
            <a:endParaRPr sz="1200" dirty="0"/>
          </a:p>
          <a:p>
            <a:pPr marL="0" lvl="0" indent="0" algn="l" rtl="0">
              <a:spcBef>
                <a:spcPts val="1200"/>
              </a:spcBef>
              <a:spcAft>
                <a:spcPts val="0"/>
              </a:spcAft>
              <a:buNone/>
            </a:pPr>
            <a:endParaRPr sz="1200" dirty="0"/>
          </a:p>
          <a:p>
            <a:pPr marL="0" lvl="0" indent="0" algn="l" rtl="0">
              <a:spcBef>
                <a:spcPts val="1200"/>
              </a:spcBef>
              <a:spcAft>
                <a:spcPts val="1200"/>
              </a:spcAft>
              <a:buNone/>
            </a:pPr>
            <a:endParaRPr sz="1200" dirty="0"/>
          </a:p>
        </p:txBody>
      </p:sp>
      <p:pic>
        <p:nvPicPr>
          <p:cNvPr id="68" name="Google Shape;68;p15"/>
          <p:cNvPicPr preferRelativeResize="0"/>
          <p:nvPr/>
        </p:nvPicPr>
        <p:blipFill>
          <a:blip r:embed="rId3">
            <a:alphaModFix/>
          </a:blip>
          <a:stretch>
            <a:fillRect/>
          </a:stretch>
        </p:blipFill>
        <p:spPr>
          <a:xfrm>
            <a:off x="2389275" y="2058061"/>
            <a:ext cx="4581574" cy="28121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latin typeface="Times New Roman"/>
                <a:ea typeface="Times New Roman"/>
                <a:cs typeface="Times New Roman"/>
                <a:sym typeface="Times New Roman"/>
              </a:rPr>
              <a:t>DATA OVERVIEW</a:t>
            </a:r>
            <a:endParaRPr b="1" dirty="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00" dirty="0"/>
              <a:t>Our project Bank Analysis consists of two tables, Finance_1 and Finance_2 with 24 columns and 39,717 rows, 25 columns and 39,717 rows respectively.</a:t>
            </a:r>
            <a:endParaRPr sz="5600" dirty="0"/>
          </a:p>
          <a:p>
            <a:pPr marL="0" lvl="0" indent="0" algn="l" rtl="0">
              <a:spcBef>
                <a:spcPts val="1200"/>
              </a:spcBef>
              <a:spcAft>
                <a:spcPts val="0"/>
              </a:spcAft>
              <a:buNone/>
            </a:pPr>
            <a:r>
              <a:rPr lang="en" sz="5600" dirty="0"/>
              <a:t>Finance_1 has the data related to the loan and customer information such as loan id, customer id, loan amount, issue date, interest rate, grade, verification, purpose, zip code, state.</a:t>
            </a:r>
            <a:endParaRPr sz="5600" dirty="0"/>
          </a:p>
          <a:p>
            <a:pPr marL="0" lvl="0" indent="0" algn="l" rtl="0">
              <a:spcBef>
                <a:spcPts val="1200"/>
              </a:spcBef>
              <a:spcAft>
                <a:spcPts val="0"/>
              </a:spcAft>
              <a:buNone/>
            </a:pPr>
            <a:r>
              <a:rPr lang="en" sz="5600" dirty="0"/>
              <a:t>Finance_2 hast the data related to the loan repayment information by the customers such as total amount paid, revolving balance, last payment date, last paid amount.</a:t>
            </a:r>
            <a:endParaRPr sz="5600" dirty="0"/>
          </a:p>
          <a:p>
            <a:pPr marL="0" lvl="0" indent="0" algn="l" rtl="0">
              <a:spcBef>
                <a:spcPts val="1200"/>
              </a:spcBef>
              <a:spcAft>
                <a:spcPts val="0"/>
              </a:spcAft>
              <a:buNone/>
            </a:pPr>
            <a:r>
              <a:rPr lang="en" sz="5600" dirty="0"/>
              <a:t>The common column 'id', which refers to the loan id, uniquely identifies each loan, can be used to combine the two databases.</a:t>
            </a:r>
            <a:endParaRPr sz="5600" dirty="0"/>
          </a:p>
          <a:p>
            <a:pPr marL="0" lvl="0" indent="0" algn="l" rtl="0">
              <a:spcBef>
                <a:spcPts val="1200"/>
              </a:spcBef>
              <a:spcAft>
                <a:spcPts val="0"/>
              </a:spcAft>
              <a:buClr>
                <a:schemeClr val="dk1"/>
              </a:buClr>
              <a:buSzPts val="275"/>
              <a:buFont typeface="Arial"/>
              <a:buNone/>
            </a:pPr>
            <a:r>
              <a:rPr lang="en" sz="5600" dirty="0"/>
              <a:t>The following are the primary fields/columns utilised in this analysis:</a:t>
            </a:r>
            <a:endParaRPr sz="5600" dirty="0"/>
          </a:p>
          <a:p>
            <a:pPr marL="0" lvl="0" indent="0" algn="l" rtl="0">
              <a:spcBef>
                <a:spcPts val="1200"/>
              </a:spcBef>
              <a:spcAft>
                <a:spcPts val="0"/>
              </a:spcAft>
              <a:buClr>
                <a:schemeClr val="dk1"/>
              </a:buClr>
              <a:buSzPts val="275"/>
              <a:buFont typeface="Arial"/>
              <a:buNone/>
            </a:pPr>
            <a:r>
              <a:rPr lang="en" sz="6400" b="1" dirty="0"/>
              <a:t>issue_d:</a:t>
            </a:r>
            <a:r>
              <a:rPr lang="en" sz="5200" dirty="0"/>
              <a:t> </a:t>
            </a:r>
            <a:r>
              <a:rPr lang="en" sz="5600" dirty="0"/>
              <a:t>The date a loan is issued is indicated by this term.</a:t>
            </a:r>
            <a:endParaRPr sz="5600" dirty="0"/>
          </a:p>
          <a:p>
            <a:pPr marL="0" lvl="0" indent="0" algn="l" rtl="0">
              <a:spcBef>
                <a:spcPts val="1200"/>
              </a:spcBef>
              <a:spcAft>
                <a:spcPts val="0"/>
              </a:spcAft>
              <a:buClr>
                <a:schemeClr val="dk1"/>
              </a:buClr>
              <a:buSzPts val="275"/>
              <a:buFont typeface="Arial"/>
              <a:buNone/>
            </a:pPr>
            <a:r>
              <a:rPr lang="en" sz="6400" b="1" dirty="0"/>
              <a:t>loan_amnt:</a:t>
            </a:r>
            <a:r>
              <a:rPr lang="en" sz="6400" dirty="0"/>
              <a:t> </a:t>
            </a:r>
            <a:r>
              <a:rPr lang="en" sz="5600" dirty="0"/>
              <a:t>This is the amount that has been granted for a loan.</a:t>
            </a:r>
            <a:endParaRPr sz="5600" dirty="0"/>
          </a:p>
          <a:p>
            <a:pPr marL="0" lvl="0" indent="0" algn="l" rtl="0">
              <a:spcBef>
                <a:spcPts val="1200"/>
              </a:spcBef>
              <a:spcAft>
                <a:spcPts val="0"/>
              </a:spcAft>
              <a:buClr>
                <a:schemeClr val="dk1"/>
              </a:buClr>
              <a:buSzPts val="275"/>
              <a:buFont typeface="Arial"/>
              <a:buNone/>
            </a:pPr>
            <a:r>
              <a:rPr lang="en" sz="6400" b="1" dirty="0"/>
              <a:t>grade:</a:t>
            </a:r>
            <a:r>
              <a:rPr lang="en" sz="6400" dirty="0"/>
              <a:t> </a:t>
            </a:r>
            <a:r>
              <a:rPr lang="en" sz="5600" dirty="0"/>
              <a:t>It speaks of a customer's grade. Based on the credit report, borrowing amount, debt-to-income ratio, and a few other factors, there are seven grades, ranging from A to G.</a:t>
            </a:r>
            <a:endParaRPr sz="5600" dirty="0"/>
          </a:p>
          <a:p>
            <a:pPr marL="0" lvl="0" indent="0" algn="l" rtl="0">
              <a:spcBef>
                <a:spcPts val="1200"/>
              </a:spcBef>
              <a:spcAft>
                <a:spcPts val="1200"/>
              </a:spcAft>
              <a:buNone/>
            </a:pPr>
            <a:endParaRPr sz="3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0" y="914400"/>
            <a:ext cx="9052306" cy="4229099"/>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a:buNone/>
            </a:pPr>
            <a:r>
              <a:rPr lang="en" sz="5600" b="1" dirty="0"/>
              <a:t>sub_grade:</a:t>
            </a:r>
            <a:r>
              <a:rPr lang="en" sz="5600" dirty="0"/>
              <a:t> This term describes the sub-grade that falls inside a given grade. Each grade has five sub-grades, such as A1 through A5.</a:t>
            </a:r>
            <a:endParaRPr sz="5600" dirty="0"/>
          </a:p>
          <a:p>
            <a:pPr marL="0" lvl="0" indent="0" algn="l" rtl="0">
              <a:spcBef>
                <a:spcPts val="1200"/>
              </a:spcBef>
              <a:spcAft>
                <a:spcPts val="0"/>
              </a:spcAft>
              <a:buClr>
                <a:schemeClr val="dk1"/>
              </a:buClr>
              <a:buSzPts val="275"/>
              <a:buFont typeface="Arial"/>
              <a:buNone/>
            </a:pPr>
            <a:r>
              <a:rPr lang="en" sz="5600" b="1" dirty="0"/>
              <a:t>revol_bal:</a:t>
            </a:r>
            <a:r>
              <a:rPr lang="en" sz="5600" dirty="0"/>
              <a:t> This stands for revolving balance. It is the amount of money that remains unpaid at the end of each month on a revolving credit loan.</a:t>
            </a:r>
            <a:endParaRPr sz="5600" dirty="0"/>
          </a:p>
          <a:p>
            <a:pPr marL="0" lvl="0" indent="0" algn="l" rtl="0">
              <a:spcBef>
                <a:spcPts val="1200"/>
              </a:spcBef>
              <a:spcAft>
                <a:spcPts val="0"/>
              </a:spcAft>
              <a:buClr>
                <a:schemeClr val="dk1"/>
              </a:buClr>
              <a:buSzPts val="275"/>
              <a:buFont typeface="Arial"/>
              <a:buNone/>
            </a:pPr>
            <a:r>
              <a:rPr lang="en" sz="5600" b="1" dirty="0"/>
              <a:t>verification_status:</a:t>
            </a:r>
            <a:r>
              <a:rPr lang="en" sz="5600" dirty="0"/>
              <a:t> This describes the extent to which a customer's details, including income, employment, assets, identity, property value, and so forth, have been validated or not.</a:t>
            </a:r>
            <a:endParaRPr sz="5600" dirty="0"/>
          </a:p>
          <a:p>
            <a:pPr marL="0" lvl="0" indent="0" algn="l" rtl="0">
              <a:spcBef>
                <a:spcPts val="1200"/>
              </a:spcBef>
              <a:spcAft>
                <a:spcPts val="0"/>
              </a:spcAft>
              <a:buClr>
                <a:schemeClr val="dk1"/>
              </a:buClr>
              <a:buSzPts val="275"/>
              <a:buFont typeface="Arial"/>
              <a:buNone/>
            </a:pPr>
            <a:r>
              <a:rPr lang="en" sz="5600" b="1" dirty="0"/>
              <a:t>total_pymnt:</a:t>
            </a:r>
            <a:r>
              <a:rPr lang="en" sz="5600" dirty="0"/>
              <a:t> This is the total amount paid back on a loan.</a:t>
            </a:r>
            <a:endParaRPr sz="5600" dirty="0"/>
          </a:p>
          <a:p>
            <a:pPr marL="0" lvl="0" indent="0" algn="l" rtl="0">
              <a:spcBef>
                <a:spcPts val="1200"/>
              </a:spcBef>
              <a:spcAft>
                <a:spcPts val="0"/>
              </a:spcAft>
              <a:buClr>
                <a:schemeClr val="dk1"/>
              </a:buClr>
              <a:buSzPts val="275"/>
              <a:buFont typeface="Arial"/>
              <a:buNone/>
            </a:pPr>
            <a:r>
              <a:rPr lang="en" sz="5600" b="1" dirty="0"/>
              <a:t>addr_state:</a:t>
            </a:r>
            <a:r>
              <a:rPr lang="en" sz="5600" dirty="0"/>
              <a:t> This is the name of the state in which a loan is granted.</a:t>
            </a:r>
            <a:endParaRPr sz="5600" dirty="0"/>
          </a:p>
          <a:p>
            <a:pPr marL="0" lvl="0" indent="0" algn="l" rtl="0">
              <a:spcBef>
                <a:spcPts val="1200"/>
              </a:spcBef>
              <a:spcAft>
                <a:spcPts val="0"/>
              </a:spcAft>
              <a:buClr>
                <a:schemeClr val="dk1"/>
              </a:buClr>
              <a:buSzPts val="275"/>
              <a:buFont typeface="Arial"/>
              <a:buNone/>
            </a:pPr>
            <a:r>
              <a:rPr lang="en" sz="5600" b="1" dirty="0"/>
              <a:t>loan_status:</a:t>
            </a:r>
            <a:r>
              <a:rPr lang="en" sz="5600" dirty="0"/>
              <a:t> This term describes a loan's state, such as whether it is fully paid, current, or charged off.</a:t>
            </a:r>
            <a:endParaRPr sz="5600" dirty="0"/>
          </a:p>
          <a:p>
            <a:pPr marL="0" lvl="0" indent="0" algn="l" rtl="0">
              <a:spcBef>
                <a:spcPts val="1200"/>
              </a:spcBef>
              <a:spcAft>
                <a:spcPts val="0"/>
              </a:spcAft>
              <a:buClr>
                <a:schemeClr val="dk1"/>
              </a:buClr>
              <a:buSzPts val="275"/>
              <a:buFont typeface="Arial"/>
              <a:buNone/>
            </a:pPr>
            <a:r>
              <a:rPr lang="en" sz="5600" b="1" dirty="0"/>
              <a:t>home_ownership</a:t>
            </a:r>
            <a:r>
              <a:rPr lang="en" sz="5600" dirty="0"/>
              <a:t>: This describes whether a consumer owns, rents, or has a mortgage on the house they currently reside in.</a:t>
            </a:r>
            <a:endParaRPr sz="5600" dirty="0"/>
          </a:p>
          <a:p>
            <a:pPr marL="0" lvl="0" indent="0" algn="l" rtl="0">
              <a:spcBef>
                <a:spcPts val="1200"/>
              </a:spcBef>
              <a:spcAft>
                <a:spcPts val="0"/>
              </a:spcAft>
              <a:buClr>
                <a:schemeClr val="dk1"/>
              </a:buClr>
              <a:buSzPts val="275"/>
              <a:buFont typeface="Arial"/>
              <a:buNone/>
            </a:pPr>
            <a:r>
              <a:rPr lang="en" sz="5600" b="1" dirty="0"/>
              <a:t>last_pymnt_d:</a:t>
            </a:r>
            <a:r>
              <a:rPr lang="en" sz="5600" dirty="0"/>
              <a:t> This is the date that the last payment for a specific loan was made.</a:t>
            </a:r>
            <a:endParaRPr sz="5600"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OBJECTIVES</a:t>
            </a:r>
            <a:endParaRPr b="1">
              <a:latin typeface="Times New Roman"/>
              <a:ea typeface="Times New Roman"/>
              <a:cs typeface="Times New Roman"/>
              <a:sym typeface="Times New Roman"/>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Year wise loan amount.</a:t>
            </a:r>
            <a:endParaRPr sz="2000" dirty="0"/>
          </a:p>
          <a:p>
            <a:pPr marL="457200" lvl="0" indent="-342900" algn="l" rtl="0">
              <a:spcBef>
                <a:spcPts val="0"/>
              </a:spcBef>
              <a:spcAft>
                <a:spcPts val="0"/>
              </a:spcAft>
              <a:buSzPts val="1800"/>
              <a:buChar char="●"/>
            </a:pPr>
            <a:r>
              <a:rPr lang="en" sz="2000" dirty="0"/>
              <a:t>Grade and Subgrade wise Revolving balance.</a:t>
            </a:r>
            <a:endParaRPr sz="2000" dirty="0"/>
          </a:p>
          <a:p>
            <a:pPr marL="457200" lvl="0" indent="-342900" algn="l" rtl="0">
              <a:spcBef>
                <a:spcPts val="0"/>
              </a:spcBef>
              <a:spcAft>
                <a:spcPts val="0"/>
              </a:spcAft>
              <a:buSzPts val="1800"/>
              <a:buChar char="●"/>
            </a:pPr>
            <a:r>
              <a:rPr lang="en" sz="2000" dirty="0"/>
              <a:t>Total Payment for Verified vs Total Payment for Non- Verified status.</a:t>
            </a:r>
            <a:endParaRPr sz="2000" dirty="0"/>
          </a:p>
          <a:p>
            <a:pPr marL="457200" lvl="0" indent="-342900" algn="l" rtl="0">
              <a:spcBef>
                <a:spcPts val="0"/>
              </a:spcBef>
              <a:spcAft>
                <a:spcPts val="0"/>
              </a:spcAft>
              <a:buSzPts val="1800"/>
              <a:buChar char="●"/>
            </a:pPr>
            <a:r>
              <a:rPr lang="en" sz="2000" dirty="0"/>
              <a:t>State wise Month wise loan status.</a:t>
            </a:r>
            <a:endParaRPr sz="2000" dirty="0"/>
          </a:p>
          <a:p>
            <a:pPr marL="457200" lvl="0" indent="-342900" algn="l" rtl="0">
              <a:spcBef>
                <a:spcPts val="0"/>
              </a:spcBef>
              <a:spcAft>
                <a:spcPts val="0"/>
              </a:spcAft>
              <a:buSzPts val="1800"/>
              <a:buChar char="●"/>
            </a:pPr>
            <a:r>
              <a:rPr lang="en" sz="2000" dirty="0"/>
              <a:t>Home ownership vs Last Payment date status.</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0C67-1A3C-9F77-A81E-A7AD080D476F}"/>
              </a:ext>
            </a:extLst>
          </p:cNvPr>
          <p:cNvSpPr>
            <a:spLocks noGrp="1"/>
          </p:cNvSpPr>
          <p:nvPr>
            <p:ph type="title"/>
          </p:nvPr>
        </p:nvSpPr>
        <p:spPr>
          <a:xfrm>
            <a:off x="311700" y="287626"/>
            <a:ext cx="8520600" cy="572700"/>
          </a:xfrm>
        </p:spPr>
        <p:txBody>
          <a:bodyPr>
            <a:normAutofit fontScale="90000"/>
          </a:bodyPr>
          <a:lstStyle/>
          <a:p>
            <a:r>
              <a:rPr lang="en" b="1" dirty="0">
                <a:latin typeface="Times New Roman"/>
                <a:ea typeface="Times New Roman"/>
                <a:cs typeface="Times New Roman"/>
                <a:sym typeface="Times New Roman"/>
              </a:rPr>
              <a:t>ANALYSIS</a:t>
            </a:r>
            <a:endParaRPr lang="en-US" dirty="0"/>
          </a:p>
        </p:txBody>
      </p:sp>
      <p:pic>
        <p:nvPicPr>
          <p:cNvPr id="5" name="Picture 4">
            <a:extLst>
              <a:ext uri="{FF2B5EF4-FFF2-40B4-BE49-F238E27FC236}">
                <a16:creationId xmlns:a16="http://schemas.microsoft.com/office/drawing/2014/main" id="{B503EBFE-B4A7-B805-4C30-76DDEBDFC5CD}"/>
              </a:ext>
            </a:extLst>
          </p:cNvPr>
          <p:cNvPicPr>
            <a:picLocks noChangeAspect="1"/>
          </p:cNvPicPr>
          <p:nvPr/>
        </p:nvPicPr>
        <p:blipFill rotWithShape="1">
          <a:blip r:embed="rId2"/>
          <a:srcRect b="15755"/>
          <a:stretch/>
        </p:blipFill>
        <p:spPr>
          <a:xfrm>
            <a:off x="172016" y="1058353"/>
            <a:ext cx="4642338" cy="3416399"/>
          </a:xfrm>
          <a:prstGeom prst="rect">
            <a:avLst/>
          </a:prstGeom>
        </p:spPr>
      </p:pic>
      <p:sp>
        <p:nvSpPr>
          <p:cNvPr id="7" name="TextBox 6">
            <a:extLst>
              <a:ext uri="{FF2B5EF4-FFF2-40B4-BE49-F238E27FC236}">
                <a16:creationId xmlns:a16="http://schemas.microsoft.com/office/drawing/2014/main" id="{F8FB8223-1FE0-1DBE-A20E-312337AEE998}"/>
              </a:ext>
            </a:extLst>
          </p:cNvPr>
          <p:cNvSpPr txBox="1"/>
          <p:nvPr/>
        </p:nvSpPr>
        <p:spPr>
          <a:xfrm>
            <a:off x="4954038" y="1452091"/>
            <a:ext cx="4017946" cy="2739724"/>
          </a:xfrm>
          <a:prstGeom prst="rect">
            <a:avLst/>
          </a:prstGeom>
          <a:noFill/>
        </p:spPr>
        <p:txBody>
          <a:bodyPr wrap="square">
            <a:spAutoFit/>
          </a:bodyPr>
          <a:lstStyle/>
          <a:p>
            <a:pPr marL="0" lvl="0" indent="0" algn="l" rtl="0">
              <a:lnSpc>
                <a:spcPct val="90000"/>
              </a:lnSpc>
              <a:spcBef>
                <a:spcPts val="1000"/>
              </a:spcBef>
              <a:spcAft>
                <a:spcPts val="0"/>
              </a:spcAft>
              <a:buClr>
                <a:schemeClr val="dk1"/>
              </a:buClr>
              <a:buSzPct val="45833"/>
              <a:buFont typeface="Arial"/>
              <a:buNone/>
            </a:pPr>
            <a:r>
              <a:rPr lang="en-US" sz="2000" dirty="0"/>
              <a:t>•</a:t>
            </a:r>
            <a:r>
              <a:rPr lang="en-US" sz="2000" b="1" u="sng" dirty="0"/>
              <a:t>Insight</a:t>
            </a:r>
            <a:r>
              <a:rPr lang="en-US" sz="2000" b="1" dirty="0"/>
              <a:t>:</a:t>
            </a:r>
          </a:p>
          <a:p>
            <a:pPr marL="12700" lvl="0" indent="0" algn="l" rtl="0">
              <a:lnSpc>
                <a:spcPct val="90000"/>
              </a:lnSpc>
              <a:spcBef>
                <a:spcPts val="500"/>
              </a:spcBef>
              <a:spcAft>
                <a:spcPts val="0"/>
              </a:spcAft>
              <a:buClr>
                <a:schemeClr val="dk1"/>
              </a:buClr>
              <a:buSzPct val="55000"/>
              <a:buFont typeface="Arial"/>
              <a:buNone/>
            </a:pPr>
            <a:r>
              <a:rPr lang="en-US" sz="1400" dirty="0"/>
              <a:t>•There is a sharp increase in the loan amounts over the years, especially from 2009 onwards, with a peak in 2011 at 261M</a:t>
            </a:r>
            <a:r>
              <a:rPr lang="en-US" sz="1600" dirty="0"/>
              <a:t>.</a:t>
            </a:r>
          </a:p>
          <a:p>
            <a:pPr marL="0" lvl="0" indent="0" algn="l" rtl="0">
              <a:lnSpc>
                <a:spcPct val="90000"/>
              </a:lnSpc>
              <a:spcBef>
                <a:spcPts val="1000"/>
              </a:spcBef>
              <a:spcAft>
                <a:spcPts val="0"/>
              </a:spcAft>
              <a:buClr>
                <a:schemeClr val="dk1"/>
              </a:buClr>
              <a:buSzPct val="45833"/>
              <a:buFont typeface="Arial"/>
              <a:buNone/>
            </a:pPr>
            <a:r>
              <a:rPr lang="en-US" sz="1600" dirty="0"/>
              <a:t>•</a:t>
            </a:r>
            <a:r>
              <a:rPr lang="en-US" sz="2000" b="1" u="sng" dirty="0"/>
              <a:t>Recommendation</a:t>
            </a:r>
            <a:r>
              <a:rPr lang="en-US" sz="2000" b="1" dirty="0"/>
              <a:t>:</a:t>
            </a:r>
          </a:p>
          <a:p>
            <a:pPr marL="12700" lvl="0" indent="0" algn="l" rtl="0">
              <a:lnSpc>
                <a:spcPct val="90000"/>
              </a:lnSpc>
              <a:spcBef>
                <a:spcPts val="500"/>
              </a:spcBef>
              <a:spcAft>
                <a:spcPts val="0"/>
              </a:spcAft>
              <a:buClr>
                <a:schemeClr val="dk1"/>
              </a:buClr>
              <a:buSzPct val="55000"/>
              <a:buFont typeface="Arial"/>
              <a:buNone/>
            </a:pPr>
            <a:r>
              <a:rPr lang="en-US" sz="1400" dirty="0"/>
              <a:t>•Analyze the factors contributing to the increase in loan amounts, particularly in the years following 2009.</a:t>
            </a:r>
          </a:p>
          <a:p>
            <a:pPr marL="12700" lvl="0" indent="0" algn="l" rtl="0">
              <a:lnSpc>
                <a:spcPct val="90000"/>
              </a:lnSpc>
              <a:spcBef>
                <a:spcPts val="500"/>
              </a:spcBef>
              <a:spcAft>
                <a:spcPts val="0"/>
              </a:spcAft>
              <a:buClr>
                <a:schemeClr val="dk1"/>
              </a:buClr>
              <a:buSzPct val="55000"/>
              <a:buFont typeface="Arial"/>
              <a:buNone/>
            </a:pPr>
            <a:r>
              <a:rPr lang="en-US" sz="1400" dirty="0"/>
              <a:t>•Ensure that the growth in loan disbursement is sustainable and supported by adequate risk management practices.</a:t>
            </a:r>
            <a:endParaRPr lang="en-US" dirty="0"/>
          </a:p>
        </p:txBody>
      </p:sp>
    </p:spTree>
    <p:extLst>
      <p:ext uri="{BB962C8B-B14F-4D97-AF65-F5344CB8AC3E}">
        <p14:creationId xmlns:p14="http://schemas.microsoft.com/office/powerpoint/2010/main" val="284638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0F4FB2-30A7-1529-C1D8-58A277006C58}"/>
              </a:ext>
            </a:extLst>
          </p:cNvPr>
          <p:cNvSpPr>
            <a:spLocks noGrp="1"/>
          </p:cNvSpPr>
          <p:nvPr>
            <p:ph type="title"/>
          </p:nvPr>
        </p:nvSpPr>
        <p:spPr>
          <a:xfrm>
            <a:off x="311700" y="234010"/>
            <a:ext cx="8520600" cy="572700"/>
          </a:xfrm>
        </p:spPr>
        <p:txBody>
          <a:bodyPr>
            <a:normAutofit fontScale="90000"/>
          </a:bodyPr>
          <a:lstStyle/>
          <a:p>
            <a:r>
              <a:rPr lang="en" b="1" dirty="0">
                <a:latin typeface="Times New Roman"/>
                <a:ea typeface="Times New Roman"/>
                <a:cs typeface="Times New Roman"/>
                <a:sym typeface="Times New Roman"/>
              </a:rPr>
              <a:t>ANALYSIS</a:t>
            </a:r>
            <a:endParaRPr lang="en-US" dirty="0"/>
          </a:p>
        </p:txBody>
      </p:sp>
      <p:pic>
        <p:nvPicPr>
          <p:cNvPr id="9" name="Picture 8">
            <a:extLst>
              <a:ext uri="{FF2B5EF4-FFF2-40B4-BE49-F238E27FC236}">
                <a16:creationId xmlns:a16="http://schemas.microsoft.com/office/drawing/2014/main" id="{5EEF30A2-07E4-4CF7-2308-ECC4A84F39E5}"/>
              </a:ext>
            </a:extLst>
          </p:cNvPr>
          <p:cNvPicPr>
            <a:picLocks noChangeAspect="1"/>
          </p:cNvPicPr>
          <p:nvPr/>
        </p:nvPicPr>
        <p:blipFill rotWithShape="1">
          <a:blip r:embed="rId2"/>
          <a:srcRect r="14587" b="22476"/>
          <a:stretch/>
        </p:blipFill>
        <p:spPr>
          <a:xfrm>
            <a:off x="137357" y="863549"/>
            <a:ext cx="5787134" cy="3479851"/>
          </a:xfrm>
          <a:prstGeom prst="rect">
            <a:avLst/>
          </a:prstGeom>
        </p:spPr>
      </p:pic>
      <p:sp>
        <p:nvSpPr>
          <p:cNvPr id="11" name="TextBox 10">
            <a:extLst>
              <a:ext uri="{FF2B5EF4-FFF2-40B4-BE49-F238E27FC236}">
                <a16:creationId xmlns:a16="http://schemas.microsoft.com/office/drawing/2014/main" id="{27CE2085-3121-4B55-9046-C27D664E2715}"/>
              </a:ext>
            </a:extLst>
          </p:cNvPr>
          <p:cNvSpPr txBox="1"/>
          <p:nvPr/>
        </p:nvSpPr>
        <p:spPr>
          <a:xfrm>
            <a:off x="5895245" y="863549"/>
            <a:ext cx="3111398" cy="4133439"/>
          </a:xfrm>
          <a:prstGeom prst="rect">
            <a:avLst/>
          </a:prstGeom>
          <a:noFill/>
        </p:spPr>
        <p:txBody>
          <a:bodyPr wrap="square">
            <a:spAutoFit/>
          </a:bodyPr>
          <a:lstStyle/>
          <a:p>
            <a:pPr marL="0" lvl="0" indent="0" algn="l" rtl="0">
              <a:lnSpc>
                <a:spcPct val="90000"/>
              </a:lnSpc>
              <a:spcBef>
                <a:spcPts val="1000"/>
              </a:spcBef>
              <a:spcAft>
                <a:spcPts val="0"/>
              </a:spcAft>
              <a:buClr>
                <a:schemeClr val="dk1"/>
              </a:buClr>
              <a:buSzPct val="45833"/>
              <a:buFont typeface="Arial"/>
              <a:buNone/>
            </a:pPr>
            <a:r>
              <a:rPr lang="en-US" sz="1400" dirty="0">
                <a:solidFill>
                  <a:schemeClr val="dk1"/>
                </a:solidFill>
              </a:rPr>
              <a:t>•</a:t>
            </a:r>
            <a:r>
              <a:rPr lang="en-US" sz="2000" b="1" dirty="0"/>
              <a:t>Insight:</a:t>
            </a:r>
          </a:p>
          <a:p>
            <a:pPr marL="12700">
              <a:lnSpc>
                <a:spcPct val="90000"/>
              </a:lnSpc>
              <a:spcBef>
                <a:spcPts val="500"/>
              </a:spcBef>
              <a:buClr>
                <a:schemeClr val="dk1"/>
              </a:buClr>
              <a:buSzPct val="50000"/>
            </a:pPr>
            <a:r>
              <a:rPr lang="en-US" sz="1400" dirty="0"/>
              <a:t>•The highest revolving balances are found in sub-grades B3, B5, and B2.</a:t>
            </a:r>
          </a:p>
          <a:p>
            <a:pPr marL="12700">
              <a:lnSpc>
                <a:spcPct val="90000"/>
              </a:lnSpc>
              <a:spcBef>
                <a:spcPts val="500"/>
              </a:spcBef>
              <a:buClr>
                <a:schemeClr val="dk1"/>
              </a:buClr>
              <a:buSzPct val="50000"/>
            </a:pPr>
            <a:r>
              <a:rPr lang="en-US" sz="1400" dirty="0">
                <a:solidFill>
                  <a:schemeClr val="dk1"/>
                </a:solidFill>
              </a:rPr>
              <a:t>•</a:t>
            </a:r>
            <a:r>
              <a:rPr lang="en-US" sz="1400" dirty="0"/>
              <a:t>Sub-grades in category B have significantly higher balances compared to others.</a:t>
            </a:r>
          </a:p>
          <a:p>
            <a:pPr marL="0">
              <a:lnSpc>
                <a:spcPct val="90000"/>
              </a:lnSpc>
              <a:spcBef>
                <a:spcPts val="1000"/>
              </a:spcBef>
              <a:buClr>
                <a:schemeClr val="dk1"/>
              </a:buClr>
              <a:buSzPct val="45833"/>
            </a:pPr>
            <a:r>
              <a:rPr lang="en-US" sz="1400" dirty="0"/>
              <a:t>•</a:t>
            </a:r>
            <a:r>
              <a:rPr lang="en-US" sz="2000" b="1" dirty="0"/>
              <a:t>Recommendation:</a:t>
            </a:r>
          </a:p>
          <a:p>
            <a:pPr marL="12700">
              <a:lnSpc>
                <a:spcPct val="90000"/>
              </a:lnSpc>
              <a:spcBef>
                <a:spcPts val="500"/>
              </a:spcBef>
              <a:buClr>
                <a:schemeClr val="dk1"/>
              </a:buClr>
              <a:buSzPct val="50000"/>
            </a:pPr>
            <a:r>
              <a:rPr lang="en-US" sz="1400" dirty="0"/>
              <a:t>•Monitor borrowers in the B grade category closely, especially those in the sub-grades B3, B5, and B2, as they represent higher risk due to larger balances.</a:t>
            </a:r>
          </a:p>
          <a:p>
            <a:pPr marL="12700">
              <a:lnSpc>
                <a:spcPct val="90000"/>
              </a:lnSpc>
              <a:spcBef>
                <a:spcPts val="500"/>
              </a:spcBef>
              <a:buClr>
                <a:schemeClr val="dk1"/>
              </a:buClr>
              <a:buSzPct val="50000"/>
            </a:pPr>
            <a:r>
              <a:rPr lang="en-US" sz="1400" dirty="0"/>
              <a:t>•Consider revising lending criteria or offering financial management resources to borrowers in these sub-grades to mitigate risks.</a:t>
            </a:r>
          </a:p>
        </p:txBody>
      </p:sp>
    </p:spTree>
    <p:extLst>
      <p:ext uri="{BB962C8B-B14F-4D97-AF65-F5344CB8AC3E}">
        <p14:creationId xmlns:p14="http://schemas.microsoft.com/office/powerpoint/2010/main" val="258275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a:ea typeface="Times New Roman"/>
                <a:cs typeface="Times New Roman"/>
                <a:sym typeface="Times New Roman"/>
              </a:rPr>
              <a:t>ANALYSIS</a:t>
            </a:r>
            <a:endParaRPr b="1" dirty="0">
              <a:latin typeface="Times New Roman"/>
              <a:ea typeface="Times New Roman"/>
              <a:cs typeface="Times New Roman"/>
              <a:sym typeface="Times New Roman"/>
            </a:endParaRPr>
          </a:p>
        </p:txBody>
      </p:sp>
      <p:graphicFrame>
        <p:nvGraphicFramePr>
          <p:cNvPr id="5" name="Chart 4">
            <a:extLst>
              <a:ext uri="{FF2B5EF4-FFF2-40B4-BE49-F238E27FC236}">
                <a16:creationId xmlns:a16="http://schemas.microsoft.com/office/drawing/2014/main" id="{A9F76BDE-9026-44A7-9707-6EA37B4722AE}"/>
              </a:ext>
            </a:extLst>
          </p:cNvPr>
          <p:cNvGraphicFramePr>
            <a:graphicFrameLocks/>
          </p:cNvGraphicFramePr>
          <p:nvPr>
            <p:extLst>
              <p:ext uri="{D42A27DB-BD31-4B8C-83A1-F6EECF244321}">
                <p14:modId xmlns:p14="http://schemas.microsoft.com/office/powerpoint/2010/main" val="131076637"/>
              </p:ext>
            </p:extLst>
          </p:nvPr>
        </p:nvGraphicFramePr>
        <p:xfrm>
          <a:off x="215120" y="1117306"/>
          <a:ext cx="4181034" cy="3416399"/>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DCD21E21-2D38-5849-E70D-502D3B073F80}"/>
              </a:ext>
            </a:extLst>
          </p:cNvPr>
          <p:cNvSpPr txBox="1"/>
          <p:nvPr/>
        </p:nvSpPr>
        <p:spPr>
          <a:xfrm>
            <a:off x="4504703" y="1218249"/>
            <a:ext cx="4572000" cy="3182923"/>
          </a:xfrm>
          <a:prstGeom prst="rect">
            <a:avLst/>
          </a:prstGeom>
          <a:noFill/>
        </p:spPr>
        <p:txBody>
          <a:bodyPr wrap="square">
            <a:spAutoFit/>
          </a:bodyPr>
          <a:lstStyle/>
          <a:p>
            <a:pPr marL="0">
              <a:lnSpc>
                <a:spcPct val="90000"/>
              </a:lnSpc>
              <a:spcBef>
                <a:spcPts val="1000"/>
              </a:spcBef>
              <a:buClr>
                <a:schemeClr val="dk1"/>
              </a:buClr>
              <a:buSzPts val="275"/>
            </a:pPr>
            <a:r>
              <a:rPr lang="en-US" sz="1600" dirty="0">
                <a:solidFill>
                  <a:schemeClr val="dk1"/>
                </a:solidFill>
              </a:rPr>
              <a:t>•</a:t>
            </a:r>
            <a:r>
              <a:rPr lang="en-US" sz="2000" b="1" dirty="0"/>
              <a:t>Insight:</a:t>
            </a:r>
          </a:p>
          <a:p>
            <a:pPr marL="12700">
              <a:lnSpc>
                <a:spcPct val="90000"/>
              </a:lnSpc>
              <a:spcBef>
                <a:spcPts val="500"/>
              </a:spcBef>
              <a:buClr>
                <a:schemeClr val="dk1"/>
              </a:buClr>
              <a:buSzPts val="275"/>
            </a:pPr>
            <a:r>
              <a:rPr lang="en-US" sz="1600" dirty="0"/>
              <a:t>•58.88% (220M) of the total payments have been verified, while 41.12% (154M) are not verified.</a:t>
            </a:r>
          </a:p>
          <a:p>
            <a:pPr marL="12700">
              <a:lnSpc>
                <a:spcPct val="90000"/>
              </a:lnSpc>
              <a:spcBef>
                <a:spcPts val="500"/>
              </a:spcBef>
              <a:buClr>
                <a:schemeClr val="dk1"/>
              </a:buClr>
              <a:buSzPts val="275"/>
            </a:pPr>
            <a:r>
              <a:rPr lang="en-US" sz="1600" dirty="0"/>
              <a:t>•Verified payments make up the majority of the total sum.</a:t>
            </a:r>
          </a:p>
          <a:p>
            <a:pPr marL="0">
              <a:lnSpc>
                <a:spcPct val="90000"/>
              </a:lnSpc>
              <a:spcBef>
                <a:spcPts val="1000"/>
              </a:spcBef>
              <a:buClr>
                <a:schemeClr val="dk1"/>
              </a:buClr>
              <a:buSzPts val="275"/>
            </a:pPr>
            <a:r>
              <a:rPr lang="en-US" sz="1600" dirty="0"/>
              <a:t>•</a:t>
            </a:r>
            <a:r>
              <a:rPr lang="en-US" sz="2000" b="1" dirty="0"/>
              <a:t>Recommendation:</a:t>
            </a:r>
          </a:p>
          <a:p>
            <a:pPr marL="12700">
              <a:lnSpc>
                <a:spcPct val="90000"/>
              </a:lnSpc>
              <a:spcBef>
                <a:spcPts val="500"/>
              </a:spcBef>
              <a:buClr>
                <a:schemeClr val="dk1"/>
              </a:buClr>
              <a:buSzPts val="275"/>
            </a:pPr>
            <a:r>
              <a:rPr lang="en-US" sz="1600" dirty="0"/>
              <a:t>•Focus on the non-verified payments to ensure data integrity and reduce potential risks. Implement verification processes to decrease the percentage of non-verified payments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85</TotalTime>
  <Words>1557</Words>
  <Application>Microsoft Office PowerPoint</Application>
  <PresentationFormat>On-screen Show (16:9)</PresentationFormat>
  <Paragraphs>88</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Modern No. 20</vt:lpstr>
      <vt:lpstr>Times New Roman</vt:lpstr>
      <vt:lpstr>Wingdings 3</vt:lpstr>
      <vt:lpstr>Ion</vt:lpstr>
      <vt:lpstr>BANK LOAN ANALYTICS </vt:lpstr>
      <vt:lpstr>INTRODUCTION</vt:lpstr>
      <vt:lpstr>WHY CHOOSE OUR BANK?</vt:lpstr>
      <vt:lpstr>DATA OVERVIEW</vt:lpstr>
      <vt:lpstr>PowerPoint Presentation</vt:lpstr>
      <vt:lpstr>OBJECTIVES</vt:lpstr>
      <vt:lpstr>ANALYSIS</vt:lpstr>
      <vt:lpstr>ANALYSIS</vt:lpstr>
      <vt:lpstr>ANALYSIS</vt:lpstr>
      <vt:lpstr>ANALYSIS</vt:lpstr>
      <vt:lpstr>ANALYSIS</vt:lpstr>
      <vt:lpstr>ANALYSIS</vt:lpstr>
      <vt:lpstr>Excel Dashboard </vt:lpstr>
      <vt:lpstr>Tableau Dashboard </vt:lpstr>
      <vt:lpstr>Power BI Dashboard </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ANALYTICS</dc:title>
  <dc:creator>DELL</dc:creator>
  <cp:lastModifiedBy>Ujjawal kumar</cp:lastModifiedBy>
  <cp:revision>4</cp:revision>
  <dcterms:modified xsi:type="dcterms:W3CDTF">2024-08-22T11:59:24Z</dcterms:modified>
</cp:coreProperties>
</file>