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2" r:id="rId2"/>
    <p:sldId id="257" r:id="rId3"/>
    <p:sldId id="276" r:id="rId4"/>
    <p:sldId id="256" r:id="rId5"/>
    <p:sldId id="264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9" r:id="rId14"/>
    <p:sldId id="271" r:id="rId15"/>
    <p:sldId id="272" r:id="rId16"/>
    <p:sldId id="279" r:id="rId17"/>
    <p:sldId id="280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6C9F9-3F2D-48FB-A6BE-E50FF5E73392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C9A2F-53D6-455D-83E0-09E2F9AF1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C9A2F-53D6-455D-83E0-09E2F9AF1D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5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*Red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CloudForms</a:t>
            </a:r>
            <a:r>
              <a:rPr lang="en-US" baseline="0" dirty="0" smtClean="0"/>
              <a:t> has been merged with IBM Cloud Pak for </a:t>
            </a:r>
            <a:r>
              <a:rPr lang="en-US" baseline="0" dirty="0" err="1" smtClean="0"/>
              <a:t>MultiCloud</a:t>
            </a:r>
            <a:r>
              <a:rPr lang="en-US" baseline="0" dirty="0" smtClean="0"/>
              <a:t> Management solution and will not be sold by Red Hat anymore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C9A2F-53D6-455D-83E0-09E2F9AF1D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4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C9A2F-53D6-455D-83E0-09E2F9AF1D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0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GitHub</a:t>
            </a:r>
            <a:r>
              <a:rPr lang="en-GB" b="1" baseline="0" dirty="0" smtClean="0"/>
              <a:t> </a:t>
            </a:r>
            <a:r>
              <a:rPr lang="en-GB" b="1" dirty="0" smtClean="0"/>
              <a:t>Link</a:t>
            </a:r>
            <a:r>
              <a:rPr lang="en-GB" b="1" baseline="0" dirty="0" smtClean="0"/>
              <a:t> for Red Hat Solutions Business Value and Awards</a:t>
            </a:r>
            <a:r>
              <a:rPr lang="en-GB" baseline="0" dirty="0" smtClean="0"/>
              <a:t>: </a:t>
            </a:r>
            <a:r>
              <a:rPr lang="en-GB" u="sng" dirty="0" smtClean="0"/>
              <a:t>https://github.com/shaikhzeeshan31/Red-Hat-Study-Reports-and-Awards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C9A2F-53D6-455D-83E0-09E2F9AF1D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4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C9A2F-53D6-455D-83E0-09E2F9AF1D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7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C9A2F-53D6-455D-83E0-09E2F9AF1D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3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E2D3-F3A0-4297-BFD6-17FFAE4EA92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0E71-CC91-4C83-B756-11B7873FF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8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E2D3-F3A0-4297-BFD6-17FFAE4EA92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0E71-CC91-4C83-B756-11B7873FF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E2D3-F3A0-4297-BFD6-17FFAE4EA92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0E71-CC91-4C83-B756-11B7873FF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8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E2D3-F3A0-4297-BFD6-17FFAE4EA92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0E71-CC91-4C83-B756-11B7873FF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5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E2D3-F3A0-4297-BFD6-17FFAE4EA92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0E71-CC91-4C83-B756-11B7873FF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3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E2D3-F3A0-4297-BFD6-17FFAE4EA92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0E71-CC91-4C83-B756-11B7873FF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75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E2D3-F3A0-4297-BFD6-17FFAE4EA92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0E71-CC91-4C83-B756-11B7873FF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3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E2D3-F3A0-4297-BFD6-17FFAE4EA92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0E71-CC91-4C83-B756-11B7873FF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15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E2D3-F3A0-4297-BFD6-17FFAE4EA92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0E71-CC91-4C83-B756-11B7873FF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3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E2D3-F3A0-4297-BFD6-17FFAE4EA92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0E71-CC91-4C83-B756-11B7873FF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9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E2D3-F3A0-4297-BFD6-17FFAE4EA92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0E71-CC91-4C83-B756-11B7873FF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E2D3-F3A0-4297-BFD6-17FFAE4EA92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0E71-CC91-4C83-B756-11B7873FF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4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lrond.com/#at-a-glanc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71120"/>
            <a:ext cx="12191999" cy="692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808664"/>
            <a:ext cx="5223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 smtClean="0"/>
              <a:t>Digital Transformation Proposal</a:t>
            </a:r>
          </a:p>
          <a:p>
            <a:pPr algn="ctr"/>
            <a:r>
              <a:rPr lang="en-US" sz="2200" dirty="0" smtClean="0"/>
              <a:t>Zeeshan Shaikh</a:t>
            </a:r>
          </a:p>
          <a:p>
            <a:pPr algn="ctr"/>
            <a:r>
              <a:rPr lang="en-US" dirty="0" smtClean="0"/>
              <a:t>23</a:t>
            </a:r>
            <a:r>
              <a:rPr lang="en-US" baseline="30000" dirty="0" smtClean="0"/>
              <a:t>rd</a:t>
            </a:r>
            <a:r>
              <a:rPr lang="en-US" dirty="0" smtClean="0"/>
              <a:t> Sept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3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049395" y="4943475"/>
            <a:ext cx="914400" cy="188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06670" y="4943475"/>
            <a:ext cx="914400" cy="188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92120" y="4943475"/>
            <a:ext cx="914400" cy="188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68333" y="5400675"/>
            <a:ext cx="581025" cy="635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v1</a:t>
            </a:r>
            <a:endParaRPr lang="en-GB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059" y="889000"/>
            <a:ext cx="542432" cy="70244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519612" y="2686050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Management System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4519611" y="1895858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SCM Tool</a:t>
            </a:r>
            <a:endParaRPr lang="en-GB" sz="1200" dirty="0"/>
          </a:p>
        </p:txBody>
      </p:sp>
      <p:sp>
        <p:nvSpPr>
          <p:cNvPr id="58" name="Rectangle 57"/>
          <p:cNvSpPr/>
          <p:nvPr/>
        </p:nvSpPr>
        <p:spPr>
          <a:xfrm>
            <a:off x="7043737" y="2686050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Source-To-Image conversion</a:t>
            </a:r>
            <a:endParaRPr lang="en-GB" sz="1200" dirty="0"/>
          </a:p>
        </p:txBody>
      </p:sp>
      <p:sp>
        <p:nvSpPr>
          <p:cNvPr id="59" name="Rectangle 58"/>
          <p:cNvSpPr/>
          <p:nvPr/>
        </p:nvSpPr>
        <p:spPr>
          <a:xfrm>
            <a:off x="9567862" y="2686050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Repository</a:t>
            </a:r>
            <a:endParaRPr lang="en-GB" sz="1200" dirty="0"/>
          </a:p>
        </p:txBody>
      </p:sp>
      <p:cxnSp>
        <p:nvCxnSpPr>
          <p:cNvPr id="27" name="Straight Arrow Connector 26"/>
          <p:cNvCxnSpPr>
            <a:stCxn id="57" idx="2"/>
            <a:endCxn id="25" idx="0"/>
          </p:cNvCxnSpPr>
          <p:nvPr/>
        </p:nvCxnSpPr>
        <p:spPr>
          <a:xfrm>
            <a:off x="5514974" y="2381633"/>
            <a:ext cx="1" cy="304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58" idx="1"/>
          </p:cNvCxnSpPr>
          <p:nvPr/>
        </p:nvCxnSpPr>
        <p:spPr>
          <a:xfrm>
            <a:off x="6510337" y="2928938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8" idx="3"/>
            <a:endCxn id="59" idx="1"/>
          </p:cNvCxnSpPr>
          <p:nvPr/>
        </p:nvCxnSpPr>
        <p:spPr>
          <a:xfrm>
            <a:off x="9034462" y="2928938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6" idx="2"/>
            <a:endCxn id="57" idx="0"/>
          </p:cNvCxnSpPr>
          <p:nvPr/>
        </p:nvCxnSpPr>
        <p:spPr>
          <a:xfrm flipH="1">
            <a:off x="5514974" y="1591441"/>
            <a:ext cx="301" cy="304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519611" y="3476625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 Balancer</a:t>
            </a:r>
            <a:endParaRPr lang="en-GB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514972" y="3181350"/>
            <a:ext cx="1" cy="304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48106" y="1552758"/>
            <a:ext cx="33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v2</a:t>
            </a:r>
            <a:endParaRPr lang="en-GB" sz="1200" dirty="0"/>
          </a:p>
        </p:txBody>
      </p:sp>
      <p:sp>
        <p:nvSpPr>
          <p:cNvPr id="39" name="Rectangle 38"/>
          <p:cNvSpPr/>
          <p:nvPr/>
        </p:nvSpPr>
        <p:spPr>
          <a:xfrm>
            <a:off x="3682559" y="4543424"/>
            <a:ext cx="3657600" cy="23145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682559" y="4576376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Cluster</a:t>
            </a:r>
            <a:endParaRPr lang="en-GB" sz="1200" dirty="0"/>
          </a:p>
        </p:txBody>
      </p:sp>
      <p:cxnSp>
        <p:nvCxnSpPr>
          <p:cNvPr id="14" name="Straight Arrow Connector 13"/>
          <p:cNvCxnSpPr>
            <a:stCxn id="68" idx="2"/>
            <a:endCxn id="28" idx="0"/>
          </p:cNvCxnSpPr>
          <p:nvPr/>
        </p:nvCxnSpPr>
        <p:spPr>
          <a:xfrm flipH="1">
            <a:off x="5494661" y="3962400"/>
            <a:ext cx="20313" cy="21606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04148" y="5405271"/>
            <a:ext cx="581025" cy="635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v1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6273357" y="5400675"/>
            <a:ext cx="581025" cy="635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v1</a:t>
            </a:r>
            <a:endParaRPr lang="en-GB" dirty="0"/>
          </a:p>
        </p:txBody>
      </p:sp>
      <p:cxnSp>
        <p:nvCxnSpPr>
          <p:cNvPr id="16" name="Elbow Connector 15"/>
          <p:cNvCxnSpPr>
            <a:endCxn id="26" idx="1"/>
          </p:cNvCxnSpPr>
          <p:nvPr/>
        </p:nvCxnSpPr>
        <p:spPr>
          <a:xfrm rot="5400000">
            <a:off x="3729640" y="4658515"/>
            <a:ext cx="2250221" cy="1320445"/>
          </a:xfrm>
          <a:prstGeom prst="bentConnector4">
            <a:avLst>
              <a:gd name="adj1" fmla="val 437"/>
              <a:gd name="adj2" fmla="val 1634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94527" y="6126157"/>
            <a:ext cx="581025" cy="6353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04931" y="4490810"/>
            <a:ext cx="290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Liveness probe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Readiness probe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Termination Grace Period</a:t>
            </a:r>
            <a:endParaRPr lang="en-GB" b="1" dirty="0"/>
          </a:p>
        </p:txBody>
      </p:sp>
      <p:sp>
        <p:nvSpPr>
          <p:cNvPr id="28" name="Rectangle 27"/>
          <p:cNvSpPr/>
          <p:nvPr/>
        </p:nvSpPr>
        <p:spPr>
          <a:xfrm>
            <a:off x="5204148" y="6123013"/>
            <a:ext cx="581025" cy="6353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v2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6273356" y="6113462"/>
            <a:ext cx="581025" cy="6353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v2</a:t>
            </a:r>
            <a:endParaRPr lang="en-GB" dirty="0"/>
          </a:p>
        </p:txBody>
      </p:sp>
      <p:cxnSp>
        <p:nvCxnSpPr>
          <p:cNvPr id="3" name="Elbow Connector 2"/>
          <p:cNvCxnSpPr>
            <a:endCxn id="30" idx="3"/>
          </p:cNvCxnSpPr>
          <p:nvPr/>
        </p:nvCxnSpPr>
        <p:spPr>
          <a:xfrm rot="16200000" flipH="1">
            <a:off x="5060836" y="4637608"/>
            <a:ext cx="2237526" cy="1349564"/>
          </a:xfrm>
          <a:prstGeom prst="bentConnector4">
            <a:avLst>
              <a:gd name="adj1" fmla="val 625"/>
              <a:gd name="adj2" fmla="val 1582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90083" y="16641"/>
            <a:ext cx="112525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u="sng" dirty="0" smtClean="0"/>
              <a:t>Scenario: Zero downtime Upgrade process in RHOCP</a:t>
            </a:r>
            <a:endParaRPr lang="en-GB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8883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12750" y="34330"/>
            <a:ext cx="813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4000" u="sng" dirty="0" smtClean="0"/>
              <a:t>Network Automation</a:t>
            </a:r>
            <a:endParaRPr lang="en-GB" altLang="en-US" sz="4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71499" y="687556"/>
            <a:ext cx="10482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simple IT Automation platform; makes systems and applications easier to deploy, configure and manage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Ansible</a:t>
            </a:r>
            <a:r>
              <a:rPr lang="en-US" dirty="0" smtClean="0"/>
              <a:t> Automation Platform = </a:t>
            </a:r>
            <a:r>
              <a:rPr lang="en-US" dirty="0" err="1" smtClean="0"/>
              <a:t>Ansible</a:t>
            </a:r>
            <a:r>
              <a:rPr lang="en-US" dirty="0" smtClean="0"/>
              <a:t> Engine + </a:t>
            </a:r>
            <a:r>
              <a:rPr lang="en-US" dirty="0" err="1" smtClean="0"/>
              <a:t>Ansible</a:t>
            </a:r>
            <a:r>
              <a:rPr lang="en-US" dirty="0" smtClean="0"/>
              <a:t> Tower (GUI)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Agentless, Infrastructure as YAML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71499" y="1665198"/>
            <a:ext cx="4210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can be automated?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Configuration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DDI </a:t>
            </a:r>
            <a:r>
              <a:rPr lang="en-US" dirty="0"/>
              <a:t>(DNS, DHCP, IPAM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 </a:t>
            </a:r>
            <a:r>
              <a:rPr lang="en-US" dirty="0"/>
              <a:t>Policy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ITSM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81512" y="1663947"/>
            <a:ext cx="721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devices upgrades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router configuration for new branch or ATM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VPN communication between heterogeneous network devices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1676399" y="5234141"/>
            <a:ext cx="9039225" cy="497026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5221588"/>
            <a:ext cx="1476374" cy="490529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2486025" y="5221588"/>
            <a:ext cx="533400" cy="49052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600325" y="5337297"/>
            <a:ext cx="304800" cy="2591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>
            <a:stCxn id="24" idx="4"/>
          </p:cNvCxnSpPr>
          <p:nvPr/>
        </p:nvCxnSpPr>
        <p:spPr>
          <a:xfrm>
            <a:off x="2752725" y="5712117"/>
            <a:ext cx="0" cy="331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52725" y="6043766"/>
            <a:ext cx="628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01291" y="5977091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DDI</a:t>
            </a:r>
            <a:endParaRPr lang="en-GB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77" y="6258773"/>
            <a:ext cx="921768" cy="2389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145" y="6247292"/>
            <a:ext cx="1441813" cy="261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525" y="6520710"/>
            <a:ext cx="904875" cy="180975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4252205" y="5234141"/>
            <a:ext cx="533400" cy="49052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4366504" y="5341746"/>
            <a:ext cx="304800" cy="2591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6076588" y="5253191"/>
            <a:ext cx="533400" cy="49052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190887" y="5356347"/>
            <a:ext cx="304800" cy="2591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>
            <a:off x="4518904" y="4915045"/>
            <a:ext cx="0" cy="331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18904" y="4915045"/>
            <a:ext cx="628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15380" y="4643251"/>
            <a:ext cx="171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 Balancers, GTM</a:t>
            </a:r>
            <a:endParaRPr lang="en-GB" sz="1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3716" y="4426061"/>
            <a:ext cx="327134" cy="31140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255" y="4376880"/>
            <a:ext cx="554100" cy="314489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6343287" y="5754157"/>
            <a:ext cx="0" cy="331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343287" y="6070369"/>
            <a:ext cx="628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80970" y="6007783"/>
            <a:ext cx="753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Firewall</a:t>
            </a:r>
            <a:endParaRPr lang="en-GB" sz="14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4549" y="6257655"/>
            <a:ext cx="780365" cy="4272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0039" y="6284868"/>
            <a:ext cx="1353028" cy="27392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0039" y="6608687"/>
            <a:ext cx="936008" cy="12467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2355" y="4002651"/>
            <a:ext cx="789123" cy="34377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7900381" y="5249333"/>
            <a:ext cx="533400" cy="49052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014680" y="5356938"/>
            <a:ext cx="304800" cy="2591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/>
          <p:cNvCxnSpPr/>
          <p:nvPr/>
        </p:nvCxnSpPr>
        <p:spPr>
          <a:xfrm>
            <a:off x="8167080" y="4930237"/>
            <a:ext cx="0" cy="331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167080" y="4930237"/>
            <a:ext cx="628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83067" y="4671855"/>
            <a:ext cx="52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WAF</a:t>
            </a:r>
            <a:endParaRPr lang="en-GB" sz="1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920" y="4454796"/>
            <a:ext cx="327134" cy="31140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9480" y="4597909"/>
            <a:ext cx="936008" cy="124677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9552848" y="5218546"/>
            <a:ext cx="533400" cy="49052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9667147" y="5321702"/>
            <a:ext cx="304800" cy="2591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/>
          <p:cNvCxnSpPr/>
          <p:nvPr/>
        </p:nvCxnSpPr>
        <p:spPr>
          <a:xfrm>
            <a:off x="9819547" y="5719512"/>
            <a:ext cx="0" cy="331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819547" y="6035724"/>
            <a:ext cx="628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725529" y="5977091"/>
            <a:ext cx="809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Wireless</a:t>
            </a:r>
            <a:endParaRPr lang="en-GB" sz="1400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56190" y="6215023"/>
            <a:ext cx="673873" cy="326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47155" y="6218297"/>
            <a:ext cx="849696" cy="25040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2059" y="6560208"/>
            <a:ext cx="936008" cy="12467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75553" y="3297992"/>
            <a:ext cx="421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manpower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Error-free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Tiny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29389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12750" y="180975"/>
            <a:ext cx="813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4000" u="sng" dirty="0" smtClean="0"/>
              <a:t>Operational Cognizance</a:t>
            </a:r>
            <a:endParaRPr lang="en-GB" altLang="en-US" sz="40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62" y="889000"/>
            <a:ext cx="1955733" cy="827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7234" y="979761"/>
            <a:ext cx="629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predictive in-depth analysis SaaS; generating actionable insights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80874" y="1302926"/>
            <a:ext cx="2" cy="5110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1"/>
          </p:cNvCxnSpPr>
          <p:nvPr/>
        </p:nvCxnSpPr>
        <p:spPr>
          <a:xfrm flipH="1" flipV="1">
            <a:off x="670365" y="1302926"/>
            <a:ext cx="3617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4" idx="1"/>
          </p:cNvCxnSpPr>
          <p:nvPr/>
        </p:nvCxnSpPr>
        <p:spPr>
          <a:xfrm>
            <a:off x="680874" y="2007476"/>
            <a:ext cx="5255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06391" y="1778876"/>
            <a:ext cx="16816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Advisor</a:t>
            </a:r>
            <a:endParaRPr lang="en-GB" b="1" dirty="0"/>
          </a:p>
        </p:txBody>
      </p:sp>
      <p:cxnSp>
        <p:nvCxnSpPr>
          <p:cNvPr id="40" name="Straight Connector 39"/>
          <p:cNvCxnSpPr>
            <a:endCxn id="41" idx="1"/>
          </p:cNvCxnSpPr>
          <p:nvPr/>
        </p:nvCxnSpPr>
        <p:spPr>
          <a:xfrm>
            <a:off x="680874" y="2558229"/>
            <a:ext cx="5255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06391" y="2329629"/>
            <a:ext cx="16816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Vulnerability</a:t>
            </a:r>
            <a:endParaRPr lang="en-GB" b="1" dirty="0"/>
          </a:p>
        </p:txBody>
      </p:sp>
      <p:cxnSp>
        <p:nvCxnSpPr>
          <p:cNvPr id="42" name="Straight Connector 41"/>
          <p:cNvCxnSpPr>
            <a:endCxn id="43" idx="1"/>
          </p:cNvCxnSpPr>
          <p:nvPr/>
        </p:nvCxnSpPr>
        <p:spPr>
          <a:xfrm>
            <a:off x="680874" y="3108981"/>
            <a:ext cx="5255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06391" y="2880381"/>
            <a:ext cx="16816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Compliance</a:t>
            </a:r>
            <a:endParaRPr lang="en-GB" b="1" dirty="0"/>
          </a:p>
        </p:txBody>
      </p:sp>
      <p:cxnSp>
        <p:nvCxnSpPr>
          <p:cNvPr id="44" name="Straight Connector 43"/>
          <p:cNvCxnSpPr>
            <a:endCxn id="45" idx="1"/>
          </p:cNvCxnSpPr>
          <p:nvPr/>
        </p:nvCxnSpPr>
        <p:spPr>
          <a:xfrm>
            <a:off x="680874" y="3659733"/>
            <a:ext cx="5255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06391" y="3431133"/>
            <a:ext cx="16816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Patch</a:t>
            </a:r>
            <a:endParaRPr lang="en-GB" b="1" dirty="0"/>
          </a:p>
        </p:txBody>
      </p:sp>
      <p:cxnSp>
        <p:nvCxnSpPr>
          <p:cNvPr id="46" name="Straight Connector 45"/>
          <p:cNvCxnSpPr>
            <a:endCxn id="47" idx="1"/>
          </p:cNvCxnSpPr>
          <p:nvPr/>
        </p:nvCxnSpPr>
        <p:spPr>
          <a:xfrm>
            <a:off x="680874" y="4210484"/>
            <a:ext cx="5255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06391" y="3981884"/>
            <a:ext cx="16816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Drift</a:t>
            </a:r>
            <a:endParaRPr lang="en-GB" b="1" dirty="0"/>
          </a:p>
        </p:txBody>
      </p:sp>
      <p:cxnSp>
        <p:nvCxnSpPr>
          <p:cNvPr id="48" name="Straight Connector 47"/>
          <p:cNvCxnSpPr>
            <a:endCxn id="49" idx="1"/>
          </p:cNvCxnSpPr>
          <p:nvPr/>
        </p:nvCxnSpPr>
        <p:spPr>
          <a:xfrm>
            <a:off x="680874" y="4761235"/>
            <a:ext cx="5255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6391" y="4532635"/>
            <a:ext cx="16816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Policies</a:t>
            </a:r>
            <a:endParaRPr lang="en-GB" b="1" dirty="0"/>
          </a:p>
        </p:txBody>
      </p:sp>
      <p:cxnSp>
        <p:nvCxnSpPr>
          <p:cNvPr id="50" name="Straight Connector 49"/>
          <p:cNvCxnSpPr>
            <a:endCxn id="51" idx="1"/>
          </p:cNvCxnSpPr>
          <p:nvPr/>
        </p:nvCxnSpPr>
        <p:spPr>
          <a:xfrm>
            <a:off x="680874" y="5311985"/>
            <a:ext cx="5255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206391" y="5083385"/>
            <a:ext cx="16816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Inventory</a:t>
            </a:r>
            <a:endParaRPr lang="en-GB" b="1" dirty="0"/>
          </a:p>
        </p:txBody>
      </p:sp>
      <p:cxnSp>
        <p:nvCxnSpPr>
          <p:cNvPr id="52" name="Straight Connector 51"/>
          <p:cNvCxnSpPr>
            <a:endCxn id="53" idx="1"/>
          </p:cNvCxnSpPr>
          <p:nvPr/>
        </p:nvCxnSpPr>
        <p:spPr>
          <a:xfrm>
            <a:off x="680874" y="5862734"/>
            <a:ext cx="5255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206391" y="5634134"/>
            <a:ext cx="16816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Remediations</a:t>
            </a:r>
            <a:endParaRPr lang="en-GB" b="1" dirty="0"/>
          </a:p>
        </p:txBody>
      </p:sp>
      <p:cxnSp>
        <p:nvCxnSpPr>
          <p:cNvPr id="54" name="Straight Connector 53"/>
          <p:cNvCxnSpPr>
            <a:endCxn id="55" idx="1"/>
          </p:cNvCxnSpPr>
          <p:nvPr/>
        </p:nvCxnSpPr>
        <p:spPr>
          <a:xfrm>
            <a:off x="680874" y="6413483"/>
            <a:ext cx="5255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206391" y="6184883"/>
            <a:ext cx="16816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Subscription Watch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54064" y="4889599"/>
            <a:ext cx="8790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In-depth analysis for security, compliance, performance, availability and stability weaknesses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Avoid 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Comparison </a:t>
            </a:r>
            <a:r>
              <a:rPr lang="en-US" dirty="0"/>
              <a:t>and custom policy </a:t>
            </a:r>
            <a:r>
              <a:rPr lang="en-US" dirty="0" smtClean="0"/>
              <a:t>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remediation via </a:t>
            </a:r>
            <a:r>
              <a:rPr lang="en-US" dirty="0" err="1"/>
              <a:t>Ansible</a:t>
            </a:r>
            <a:r>
              <a:rPr lang="en-US" dirty="0"/>
              <a:t> </a:t>
            </a:r>
            <a:r>
              <a:rPr lang="en-US" dirty="0" smtClean="0"/>
              <a:t>Playbook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064" y="1387656"/>
            <a:ext cx="8790286" cy="350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12750" y="180975"/>
            <a:ext cx="813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4000" u="sng" dirty="0" smtClean="0"/>
              <a:t>“A </a:t>
            </a:r>
            <a:r>
              <a:rPr lang="en-US" altLang="en-US" sz="4000" u="sng" dirty="0" smtClean="0"/>
              <a:t>Cut </a:t>
            </a:r>
            <a:r>
              <a:rPr lang="en-US" altLang="en-US" sz="4000" u="sng" dirty="0" smtClean="0"/>
              <a:t>Above” Management </a:t>
            </a:r>
            <a:r>
              <a:rPr lang="en-US" altLang="en-US" sz="4000" u="sng" dirty="0" smtClean="0"/>
              <a:t>Solution</a:t>
            </a:r>
            <a:endParaRPr lang="en-GB" altLang="en-US" sz="4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59430" y="778236"/>
            <a:ext cx="117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 Hat </a:t>
            </a:r>
            <a:r>
              <a:rPr lang="en-US" b="1" dirty="0" err="1" smtClean="0"/>
              <a:t>CloudForms</a:t>
            </a:r>
            <a:r>
              <a:rPr lang="en-US" dirty="0" smtClean="0"/>
              <a:t> - </a:t>
            </a:r>
            <a:r>
              <a:rPr lang="en-US" sz="1600" dirty="0" smtClean="0"/>
              <a:t>A </a:t>
            </a:r>
            <a:r>
              <a:rPr lang="en-US" sz="1600" dirty="0" smtClean="0"/>
              <a:t>Cloud Management Platform, providing single management interface and enabling cross-platform orchestration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1418896" y="1147568"/>
            <a:ext cx="2806262" cy="5340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Infrastructure Providers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82966" y="1156257"/>
            <a:ext cx="2806262" cy="534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Cloud Providers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57546" y="1147567"/>
            <a:ext cx="2806262" cy="5340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Container Providers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18896" y="1764808"/>
            <a:ext cx="2806262" cy="534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Network Providers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82966" y="1773497"/>
            <a:ext cx="2806262" cy="5340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Configuration Management Providers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57546" y="1764807"/>
            <a:ext cx="2806262" cy="534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Automation Providers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4" name="Freeform 46">
            <a:extLst>
              <a:ext uri="{FF2B5EF4-FFF2-40B4-BE49-F238E27FC236}">
                <a16:creationId xmlns:a16="http://schemas.microsoft.com/office/drawing/2014/main" xmlns="" id="{D9890B1B-DB5F-0C47-B2BF-02139E8890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290300" y="4608798"/>
            <a:ext cx="695901" cy="580087"/>
          </a:xfrm>
          <a:custGeom>
            <a:avLst/>
            <a:gdLst>
              <a:gd name="T0" fmla="*/ 2728 w 2728"/>
              <a:gd name="T1" fmla="*/ 2274 h 2274"/>
              <a:gd name="T2" fmla="*/ 0 w 2728"/>
              <a:gd name="T3" fmla="*/ 2274 h 2274"/>
              <a:gd name="T4" fmla="*/ 0 w 2728"/>
              <a:gd name="T5" fmla="*/ 910 h 2274"/>
              <a:gd name="T6" fmla="*/ 1364 w 2728"/>
              <a:gd name="T7" fmla="*/ 1819 h 2274"/>
              <a:gd name="T8" fmla="*/ 2728 w 2728"/>
              <a:gd name="T9" fmla="*/ 910 h 2274"/>
              <a:gd name="T10" fmla="*/ 2728 w 2728"/>
              <a:gd name="T11" fmla="*/ 2274 h 2274"/>
              <a:gd name="T12" fmla="*/ 1364 w 2728"/>
              <a:gd name="T13" fmla="*/ 0 h 2274"/>
              <a:gd name="T14" fmla="*/ 0 w 2728"/>
              <a:gd name="T15" fmla="*/ 910 h 2274"/>
              <a:gd name="T16" fmla="*/ 2728 w 2728"/>
              <a:gd name="T17" fmla="*/ 910 h 2274"/>
              <a:gd name="T18" fmla="*/ 1364 w 2728"/>
              <a:gd name="T19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8" h="2274">
                <a:moveTo>
                  <a:pt x="2728" y="2274"/>
                </a:moveTo>
                <a:lnTo>
                  <a:pt x="0" y="2274"/>
                </a:lnTo>
                <a:lnTo>
                  <a:pt x="0" y="910"/>
                </a:lnTo>
                <a:lnTo>
                  <a:pt x="1364" y="1819"/>
                </a:lnTo>
                <a:lnTo>
                  <a:pt x="2728" y="910"/>
                </a:lnTo>
                <a:lnTo>
                  <a:pt x="2728" y="2274"/>
                </a:lnTo>
                <a:close/>
                <a:moveTo>
                  <a:pt x="1364" y="0"/>
                </a:moveTo>
                <a:lnTo>
                  <a:pt x="0" y="910"/>
                </a:lnTo>
                <a:lnTo>
                  <a:pt x="2728" y="910"/>
                </a:lnTo>
                <a:lnTo>
                  <a:pt x="13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1418896" y="2382048"/>
            <a:ext cx="2806262" cy="5340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Storage Providers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7209" y="4980915"/>
            <a:ext cx="2888251" cy="1791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xmlns="" id="{087C9F42-3961-254D-B026-96557AA1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18" y="458857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23">
            <a:extLst>
              <a:ext uri="{FF2B5EF4-FFF2-40B4-BE49-F238E27FC236}">
                <a16:creationId xmlns:a16="http://schemas.microsoft.com/office/drawing/2014/main" xmlns="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" y="577340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23">
            <a:extLst>
              <a:ext uri="{FF2B5EF4-FFF2-40B4-BE49-F238E27FC236}">
                <a16:creationId xmlns:a16="http://schemas.microsoft.com/office/drawing/2014/main" xmlns="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87" y="577340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17">
            <a:extLst>
              <a:ext uri="{FF2B5EF4-FFF2-40B4-BE49-F238E27FC236}">
                <a16:creationId xmlns:a16="http://schemas.microsoft.com/office/drawing/2014/main" xmlns="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18" y="374455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6">
            <a:extLst>
              <a:ext uri="{FF2B5EF4-FFF2-40B4-BE49-F238E27FC236}">
                <a16:creationId xmlns:a16="http://schemas.microsoft.com/office/drawing/2014/main" xmlns="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9" y="476950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Elbow Connector 38"/>
          <p:cNvCxnSpPr>
            <a:stCxn id="34" idx="3"/>
            <a:endCxn id="36" idx="0"/>
          </p:cNvCxnSpPr>
          <p:nvPr/>
        </p:nvCxnSpPr>
        <p:spPr>
          <a:xfrm>
            <a:off x="2109658" y="4862890"/>
            <a:ext cx="438049" cy="9105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5" idx="0"/>
          </p:cNvCxnSpPr>
          <p:nvPr/>
        </p:nvCxnSpPr>
        <p:spPr>
          <a:xfrm rot="5400000">
            <a:off x="881671" y="5094057"/>
            <a:ext cx="910515" cy="448181"/>
          </a:xfrm>
          <a:prstGeom prst="bentConnector3">
            <a:avLst>
              <a:gd name="adj1" fmla="val 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9003" y="4534938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VPC</a:t>
            </a:r>
            <a:endParaRPr lang="en-GB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98834" y="3471798"/>
            <a:ext cx="17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Amazon </a:t>
            </a:r>
            <a:r>
              <a:rPr lang="en-US" sz="1400" dirty="0" err="1" smtClean="0"/>
              <a:t>CloudWatch</a:t>
            </a:r>
            <a:endParaRPr lang="en-GB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245088" y="506538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 Balancer</a:t>
            </a:r>
            <a:endParaRPr lang="en-GB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27260" y="6261948"/>
            <a:ext cx="117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Appserver-01</a:t>
            </a:r>
            <a:endParaRPr lang="en-GB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962130" y="6236728"/>
            <a:ext cx="117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Appserver-02</a:t>
            </a:r>
            <a:endParaRPr lang="en-GB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3727513" y="4982822"/>
            <a:ext cx="2888251" cy="1791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Graphic 17">
            <a:extLst>
              <a:ext uri="{FF2B5EF4-FFF2-40B4-BE49-F238E27FC236}">
                <a16:creationId xmlns:a16="http://schemas.microsoft.com/office/drawing/2014/main" xmlns="" id="{087C9F42-3961-254D-B026-96557AA1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322" y="459047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23">
            <a:extLst>
              <a:ext uri="{FF2B5EF4-FFF2-40B4-BE49-F238E27FC236}">
                <a16:creationId xmlns:a16="http://schemas.microsoft.com/office/drawing/2014/main" xmlns="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821" y="577531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17">
            <a:extLst>
              <a:ext uri="{FF2B5EF4-FFF2-40B4-BE49-F238E27FC236}">
                <a16:creationId xmlns:a16="http://schemas.microsoft.com/office/drawing/2014/main" xmlns="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322" y="37464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xmlns="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93" y="477141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Elbow Connector 59"/>
          <p:cNvCxnSpPr>
            <a:stCxn id="55" idx="3"/>
          </p:cNvCxnSpPr>
          <p:nvPr/>
        </p:nvCxnSpPr>
        <p:spPr>
          <a:xfrm>
            <a:off x="5439962" y="4864797"/>
            <a:ext cx="438049" cy="9105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6" idx="0"/>
          </p:cNvCxnSpPr>
          <p:nvPr/>
        </p:nvCxnSpPr>
        <p:spPr>
          <a:xfrm rot="5400000">
            <a:off x="4211975" y="5095964"/>
            <a:ext cx="910515" cy="448181"/>
          </a:xfrm>
          <a:prstGeom prst="bentConnector3">
            <a:avLst>
              <a:gd name="adj1" fmla="val 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89307" y="4536845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VPC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329138" y="3473705"/>
            <a:ext cx="17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Amazon </a:t>
            </a:r>
            <a:r>
              <a:rPr lang="en-US" sz="1400" dirty="0" err="1" smtClean="0"/>
              <a:t>CloudWatch</a:t>
            </a:r>
            <a:endParaRPr lang="en-GB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575392" y="506729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 Balancer</a:t>
            </a:r>
            <a:endParaRPr lang="en-GB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857564" y="6263855"/>
            <a:ext cx="117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Appserver-01</a:t>
            </a:r>
            <a:endParaRPr lang="en-GB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292434" y="6238635"/>
            <a:ext cx="117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Appserver-02</a:t>
            </a:r>
            <a:endParaRPr lang="en-GB" sz="1400" dirty="0"/>
          </a:p>
        </p:txBody>
      </p:sp>
      <p:sp>
        <p:nvSpPr>
          <p:cNvPr id="52" name="Rectangle 51"/>
          <p:cNvSpPr/>
          <p:nvPr/>
        </p:nvSpPr>
        <p:spPr>
          <a:xfrm>
            <a:off x="5593087" y="5762246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ounded Rectangle 67"/>
          <p:cNvSpPr/>
          <p:nvPr/>
        </p:nvSpPr>
        <p:spPr>
          <a:xfrm>
            <a:off x="7101587" y="4986370"/>
            <a:ext cx="3990441" cy="1791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xmlns="" id="{087C9F42-3961-254D-B026-96557AA1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96" y="459402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23">
            <a:extLst>
              <a:ext uri="{FF2B5EF4-FFF2-40B4-BE49-F238E27FC236}">
                <a16:creationId xmlns:a16="http://schemas.microsoft.com/office/drawing/2014/main" xmlns="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895" y="577886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17">
            <a:extLst>
              <a:ext uri="{FF2B5EF4-FFF2-40B4-BE49-F238E27FC236}">
                <a16:creationId xmlns:a16="http://schemas.microsoft.com/office/drawing/2014/main" xmlns="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96" y="375001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6">
            <a:extLst>
              <a:ext uri="{FF2B5EF4-FFF2-40B4-BE49-F238E27FC236}">
                <a16:creationId xmlns:a16="http://schemas.microsoft.com/office/drawing/2014/main" xmlns="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67" y="477496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Elbow Connector 73"/>
          <p:cNvCxnSpPr>
            <a:endCxn id="70" idx="0"/>
          </p:cNvCxnSpPr>
          <p:nvPr/>
        </p:nvCxnSpPr>
        <p:spPr>
          <a:xfrm rot="5400000">
            <a:off x="7586049" y="5099512"/>
            <a:ext cx="910515" cy="448181"/>
          </a:xfrm>
          <a:prstGeom prst="bentConnector3">
            <a:avLst>
              <a:gd name="adj1" fmla="val 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63381" y="454039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VPC</a:t>
            </a:r>
            <a:endParaRPr lang="en-GB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7703212" y="3477253"/>
            <a:ext cx="17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Amazon </a:t>
            </a:r>
            <a:r>
              <a:rPr lang="en-US" sz="1400" dirty="0" err="1" smtClean="0"/>
              <a:t>CloudWatch</a:t>
            </a:r>
            <a:endParaRPr lang="en-GB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7949466" y="507083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 Balancer</a:t>
            </a:r>
            <a:endParaRPr lang="en-GB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231638" y="6267403"/>
            <a:ext cx="117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Appserver-01</a:t>
            </a:r>
            <a:endParaRPr lang="en-GB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8666508" y="6242183"/>
            <a:ext cx="117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Appserver-02</a:t>
            </a:r>
            <a:endParaRPr lang="en-GB" sz="1400" dirty="0"/>
          </a:p>
        </p:txBody>
      </p:sp>
      <p:sp>
        <p:nvSpPr>
          <p:cNvPr id="80" name="Rectangle 79"/>
          <p:cNvSpPr/>
          <p:nvPr/>
        </p:nvSpPr>
        <p:spPr>
          <a:xfrm>
            <a:off x="8967161" y="5765794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2" name="Graphic 23">
            <a:extLst>
              <a:ext uri="{FF2B5EF4-FFF2-40B4-BE49-F238E27FC236}">
                <a16:creationId xmlns:a16="http://schemas.microsoft.com/office/drawing/2014/main" xmlns="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897" y="574511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9790121" y="6236727"/>
            <a:ext cx="117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Appserver-03</a:t>
            </a:r>
            <a:endParaRPr lang="en-GB" sz="1400" dirty="0"/>
          </a:p>
        </p:txBody>
      </p:sp>
      <p:cxnSp>
        <p:nvCxnSpPr>
          <p:cNvPr id="67" name="Elbow Connector 66"/>
          <p:cNvCxnSpPr>
            <a:stCxn id="69" idx="3"/>
            <a:endCxn id="82" idx="0"/>
          </p:cNvCxnSpPr>
          <p:nvPr/>
        </p:nvCxnSpPr>
        <p:spPr>
          <a:xfrm>
            <a:off x="8814036" y="4868345"/>
            <a:ext cx="1566181" cy="8767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9406307" y="2967336"/>
            <a:ext cx="2163933" cy="15443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Self-Healing capability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Red </a:t>
            </a:r>
            <a:r>
              <a:rPr lang="en-US" sz="1200" b="1" dirty="0">
                <a:solidFill>
                  <a:schemeClr val="tx1"/>
                </a:solidFill>
              </a:rPr>
              <a:t>Hat </a:t>
            </a:r>
            <a:r>
              <a:rPr lang="en-US" sz="1200" b="1" dirty="0" err="1">
                <a:solidFill>
                  <a:schemeClr val="tx1"/>
                </a:solidFill>
              </a:rPr>
              <a:t>CloudForms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Red Hat </a:t>
            </a:r>
            <a:r>
              <a:rPr lang="en-US" sz="1200" b="1" dirty="0" err="1">
                <a:solidFill>
                  <a:schemeClr val="tx1"/>
                </a:solidFill>
              </a:rPr>
              <a:t>Ansible</a:t>
            </a:r>
            <a:r>
              <a:rPr lang="en-US" sz="1200" b="1" dirty="0">
                <a:solidFill>
                  <a:schemeClr val="tx1"/>
                </a:solidFill>
              </a:rPr>
              <a:t> Platform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7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12750" y="180975"/>
            <a:ext cx="81375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4000" u="sng" dirty="0" smtClean="0"/>
              <a:t>Proposed solution benefits</a:t>
            </a:r>
            <a:endParaRPr lang="en-GB" altLang="en-US" sz="40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65" y="5664201"/>
            <a:ext cx="643630" cy="68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530" y="5664201"/>
            <a:ext cx="667027" cy="680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083488" y="5664201"/>
            <a:ext cx="573308" cy="655320"/>
          </a:xfrm>
          <a:prstGeom prst="rect">
            <a:avLst/>
          </a:prstGeom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78510" y="4939984"/>
            <a:ext cx="88782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u="sng" dirty="0" smtClean="0"/>
              <a:t>Other Benefits of partnering with Red Hat</a:t>
            </a:r>
            <a:endParaRPr lang="en-GB" altLang="en-US" sz="40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153961" y="6361113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Consulting</a:t>
            </a:r>
            <a:endParaRPr lang="en-GB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32545" y="6339842"/>
            <a:ext cx="77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Training</a:t>
            </a:r>
            <a:endParaRPr lang="en-GB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781679" y="6361112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24x7 Support</a:t>
            </a:r>
            <a:endParaRPr lang="en-GB" sz="1400" b="1" dirty="0"/>
          </a:p>
        </p:txBody>
      </p:sp>
      <p:sp>
        <p:nvSpPr>
          <p:cNvPr id="17" name="Oval 16"/>
          <p:cNvSpPr/>
          <p:nvPr/>
        </p:nvSpPr>
        <p:spPr>
          <a:xfrm>
            <a:off x="2933111" y="1701196"/>
            <a:ext cx="2573711" cy="23299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471" y="1329110"/>
            <a:ext cx="881826" cy="8109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5770" y="2453049"/>
            <a:ext cx="854682" cy="8262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8912" y="3647026"/>
            <a:ext cx="989682" cy="756204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17" idx="6"/>
          </p:cNvCxnSpPr>
          <p:nvPr/>
        </p:nvCxnSpPr>
        <p:spPr>
          <a:xfrm>
            <a:off x="5506822" y="2866170"/>
            <a:ext cx="17032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2116" y="2038115"/>
            <a:ext cx="1599075" cy="163196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133290" y="1039117"/>
            <a:ext cx="2221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Delivering Agile Operations</a:t>
            </a:r>
            <a:endParaRPr lang="en-GB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08116" y="2539938"/>
            <a:ext cx="17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Lowering IT </a:t>
            </a:r>
          </a:p>
          <a:p>
            <a:r>
              <a:rPr lang="en-US" sz="1400" b="1" dirty="0" smtClean="0"/>
              <a:t>Infrastructure costs</a:t>
            </a:r>
            <a:endParaRPr lang="en-GB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60452" y="4279755"/>
            <a:ext cx="2325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Increasing Team productivity</a:t>
            </a:r>
            <a:endParaRPr lang="en-GB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35005" y="3564492"/>
            <a:ext cx="2125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Improved Business results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7695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12750" y="180975"/>
            <a:ext cx="813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4000" u="sng" dirty="0" smtClean="0"/>
              <a:t>Reduction in Average Transaction Cost</a:t>
            </a:r>
            <a:endParaRPr lang="en-GB" altLang="en-US" sz="4000" u="sng" dirty="0"/>
          </a:p>
        </p:txBody>
      </p:sp>
      <p:sp>
        <p:nvSpPr>
          <p:cNvPr id="3" name="Rectangle 2"/>
          <p:cNvSpPr/>
          <p:nvPr/>
        </p:nvSpPr>
        <p:spPr>
          <a:xfrm>
            <a:off x="1063340" y="889000"/>
            <a:ext cx="2711668" cy="47865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DIGITALIZATION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32101" y="1734819"/>
            <a:ext cx="2711669" cy="6400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Adopting digital methods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2101" y="2580640"/>
            <a:ext cx="2711669" cy="6400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Promote Digital payments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2102" y="888999"/>
            <a:ext cx="2711669" cy="6400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Introduce </a:t>
            </a:r>
            <a:r>
              <a:rPr lang="en-US" b="1" dirty="0" smtClean="0">
                <a:solidFill>
                  <a:schemeClr val="tx1"/>
                </a:solidFill>
              </a:rPr>
              <a:t>Digital workforce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2914" y="889000"/>
            <a:ext cx="966407" cy="2331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Present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2913" y="3340100"/>
            <a:ext cx="966407" cy="23317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Future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2101" y="3340100"/>
            <a:ext cx="2711669" cy="23317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Adopting </a:t>
            </a:r>
            <a:r>
              <a:rPr lang="en-US" b="1" dirty="0" err="1" smtClean="0">
                <a:solidFill>
                  <a:schemeClr val="tx1"/>
                </a:solidFill>
              </a:rPr>
              <a:t>Blockchain</a:t>
            </a:r>
            <a:r>
              <a:rPr lang="en-US" b="1" dirty="0" smtClean="0">
                <a:solidFill>
                  <a:schemeClr val="tx1"/>
                </a:solidFill>
              </a:rPr>
              <a:t>-As-A-Service for Payments and remittance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340" y="6025403"/>
            <a:ext cx="320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Elrond’s transaction </a:t>
            </a:r>
            <a:r>
              <a:rPr lang="en-US" dirty="0"/>
              <a:t>costs </a:t>
            </a:r>
            <a:r>
              <a:rPr lang="en-US" dirty="0" smtClean="0">
                <a:hlinkClick r:id="rId2"/>
              </a:rPr>
              <a:t>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3989" y="2270234"/>
            <a:ext cx="8040412" cy="3552495"/>
          </a:xfrm>
          <a:prstGeom prst="rect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30166" y="5223634"/>
            <a:ext cx="7168057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Hat </a:t>
            </a:r>
            <a:r>
              <a:rPr lang="en-US" dirty="0" err="1" smtClean="0"/>
              <a:t>OpenShift</a:t>
            </a:r>
            <a:r>
              <a:rPr lang="en-US" dirty="0" smtClean="0"/>
              <a:t> Container Platform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40824" y="5969872"/>
            <a:ext cx="7388772" cy="70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clusters (Sybase, Oracle, DB2, MongoDB, etc.)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102664" y="4403827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Orchestration Engine</a:t>
            </a:r>
            <a:endParaRPr lang="en-GB" sz="1200" dirty="0"/>
          </a:p>
        </p:txBody>
      </p:sp>
      <p:sp>
        <p:nvSpPr>
          <p:cNvPr id="19" name="Rectangle 18"/>
          <p:cNvSpPr/>
          <p:nvPr/>
        </p:nvSpPr>
        <p:spPr>
          <a:xfrm>
            <a:off x="4750079" y="4414334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 Information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6397494" y="4403823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Policies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840824" y="2469927"/>
            <a:ext cx="7041936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Hat 3Scale API Management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06" y="84077"/>
            <a:ext cx="1009156" cy="209155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455249" y="4403824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NLU/NLP Engine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1434660" y="3310752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 Hat Data Grid</a:t>
            </a:r>
            <a:endParaRPr lang="en-GB" sz="1400" dirty="0"/>
          </a:p>
        </p:txBody>
      </p:sp>
      <p:sp>
        <p:nvSpPr>
          <p:cNvPr id="37" name="Rectangle 36"/>
          <p:cNvSpPr/>
          <p:nvPr/>
        </p:nvSpPr>
        <p:spPr>
          <a:xfrm>
            <a:off x="3102664" y="3342278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 Hat AMQ</a:t>
            </a:r>
            <a:endParaRPr lang="en-GB" sz="1400" dirty="0"/>
          </a:p>
        </p:txBody>
      </p:sp>
      <p:sp>
        <p:nvSpPr>
          <p:cNvPr id="38" name="Rectangle 37"/>
          <p:cNvSpPr/>
          <p:nvPr/>
        </p:nvSpPr>
        <p:spPr>
          <a:xfrm>
            <a:off x="4770668" y="3342278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Email</a:t>
            </a:r>
            <a:endParaRPr lang="en-GB" sz="1400" dirty="0"/>
          </a:p>
        </p:txBody>
      </p:sp>
      <p:sp>
        <p:nvSpPr>
          <p:cNvPr id="39" name="Rectangle 38"/>
          <p:cNvSpPr/>
          <p:nvPr/>
        </p:nvSpPr>
        <p:spPr>
          <a:xfrm>
            <a:off x="6397494" y="3342278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SMS</a:t>
            </a:r>
            <a:endParaRPr lang="en-GB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18548" y="259025"/>
            <a:ext cx="304892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Hi</a:t>
            </a:r>
            <a:endParaRPr lang="en-GB" sz="1100" dirty="0"/>
          </a:p>
        </p:txBody>
      </p:sp>
      <p:cxnSp>
        <p:nvCxnSpPr>
          <p:cNvPr id="45" name="Elbow Connector 44"/>
          <p:cNvCxnSpPr>
            <a:stCxn id="31" idx="3"/>
            <a:endCxn id="24" idx="0"/>
          </p:cNvCxnSpPr>
          <p:nvPr/>
        </p:nvCxnSpPr>
        <p:spPr>
          <a:xfrm>
            <a:off x="1539762" y="1129856"/>
            <a:ext cx="2822030" cy="13400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2"/>
            <a:endCxn id="37" idx="0"/>
          </p:cNvCxnSpPr>
          <p:nvPr/>
        </p:nvCxnSpPr>
        <p:spPr>
          <a:xfrm rot="5400000">
            <a:off x="3794743" y="2775228"/>
            <a:ext cx="409895" cy="72420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2"/>
            <a:endCxn id="17" idx="0"/>
          </p:cNvCxnSpPr>
          <p:nvPr/>
        </p:nvCxnSpPr>
        <p:spPr>
          <a:xfrm>
            <a:off x="3637588" y="4056979"/>
            <a:ext cx="0" cy="346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1"/>
            <a:endCxn id="34" idx="3"/>
          </p:cNvCxnSpPr>
          <p:nvPr/>
        </p:nvCxnSpPr>
        <p:spPr>
          <a:xfrm flipH="1" flipV="1">
            <a:off x="2525097" y="4761175"/>
            <a:ext cx="577567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534401" y="84077"/>
            <a:ext cx="3563006" cy="104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initialing chat with ALFRED using WhatsApp with a greeting message “Hi” </a:t>
            </a:r>
            <a:endParaRPr lang="en-GB" dirty="0"/>
          </a:p>
        </p:txBody>
      </p:sp>
      <p:cxnSp>
        <p:nvCxnSpPr>
          <p:cNvPr id="13" name="Straight Arrow Connector 12"/>
          <p:cNvCxnSpPr>
            <a:endCxn id="36" idx="3"/>
          </p:cNvCxnSpPr>
          <p:nvPr/>
        </p:nvCxnSpPr>
        <p:spPr>
          <a:xfrm flipH="1">
            <a:off x="2504508" y="3668103"/>
            <a:ext cx="3332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37794" y="3668103"/>
            <a:ext cx="0" cy="924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37794" y="4593021"/>
            <a:ext cx="2648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27200" y="84077"/>
            <a:ext cx="6624320" cy="85064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Logical Architecture - Digital Work Force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28331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3989" y="2270234"/>
            <a:ext cx="8040412" cy="3552495"/>
          </a:xfrm>
          <a:prstGeom prst="rect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30166" y="5223634"/>
            <a:ext cx="7168057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Hat </a:t>
            </a:r>
            <a:r>
              <a:rPr lang="en-US" dirty="0" err="1" smtClean="0"/>
              <a:t>OpenShift</a:t>
            </a:r>
            <a:r>
              <a:rPr lang="en-US" dirty="0" smtClean="0"/>
              <a:t> Container Platform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40824" y="5969872"/>
            <a:ext cx="7388772" cy="70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clusters (Sybase, Oracle, DB2, MongoDB, etc.)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102664" y="4403827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Orchestration Engine</a:t>
            </a:r>
            <a:endParaRPr lang="en-GB" sz="1200" dirty="0"/>
          </a:p>
        </p:txBody>
      </p:sp>
      <p:sp>
        <p:nvSpPr>
          <p:cNvPr id="19" name="Rectangle 18"/>
          <p:cNvSpPr/>
          <p:nvPr/>
        </p:nvSpPr>
        <p:spPr>
          <a:xfrm>
            <a:off x="4750079" y="4414334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 Information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6397494" y="4403823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Policies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840824" y="2469927"/>
            <a:ext cx="7041936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Hat 3Scale API Management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06" y="84077"/>
            <a:ext cx="1009156" cy="209155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455249" y="4403824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NLU/NLP Engine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1434660" y="3310752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 Hat Data Grid</a:t>
            </a:r>
            <a:endParaRPr lang="en-GB" sz="1400" dirty="0"/>
          </a:p>
        </p:txBody>
      </p:sp>
      <p:sp>
        <p:nvSpPr>
          <p:cNvPr id="37" name="Rectangle 36"/>
          <p:cNvSpPr/>
          <p:nvPr/>
        </p:nvSpPr>
        <p:spPr>
          <a:xfrm>
            <a:off x="3102664" y="3342278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 Hat AMQ</a:t>
            </a:r>
            <a:endParaRPr lang="en-GB" sz="1400" dirty="0"/>
          </a:p>
        </p:txBody>
      </p:sp>
      <p:sp>
        <p:nvSpPr>
          <p:cNvPr id="38" name="Rectangle 37"/>
          <p:cNvSpPr/>
          <p:nvPr/>
        </p:nvSpPr>
        <p:spPr>
          <a:xfrm>
            <a:off x="4770668" y="3342278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Email</a:t>
            </a:r>
            <a:endParaRPr lang="en-GB" sz="1400" dirty="0"/>
          </a:p>
        </p:txBody>
      </p:sp>
      <p:sp>
        <p:nvSpPr>
          <p:cNvPr id="39" name="Rectangle 38"/>
          <p:cNvSpPr/>
          <p:nvPr/>
        </p:nvSpPr>
        <p:spPr>
          <a:xfrm>
            <a:off x="6397494" y="3342278"/>
            <a:ext cx="1069848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SMS</a:t>
            </a:r>
            <a:endParaRPr lang="en-GB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18548" y="259025"/>
            <a:ext cx="304892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Hi</a:t>
            </a:r>
            <a:endParaRPr lang="en-GB" sz="1100" dirty="0"/>
          </a:p>
        </p:txBody>
      </p:sp>
      <p:sp>
        <p:nvSpPr>
          <p:cNvPr id="56" name="Rectangle 55"/>
          <p:cNvSpPr/>
          <p:nvPr/>
        </p:nvSpPr>
        <p:spPr>
          <a:xfrm>
            <a:off x="8534401" y="84077"/>
            <a:ext cx="3563006" cy="104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Chatbot</a:t>
            </a:r>
            <a:r>
              <a:rPr lang="en-US" dirty="0" smtClean="0"/>
              <a:t> responding to User back with greeting response “Hi! This is ALFRED, your personal digital assistant”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30621" y="615613"/>
            <a:ext cx="683172" cy="127727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Hi! This is ALFRED, your personal digital assistant</a:t>
            </a:r>
            <a:endParaRPr lang="en-GB" sz="1100" dirty="0"/>
          </a:p>
        </p:txBody>
      </p:sp>
      <p:cxnSp>
        <p:nvCxnSpPr>
          <p:cNvPr id="3" name="Elbow Connector 2"/>
          <p:cNvCxnSpPr>
            <a:stCxn id="24" idx="0"/>
            <a:endCxn id="31" idx="3"/>
          </p:cNvCxnSpPr>
          <p:nvPr/>
        </p:nvCxnSpPr>
        <p:spPr>
          <a:xfrm rot="16200000" flipV="1">
            <a:off x="2280742" y="388877"/>
            <a:ext cx="1340071" cy="282203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4" idx="3"/>
            <a:endCxn id="17" idx="1"/>
          </p:cNvCxnSpPr>
          <p:nvPr/>
        </p:nvCxnSpPr>
        <p:spPr>
          <a:xfrm>
            <a:off x="2525097" y="4761175"/>
            <a:ext cx="577567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0"/>
            <a:endCxn id="37" idx="2"/>
          </p:cNvCxnSpPr>
          <p:nvPr/>
        </p:nvCxnSpPr>
        <p:spPr>
          <a:xfrm flipV="1">
            <a:off x="3637588" y="4056979"/>
            <a:ext cx="0" cy="346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7" idx="0"/>
            <a:endCxn id="24" idx="2"/>
          </p:cNvCxnSpPr>
          <p:nvPr/>
        </p:nvCxnSpPr>
        <p:spPr>
          <a:xfrm rot="5400000" flipH="1" flipV="1">
            <a:off x="3794743" y="2775229"/>
            <a:ext cx="409895" cy="72420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813880" y="4603531"/>
            <a:ext cx="288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3"/>
          </p:cNvCxnSpPr>
          <p:nvPr/>
        </p:nvCxnSpPr>
        <p:spPr>
          <a:xfrm flipH="1">
            <a:off x="2504508" y="3668102"/>
            <a:ext cx="32166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13880" y="3668102"/>
            <a:ext cx="0" cy="94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27200" y="84077"/>
            <a:ext cx="6624320" cy="85064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Logical Architecture - Digital Work Force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298800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4214" y="2165131"/>
            <a:ext cx="8529145" cy="1891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tx1"/>
                </a:solidFill>
              </a:rPr>
              <a:t>Demo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Run a Java </a:t>
            </a:r>
            <a:r>
              <a:rPr lang="en-US" dirty="0" smtClean="0">
                <a:solidFill>
                  <a:schemeClr val="tx1"/>
                </a:solidFill>
              </a:rPr>
              <a:t>Spring application </a:t>
            </a:r>
            <a:r>
              <a:rPr lang="en-US" dirty="0" smtClean="0">
                <a:solidFill>
                  <a:schemeClr val="tx1"/>
                </a:solidFill>
              </a:rPr>
              <a:t>on Red Hat </a:t>
            </a:r>
            <a:r>
              <a:rPr lang="en-US" dirty="0" err="1" smtClean="0">
                <a:solidFill>
                  <a:schemeClr val="tx1"/>
                </a:solidFill>
              </a:rPr>
              <a:t>OpenShift</a:t>
            </a:r>
            <a:r>
              <a:rPr lang="en-US" dirty="0" smtClean="0">
                <a:solidFill>
                  <a:schemeClr val="tx1"/>
                </a:solidFill>
              </a:rPr>
              <a:t> Dedicated (Deployment option – S2I)</a:t>
            </a:r>
          </a:p>
        </p:txBody>
      </p:sp>
    </p:spTree>
    <p:extLst>
      <p:ext uri="{BB962C8B-B14F-4D97-AF65-F5344CB8AC3E}">
        <p14:creationId xmlns:p14="http://schemas.microsoft.com/office/powerpoint/2010/main" val="10225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2290" y="1650124"/>
            <a:ext cx="489428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 smtClean="0"/>
              <a:t>Q &amp; A</a:t>
            </a:r>
            <a:endParaRPr lang="en-GB" sz="15000" b="1" dirty="0"/>
          </a:p>
        </p:txBody>
      </p:sp>
    </p:spTree>
    <p:extLst>
      <p:ext uri="{BB962C8B-B14F-4D97-AF65-F5344CB8AC3E}">
        <p14:creationId xmlns:p14="http://schemas.microsoft.com/office/powerpoint/2010/main" val="33543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12750" y="180975"/>
            <a:ext cx="813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4000" u="sng" dirty="0" smtClean="0"/>
              <a:t>Requirements Captured</a:t>
            </a:r>
            <a:endParaRPr lang="en-GB" altLang="en-US" sz="4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60425" y="889000"/>
            <a:ext cx="9761538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/>
              <a:t>Current IT Environment leverages Hybrid Cloud setup. </a:t>
            </a:r>
            <a:r>
              <a:rPr lang="en-US" sz="1400" dirty="0" smtClean="0"/>
              <a:t>Solutions/ Services used: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Private </a:t>
            </a:r>
            <a:r>
              <a:rPr lang="en-US" sz="1400" dirty="0"/>
              <a:t>Cloud: VMWare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Public </a:t>
            </a:r>
            <a:r>
              <a:rPr lang="en-US" sz="1400" dirty="0"/>
              <a:t>Clouds: Amazon Web Services and Microsoft </a:t>
            </a:r>
            <a:r>
              <a:rPr lang="en-US" sz="1400" dirty="0" smtClean="0"/>
              <a:t>Azure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>
              <a:defRPr/>
            </a:pPr>
            <a:r>
              <a:rPr lang="en-US" sz="1400" b="1" dirty="0" smtClean="0"/>
              <a:t>Current Strategy: To increase productivity from IT assets and people</a:t>
            </a:r>
            <a:endParaRPr lang="en-GB" sz="1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21152"/>
              </p:ext>
            </p:extLst>
          </p:nvPr>
        </p:nvGraphicFramePr>
        <p:xfrm>
          <a:off x="860424" y="2120027"/>
          <a:ext cx="10974223" cy="390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114"/>
                <a:gridCol w="8240109"/>
              </a:tblGrid>
              <a:tr h="535366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Statement</a:t>
                      </a:r>
                      <a:endParaRPr lang="en-GB" dirty="0"/>
                    </a:p>
                  </a:txBody>
                  <a:tcPr/>
                </a:tc>
              </a:tr>
              <a:tr h="535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hlinkClick r:id="rId3" action="ppaction://hlinksldjump"/>
                        </a:rPr>
                        <a:t>OpenCompute</a:t>
                      </a:r>
                      <a:r>
                        <a:rPr lang="en-US" baseline="0" dirty="0" smtClean="0">
                          <a:hlinkClick r:id="rId3" action="ppaction://hlinksldjump"/>
                        </a:rPr>
                        <a:t> Adoption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Bank is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nterested in </a:t>
                      </a:r>
                      <a:r>
                        <a:rPr lang="en-US" dirty="0" err="1" smtClean="0"/>
                        <a:t>OpenCompute</a:t>
                      </a:r>
                      <a:r>
                        <a:rPr lang="en-US" dirty="0" smtClean="0"/>
                        <a:t>, howeve</a:t>
                      </a:r>
                      <a:r>
                        <a:rPr lang="en-US" baseline="0" dirty="0" smtClean="0"/>
                        <a:t>r</a:t>
                      </a:r>
                      <a:r>
                        <a:rPr lang="en-US" dirty="0" smtClean="0"/>
                        <a:t> hardware's</a:t>
                      </a:r>
                      <a:r>
                        <a:rPr lang="en-US" baseline="0" dirty="0" smtClean="0"/>
                        <a:t> are purchased </a:t>
                      </a:r>
                      <a:r>
                        <a:rPr lang="en-US" dirty="0" smtClean="0"/>
                        <a:t>from traditional vendors like HP, IBM, CISCO, EMC, etc.</a:t>
                      </a:r>
                      <a:endParaRPr lang="en-GB" dirty="0" smtClean="0"/>
                    </a:p>
                  </a:txBody>
                  <a:tcPr/>
                </a:tc>
              </a:tr>
              <a:tr h="5353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hlinkClick r:id="rId4" action="ppaction://hlinksldjump"/>
                        </a:rPr>
                        <a:t>Application </a:t>
                      </a:r>
                      <a:r>
                        <a:rPr lang="en-US" sz="1800" kern="1200" dirty="0" smtClean="0">
                          <a:hlinkClick r:id="rId4" action="ppaction://hlinksldjump"/>
                        </a:rPr>
                        <a:t>Modernization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 the bank makes sometimes disrupt their upgrade paths. Additionally, the agents and other modifications to VM/ Cloud images are done by the vendor and take weeks </a:t>
                      </a:r>
                      <a:endParaRPr lang="en-GB" dirty="0"/>
                    </a:p>
                  </a:txBody>
                  <a:tcPr/>
                </a:tc>
              </a:tr>
              <a:tr h="535366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 action="ppaction://hlinksldjump"/>
                        </a:rPr>
                        <a:t>Network Automation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changes take significant manpower to</a:t>
                      </a:r>
                      <a:r>
                        <a:rPr lang="en-US" baseline="0" dirty="0" smtClean="0"/>
                        <a:t> be executed </a:t>
                      </a:r>
                      <a:r>
                        <a:rPr lang="en-US" dirty="0" smtClean="0"/>
                        <a:t>from respective teams, which further</a:t>
                      </a:r>
                      <a:r>
                        <a:rPr lang="en-US" baseline="0" dirty="0" smtClean="0"/>
                        <a:t> delays delivery</a:t>
                      </a:r>
                      <a:endParaRPr lang="en-GB" dirty="0"/>
                    </a:p>
                  </a:txBody>
                  <a:tcPr/>
                </a:tc>
              </a:tr>
              <a:tr h="535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6" action="ppaction://hlinksldjump"/>
                        </a:rPr>
                        <a:t>Operational Cognizance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Holistic view of Security, regulatory compliance and performance is required</a:t>
                      </a:r>
                      <a:endParaRPr lang="en-GB" dirty="0" smtClean="0"/>
                    </a:p>
                  </a:txBody>
                  <a:tcPr/>
                </a:tc>
              </a:tr>
              <a:tr h="535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hlinkClick r:id="rId7" action="ppaction://hlinksldjump"/>
                        </a:rPr>
                        <a:t>“A </a:t>
                      </a:r>
                      <a:r>
                        <a:rPr lang="en-US" sz="1800" kern="1200" dirty="0" smtClean="0">
                          <a:hlinkClick r:id="rId7" action="ppaction://hlinksldjump"/>
                        </a:rPr>
                        <a:t>cut </a:t>
                      </a:r>
                      <a:r>
                        <a:rPr lang="en-US" sz="1800" kern="1200" dirty="0" smtClean="0">
                          <a:hlinkClick r:id="rId7" action="ppaction://hlinksldjump"/>
                        </a:rPr>
                        <a:t>above”</a:t>
                      </a:r>
                      <a:r>
                        <a:rPr lang="en-US" sz="1800" kern="1200" baseline="0" dirty="0" smtClean="0">
                          <a:hlinkClick r:id="rId7" action="ppaction://hlinksldjump"/>
                        </a:rPr>
                        <a:t> </a:t>
                      </a:r>
                      <a:r>
                        <a:rPr lang="en-US" sz="1800" kern="1200" dirty="0" smtClean="0">
                          <a:hlinkClick r:id="rId7" action="ppaction://hlinksldjump"/>
                        </a:rPr>
                        <a:t>Management </a:t>
                      </a:r>
                      <a:r>
                        <a:rPr lang="en-US" sz="1800" kern="1200" dirty="0" smtClean="0">
                          <a:hlinkClick r:id="rId7" action="ppaction://hlinksldjump"/>
                        </a:rPr>
                        <a:t>solution</a:t>
                      </a:r>
                      <a:endParaRPr lang="en-GB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Unable to on-board new capabilities or providers in the current hybrid solution due to management platform not keeping pace with the industry and being proprietary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0424" y="6223110"/>
            <a:ext cx="9883776" cy="466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**Aspirational Target: To reduce Average Transaction cost (US $0.001 from US $0.07) 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1713" y="1724552"/>
            <a:ext cx="904497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 smtClean="0"/>
              <a:t>Thank You!</a:t>
            </a:r>
            <a:endParaRPr lang="en-GB" sz="15000" b="1" dirty="0"/>
          </a:p>
        </p:txBody>
      </p:sp>
    </p:spTree>
    <p:extLst>
      <p:ext uri="{BB962C8B-B14F-4D97-AF65-F5344CB8AC3E}">
        <p14:creationId xmlns:p14="http://schemas.microsoft.com/office/powerpoint/2010/main" val="35444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88709"/>
              </p:ext>
            </p:extLst>
          </p:nvPr>
        </p:nvGraphicFramePr>
        <p:xfrm>
          <a:off x="508000" y="1278468"/>
          <a:ext cx="10853683" cy="5118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3683"/>
              </a:tblGrid>
              <a:tr h="52556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Proposed Technology</a:t>
                      </a:r>
                      <a:r>
                        <a:rPr lang="en-US" baseline="0" dirty="0" smtClean="0"/>
                        <a:t> Stack</a:t>
                      </a:r>
                      <a:endParaRPr lang="en-GB" dirty="0"/>
                    </a:p>
                  </a:txBody>
                  <a:tcPr/>
                </a:tc>
              </a:tr>
              <a:tr h="52556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err="1" smtClean="0"/>
                        <a:t>OpenCompute</a:t>
                      </a:r>
                      <a:r>
                        <a:rPr lang="en-US" dirty="0" smtClean="0"/>
                        <a:t> Adoption</a:t>
                      </a:r>
                      <a:endParaRPr lang="en-GB" dirty="0"/>
                    </a:p>
                  </a:txBody>
                  <a:tcPr/>
                </a:tc>
              </a:tr>
              <a:tr h="52556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Application </a:t>
                      </a:r>
                      <a:r>
                        <a:rPr lang="en-US" dirty="0" smtClean="0"/>
                        <a:t>Modernization</a:t>
                      </a:r>
                      <a:endParaRPr lang="en-GB" dirty="0"/>
                    </a:p>
                  </a:txBody>
                  <a:tcPr/>
                </a:tc>
              </a:tr>
              <a:tr h="52556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Network Automation</a:t>
                      </a:r>
                      <a:endParaRPr lang="en-GB" dirty="0"/>
                    </a:p>
                  </a:txBody>
                  <a:tcPr/>
                </a:tc>
              </a:tr>
              <a:tr h="52556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Operational Cognizance</a:t>
                      </a:r>
                      <a:endParaRPr lang="en-GB" dirty="0"/>
                    </a:p>
                  </a:txBody>
                  <a:tcPr/>
                </a:tc>
              </a:tr>
              <a:tr h="52556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“A cut above” Management </a:t>
                      </a:r>
                      <a:r>
                        <a:rPr lang="en-US" dirty="0" smtClean="0"/>
                        <a:t>Solution</a:t>
                      </a:r>
                      <a:endParaRPr lang="en-GB" dirty="0"/>
                    </a:p>
                  </a:txBody>
                  <a:tcPr/>
                </a:tc>
              </a:tr>
              <a:tr h="52556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Proposed solution benefits</a:t>
                      </a:r>
                      <a:endParaRPr lang="en-GB" dirty="0"/>
                    </a:p>
                  </a:txBody>
                  <a:tcPr/>
                </a:tc>
              </a:tr>
              <a:tr h="52556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How to reduce average transaction costs</a:t>
                      </a:r>
                      <a:endParaRPr lang="en-GB" dirty="0"/>
                    </a:p>
                  </a:txBody>
                  <a:tcPr/>
                </a:tc>
              </a:tr>
              <a:tr h="52556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Demo of Red Hat </a:t>
                      </a:r>
                      <a:r>
                        <a:rPr lang="en-US" dirty="0" err="1" smtClean="0"/>
                        <a:t>OpenShift</a:t>
                      </a: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Q &amp; A session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8000" y="86381"/>
            <a:ext cx="813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4000" u="sng" dirty="0" smtClean="0"/>
              <a:t>Agenda</a:t>
            </a:r>
            <a:endParaRPr lang="en-GB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398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28950" y="4802683"/>
            <a:ext cx="5781675" cy="4762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Infrastructure (Any certified hardware)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028950" y="4231183"/>
            <a:ext cx="5781675" cy="476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Hat </a:t>
            </a:r>
            <a:r>
              <a:rPr lang="en-US" dirty="0" err="1" smtClean="0"/>
              <a:t>Ceph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028949" y="3659683"/>
            <a:ext cx="5781675" cy="476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Hat Enterprise Linux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024173" y="2507158"/>
            <a:ext cx="5781675" cy="476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Hat OpenStack Platform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024172" y="1930896"/>
            <a:ext cx="3857629" cy="476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Red Hat </a:t>
            </a:r>
            <a:r>
              <a:rPr lang="en-US" dirty="0" err="1" smtClean="0"/>
              <a:t>OpenShift</a:t>
            </a:r>
            <a:r>
              <a:rPr lang="en-US" dirty="0" smtClean="0"/>
              <a:t> Platform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958000" y="1930896"/>
            <a:ext cx="1847848" cy="476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Machines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038472" y="1392733"/>
            <a:ext cx="1495428" cy="4762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</a:t>
            </a:r>
            <a:endParaRPr lang="en-GB" sz="1400" dirty="0"/>
          </a:p>
        </p:txBody>
      </p:sp>
      <p:sp>
        <p:nvSpPr>
          <p:cNvPr id="25" name="Rectangle 24"/>
          <p:cNvSpPr/>
          <p:nvPr/>
        </p:nvSpPr>
        <p:spPr>
          <a:xfrm>
            <a:off x="6958000" y="1359396"/>
            <a:ext cx="842976" cy="476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8953500" y="1373685"/>
            <a:ext cx="1647825" cy="390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Red Hat </a:t>
            </a:r>
            <a:r>
              <a:rPr lang="en-US" sz="1600" dirty="0" err="1" smtClean="0"/>
              <a:t>Ansible</a:t>
            </a:r>
            <a:r>
              <a:rPr lang="en-US" sz="1600" dirty="0" smtClean="0"/>
              <a:t> Platform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Red Hat Insights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Red Hat Satellite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Red Hat </a:t>
            </a:r>
            <a:r>
              <a:rPr lang="en-US" sz="1600" dirty="0" err="1" smtClean="0"/>
              <a:t>CloudForms</a:t>
            </a:r>
            <a:r>
              <a:rPr lang="en-US" sz="1600" dirty="0" smtClean="0"/>
              <a:t>*</a:t>
            </a:r>
            <a:endParaRPr lang="en-GB" sz="1600" dirty="0"/>
          </a:p>
        </p:txBody>
      </p:sp>
      <p:sp>
        <p:nvSpPr>
          <p:cNvPr id="29" name="Rectangle 28"/>
          <p:cNvSpPr/>
          <p:nvPr/>
        </p:nvSpPr>
        <p:spPr>
          <a:xfrm>
            <a:off x="1233472" y="5459908"/>
            <a:ext cx="2160990" cy="12001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Better Software Architecture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3651935" y="5459908"/>
            <a:ext cx="2160990" cy="12001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Agile Integration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038783" y="5459908"/>
            <a:ext cx="2160990" cy="12001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Streamline Application Lifecycle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8440335" y="5459908"/>
            <a:ext cx="2160990" cy="12001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 Innovation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3028948" y="3659683"/>
            <a:ext cx="857252" cy="238125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Foundation Tier</a:t>
            </a:r>
            <a:endParaRPr lang="en-GB" sz="800" dirty="0"/>
          </a:p>
        </p:txBody>
      </p:sp>
      <p:sp>
        <p:nvSpPr>
          <p:cNvPr id="34" name="Rectangle 33"/>
          <p:cNvSpPr/>
          <p:nvPr/>
        </p:nvSpPr>
        <p:spPr>
          <a:xfrm>
            <a:off x="3028948" y="2507158"/>
            <a:ext cx="1419226" cy="214314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Hypervisor Management Tier</a:t>
            </a:r>
            <a:endParaRPr lang="en-GB" sz="800" dirty="0"/>
          </a:p>
        </p:txBody>
      </p:sp>
      <p:sp>
        <p:nvSpPr>
          <p:cNvPr id="35" name="Rectangle 34"/>
          <p:cNvSpPr/>
          <p:nvPr/>
        </p:nvSpPr>
        <p:spPr>
          <a:xfrm>
            <a:off x="8948723" y="1373685"/>
            <a:ext cx="1500178" cy="20955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Security &amp; Management Plane</a:t>
            </a:r>
            <a:endParaRPr lang="en-GB" sz="800" dirty="0"/>
          </a:p>
        </p:txBody>
      </p:sp>
      <p:sp>
        <p:nvSpPr>
          <p:cNvPr id="36" name="Rectangle 35"/>
          <p:cNvSpPr/>
          <p:nvPr/>
        </p:nvSpPr>
        <p:spPr>
          <a:xfrm>
            <a:off x="3038472" y="1949942"/>
            <a:ext cx="1076326" cy="233364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Containerization Tier</a:t>
            </a:r>
            <a:endParaRPr lang="en-GB" sz="800" dirty="0"/>
          </a:p>
        </p:txBody>
      </p:sp>
      <p:sp>
        <p:nvSpPr>
          <p:cNvPr id="37" name="Rectangle 36"/>
          <p:cNvSpPr/>
          <p:nvPr/>
        </p:nvSpPr>
        <p:spPr>
          <a:xfrm>
            <a:off x="3028948" y="4235945"/>
            <a:ext cx="857252" cy="238125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Storage Tier</a:t>
            </a:r>
            <a:endParaRPr lang="en-GB" sz="800" dirty="0"/>
          </a:p>
        </p:txBody>
      </p:sp>
      <p:sp>
        <p:nvSpPr>
          <p:cNvPr id="38" name="Rectangle 37"/>
          <p:cNvSpPr/>
          <p:nvPr/>
        </p:nvSpPr>
        <p:spPr>
          <a:xfrm>
            <a:off x="1233473" y="1392733"/>
            <a:ext cx="1647825" cy="3886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Red Hat Runtimes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Red Hat </a:t>
            </a:r>
            <a:r>
              <a:rPr lang="en-US" sz="1600" dirty="0" err="1" smtClean="0"/>
              <a:t>CodeReady</a:t>
            </a:r>
            <a:r>
              <a:rPr lang="en-US" sz="1600" dirty="0" smtClean="0"/>
              <a:t> Workspaces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Red Hat Quay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33472" y="1392733"/>
            <a:ext cx="881078" cy="20955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Developer Tools</a:t>
            </a:r>
            <a:endParaRPr lang="en-GB" sz="800" dirty="0"/>
          </a:p>
        </p:txBody>
      </p:sp>
      <p:sp>
        <p:nvSpPr>
          <p:cNvPr id="27" name="Rectangle 26"/>
          <p:cNvSpPr/>
          <p:nvPr/>
        </p:nvSpPr>
        <p:spPr>
          <a:xfrm>
            <a:off x="3024173" y="3078658"/>
            <a:ext cx="5781675" cy="476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Hat Enterprise Virtualization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3024172" y="3078658"/>
            <a:ext cx="857252" cy="238125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Hypervisor Tier</a:t>
            </a:r>
            <a:endParaRPr lang="en-GB" sz="800" dirty="0"/>
          </a:p>
        </p:txBody>
      </p:sp>
      <p:sp>
        <p:nvSpPr>
          <p:cNvPr id="42" name="Rectangle 41"/>
          <p:cNvSpPr/>
          <p:nvPr/>
        </p:nvSpPr>
        <p:spPr>
          <a:xfrm>
            <a:off x="7962872" y="1359396"/>
            <a:ext cx="842976" cy="476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3031903" y="1383209"/>
            <a:ext cx="372084" cy="209550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</a:t>
            </a:r>
            <a:endParaRPr lang="en-GB" sz="800" dirty="0"/>
          </a:p>
        </p:txBody>
      </p:sp>
      <p:sp>
        <p:nvSpPr>
          <p:cNvPr id="44" name="Rectangle 43"/>
          <p:cNvSpPr/>
          <p:nvPr/>
        </p:nvSpPr>
        <p:spPr>
          <a:xfrm>
            <a:off x="4613069" y="1383209"/>
            <a:ext cx="1495428" cy="4762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</a:t>
            </a:r>
            <a:endParaRPr lang="en-GB" sz="1400" dirty="0"/>
          </a:p>
        </p:txBody>
      </p:sp>
      <p:sp>
        <p:nvSpPr>
          <p:cNvPr id="45" name="Rectangle 44"/>
          <p:cNvSpPr/>
          <p:nvPr/>
        </p:nvSpPr>
        <p:spPr>
          <a:xfrm>
            <a:off x="4613069" y="1373685"/>
            <a:ext cx="372084" cy="209550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</a:t>
            </a:r>
            <a:endParaRPr lang="en-GB" sz="800" dirty="0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12750" y="180975"/>
            <a:ext cx="116951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u="sng" dirty="0" smtClean="0"/>
              <a:t>Proposed Full Technology Stack - Red </a:t>
            </a:r>
            <a:r>
              <a:rPr lang="en-US" altLang="en-US" sz="4000" u="sng" dirty="0"/>
              <a:t>Hat Hybrid </a:t>
            </a:r>
            <a:r>
              <a:rPr lang="en-US" altLang="en-US" sz="4000" u="sng" dirty="0" smtClean="0"/>
              <a:t>Cloud</a:t>
            </a:r>
            <a:endParaRPr lang="en-GB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3034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88925" y="38678"/>
            <a:ext cx="120078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u="sng" dirty="0" err="1" smtClean="0"/>
              <a:t>OpenCompute</a:t>
            </a:r>
            <a:r>
              <a:rPr lang="en-US" altLang="en-US" sz="4000" u="sng" dirty="0" smtClean="0"/>
              <a:t> Adoption + H/W from traditional vendors</a:t>
            </a:r>
            <a:endParaRPr lang="en-GB" altLang="en-US" sz="40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47675" y="1095375"/>
            <a:ext cx="963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contributor to </a:t>
            </a:r>
            <a:r>
              <a:rPr lang="en-US" dirty="0" err="1" smtClean="0"/>
              <a:t>OpenCompute</a:t>
            </a:r>
            <a:r>
              <a:rPr lang="en-US" dirty="0" smtClean="0"/>
              <a:t> project since 2011</a:t>
            </a:r>
          </a:p>
          <a:p>
            <a:endParaRPr lang="en-US" dirty="0" smtClean="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47675" y="2851249"/>
            <a:ext cx="120078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dirty="0" smtClean="0"/>
              <a:t>What is Red Hat OpenStack Platform? Why?</a:t>
            </a:r>
            <a:endParaRPr lang="en-GB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" y="3648075"/>
            <a:ext cx="8775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Cloud Computing framework; controls large pools of compute, storage and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706870" y="776029"/>
            <a:ext cx="2330755" cy="935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OpenCompute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Nokia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Inspur</a:t>
            </a:r>
          </a:p>
          <a:p>
            <a:pPr algn="ctr"/>
            <a:r>
              <a:rPr lang="en-US" sz="1300" dirty="0" err="1" smtClean="0">
                <a:solidFill>
                  <a:schemeClr val="tx1"/>
                </a:solidFill>
              </a:rPr>
              <a:t>Wiwynn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06870" y="1808204"/>
            <a:ext cx="2330755" cy="935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Traditional H/W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Cisco UCS series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Dell EMC PowerEdge series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HPE ProLiant DL servers</a:t>
            </a:r>
            <a:endParaRPr lang="en-GB" sz="13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44" y="3971240"/>
            <a:ext cx="2191211" cy="2169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70" y="3971240"/>
            <a:ext cx="2021871" cy="2026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4207" y="6140827"/>
            <a:ext cx="342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from virtualization to Cloud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79087" y="6136505"/>
            <a:ext cx="327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Installation of bare-metal servers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9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173021" y="3543294"/>
            <a:ext cx="484633" cy="97840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870115" y="3526104"/>
            <a:ext cx="484633" cy="97840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85730" y="3505772"/>
            <a:ext cx="2556309" cy="3318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27549" y="4511646"/>
            <a:ext cx="76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BUILD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96018" y="350577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DEV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72660" y="452170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SHIP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6521" y="350577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OPS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50334" y="4494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</a:t>
            </a:r>
            <a:endParaRPr lang="en-GB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09" y="4994259"/>
            <a:ext cx="542432" cy="7024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856" y="4994259"/>
            <a:ext cx="542432" cy="7024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55" y="4989885"/>
            <a:ext cx="961248" cy="5754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03" y="4989884"/>
            <a:ext cx="961248" cy="5754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951" y="4989883"/>
            <a:ext cx="961248" cy="57544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040" y="4713975"/>
            <a:ext cx="2149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Development Environment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39776" y="4708730"/>
            <a:ext cx="2489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Secure Content &amp; Collaboration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238603" y="4713975"/>
            <a:ext cx="209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Deploy, Manage and Scale</a:t>
            </a:r>
            <a:endParaRPr lang="en-GB" sz="1400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1050" y="-93273"/>
            <a:ext cx="813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4000" u="sng" dirty="0" smtClean="0"/>
              <a:t>Application Modernization</a:t>
            </a:r>
            <a:endParaRPr lang="en-GB" altLang="en-US" sz="4000" u="sng" dirty="0"/>
          </a:p>
        </p:txBody>
      </p:sp>
      <p:sp>
        <p:nvSpPr>
          <p:cNvPr id="42" name="Down Arrow 41"/>
          <p:cNvSpPr/>
          <p:nvPr/>
        </p:nvSpPr>
        <p:spPr>
          <a:xfrm>
            <a:off x="5985740" y="3563626"/>
            <a:ext cx="484633" cy="97840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Down Arrow 42"/>
          <p:cNvSpPr/>
          <p:nvPr/>
        </p:nvSpPr>
        <p:spPr>
          <a:xfrm>
            <a:off x="3682834" y="3546436"/>
            <a:ext cx="484633" cy="97840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798449" y="3526104"/>
            <a:ext cx="2556309" cy="3318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708737" y="352610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OPS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280627" y="3438869"/>
            <a:ext cx="3804745" cy="3231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Benefits: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Frequent Deployments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change of failure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Self-Service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Dynamically Placed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Declarative Service Deployments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Blue-Green and Canary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Self-Healing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Auto-Scaling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3642381" y="898994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Deployment Process</a:t>
            </a:r>
            <a:endParaRPr lang="en-GB" sz="1500" dirty="0"/>
          </a:p>
        </p:txBody>
      </p:sp>
      <p:sp>
        <p:nvSpPr>
          <p:cNvPr id="47" name="Rectangle 46"/>
          <p:cNvSpPr/>
          <p:nvPr/>
        </p:nvSpPr>
        <p:spPr>
          <a:xfrm>
            <a:off x="1487768" y="896552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Application Lifetime</a:t>
            </a:r>
            <a:endParaRPr lang="en-GB" sz="1300" dirty="0"/>
          </a:p>
        </p:txBody>
      </p:sp>
      <p:sp>
        <p:nvSpPr>
          <p:cNvPr id="48" name="Rectangle 47"/>
          <p:cNvSpPr/>
          <p:nvPr/>
        </p:nvSpPr>
        <p:spPr>
          <a:xfrm>
            <a:off x="5796994" y="896552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Application Architecture</a:t>
            </a:r>
            <a:endParaRPr lang="en-GB" sz="1300" dirty="0"/>
          </a:p>
        </p:txBody>
      </p:sp>
      <p:sp>
        <p:nvSpPr>
          <p:cNvPr id="49" name="Rectangle 48"/>
          <p:cNvSpPr/>
          <p:nvPr/>
        </p:nvSpPr>
        <p:spPr>
          <a:xfrm>
            <a:off x="7951607" y="898994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Deployment &amp; Packaging</a:t>
            </a:r>
            <a:endParaRPr lang="en-GB" sz="1300" dirty="0"/>
          </a:p>
        </p:txBody>
      </p:sp>
      <p:sp>
        <p:nvSpPr>
          <p:cNvPr id="50" name="Rectangle 49"/>
          <p:cNvSpPr/>
          <p:nvPr/>
        </p:nvSpPr>
        <p:spPr>
          <a:xfrm>
            <a:off x="10106220" y="896552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Application Infrastructure</a:t>
            </a:r>
            <a:endParaRPr lang="en-GB" sz="1250" dirty="0"/>
          </a:p>
        </p:txBody>
      </p:sp>
      <p:sp>
        <p:nvSpPr>
          <p:cNvPr id="51" name="Rectangle 50"/>
          <p:cNvSpPr/>
          <p:nvPr/>
        </p:nvSpPr>
        <p:spPr>
          <a:xfrm>
            <a:off x="1527676" y="1881319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Days/ Weeks</a:t>
            </a:r>
            <a:endParaRPr lang="en-GB" sz="1300" dirty="0"/>
          </a:p>
        </p:txBody>
      </p:sp>
      <p:sp>
        <p:nvSpPr>
          <p:cNvPr id="66" name="Rectangle 65"/>
          <p:cNvSpPr/>
          <p:nvPr/>
        </p:nvSpPr>
        <p:spPr>
          <a:xfrm>
            <a:off x="3642381" y="1818275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Agile</a:t>
            </a:r>
            <a:endParaRPr lang="en-GB" sz="1300" dirty="0"/>
          </a:p>
        </p:txBody>
      </p:sp>
      <p:sp>
        <p:nvSpPr>
          <p:cNvPr id="67" name="Rectangle 66"/>
          <p:cNvSpPr/>
          <p:nvPr/>
        </p:nvSpPr>
        <p:spPr>
          <a:xfrm>
            <a:off x="1492908" y="2742034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Hours/ Days</a:t>
            </a:r>
            <a:endParaRPr lang="en-GB" sz="1300" dirty="0"/>
          </a:p>
        </p:txBody>
      </p:sp>
      <p:sp>
        <p:nvSpPr>
          <p:cNvPr id="70" name="Rectangle 69"/>
          <p:cNvSpPr/>
          <p:nvPr/>
        </p:nvSpPr>
        <p:spPr>
          <a:xfrm>
            <a:off x="3642381" y="2744070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Agile + DevOps</a:t>
            </a:r>
            <a:endParaRPr lang="en-GB" sz="1300" dirty="0"/>
          </a:p>
        </p:txBody>
      </p:sp>
      <p:sp>
        <p:nvSpPr>
          <p:cNvPr id="71" name="Rectangle 70"/>
          <p:cNvSpPr/>
          <p:nvPr/>
        </p:nvSpPr>
        <p:spPr>
          <a:xfrm>
            <a:off x="5796994" y="1818275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N-Tier (SOA)</a:t>
            </a:r>
            <a:endParaRPr lang="en-GB" sz="1300" dirty="0"/>
          </a:p>
        </p:txBody>
      </p:sp>
      <p:sp>
        <p:nvSpPr>
          <p:cNvPr id="72" name="Rectangle 71"/>
          <p:cNvSpPr/>
          <p:nvPr/>
        </p:nvSpPr>
        <p:spPr>
          <a:xfrm>
            <a:off x="5790470" y="2739998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Micro Services</a:t>
            </a:r>
            <a:endParaRPr lang="en-GB" sz="1300" dirty="0"/>
          </a:p>
        </p:txBody>
      </p:sp>
      <p:sp>
        <p:nvSpPr>
          <p:cNvPr id="73" name="Rectangle 72"/>
          <p:cNvSpPr/>
          <p:nvPr/>
        </p:nvSpPr>
        <p:spPr>
          <a:xfrm>
            <a:off x="7951607" y="1818275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Virtual servers</a:t>
            </a:r>
            <a:endParaRPr lang="en-GB" sz="1300" dirty="0"/>
          </a:p>
        </p:txBody>
      </p:sp>
      <p:sp>
        <p:nvSpPr>
          <p:cNvPr id="74" name="Rectangle 73"/>
          <p:cNvSpPr/>
          <p:nvPr/>
        </p:nvSpPr>
        <p:spPr>
          <a:xfrm>
            <a:off x="10106220" y="1818275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Datacenter/ Hosted</a:t>
            </a:r>
            <a:endParaRPr lang="en-GB" sz="1300" dirty="0"/>
          </a:p>
        </p:txBody>
      </p:sp>
      <p:sp>
        <p:nvSpPr>
          <p:cNvPr id="75" name="Rectangle 74"/>
          <p:cNvSpPr/>
          <p:nvPr/>
        </p:nvSpPr>
        <p:spPr>
          <a:xfrm>
            <a:off x="10106220" y="2739998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Cloud</a:t>
            </a:r>
            <a:endParaRPr lang="en-GB" sz="1300" dirty="0"/>
          </a:p>
        </p:txBody>
      </p:sp>
      <p:sp>
        <p:nvSpPr>
          <p:cNvPr id="76" name="Rectangle 75"/>
          <p:cNvSpPr/>
          <p:nvPr/>
        </p:nvSpPr>
        <p:spPr>
          <a:xfrm>
            <a:off x="7958131" y="2733274"/>
            <a:ext cx="1894694" cy="43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Containers</a:t>
            </a:r>
            <a:endParaRPr lang="en-GB" sz="1300" dirty="0"/>
          </a:p>
        </p:txBody>
      </p:sp>
      <p:sp>
        <p:nvSpPr>
          <p:cNvPr id="77" name="Rectangle 76"/>
          <p:cNvSpPr/>
          <p:nvPr/>
        </p:nvSpPr>
        <p:spPr>
          <a:xfrm>
            <a:off x="341050" y="1818275"/>
            <a:ext cx="920741" cy="396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CMO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4522" y="2752978"/>
            <a:ext cx="1207269" cy="426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Proposed FMO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26192" y="788276"/>
            <a:ext cx="10675637" cy="25645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65199" y="5849695"/>
            <a:ext cx="7159020" cy="944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Red Hat </a:t>
            </a:r>
            <a:r>
              <a:rPr lang="en-US" dirty="0" err="1" smtClean="0">
                <a:solidFill>
                  <a:schemeClr val="tx1"/>
                </a:solidFill>
              </a:rPr>
              <a:t>OpenShift</a:t>
            </a:r>
            <a:r>
              <a:rPr lang="en-US" dirty="0" smtClean="0">
                <a:solidFill>
                  <a:schemeClr val="tx1"/>
                </a:solidFill>
              </a:rPr>
              <a:t> Container Platform: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 open-source container application platform for the development, deployment and management of applications. Built on Kubernetes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0083" y="16641"/>
            <a:ext cx="112525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u="sng" dirty="0" smtClean="0"/>
              <a:t>Scenario: Zero downtime Upgrade process in RHOCP</a:t>
            </a:r>
            <a:endParaRPr lang="en-GB" altLang="en-US" sz="4000" u="sng" dirty="0"/>
          </a:p>
        </p:txBody>
      </p:sp>
      <p:sp>
        <p:nvSpPr>
          <p:cNvPr id="19" name="Rectangle 18"/>
          <p:cNvSpPr/>
          <p:nvPr/>
        </p:nvSpPr>
        <p:spPr>
          <a:xfrm>
            <a:off x="5049395" y="4943475"/>
            <a:ext cx="914400" cy="188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06670" y="4943475"/>
            <a:ext cx="914400" cy="188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92120" y="4943475"/>
            <a:ext cx="914400" cy="188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68333" y="5400675"/>
            <a:ext cx="581025" cy="6353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v1</a:t>
            </a:r>
            <a:endParaRPr lang="en-GB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059" y="889000"/>
            <a:ext cx="542432" cy="70244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519612" y="2686050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Management System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4519611" y="1895858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SCM Tool</a:t>
            </a:r>
            <a:endParaRPr lang="en-GB" sz="1200" dirty="0"/>
          </a:p>
        </p:txBody>
      </p:sp>
      <p:sp>
        <p:nvSpPr>
          <p:cNvPr id="58" name="Rectangle 57"/>
          <p:cNvSpPr/>
          <p:nvPr/>
        </p:nvSpPr>
        <p:spPr>
          <a:xfrm>
            <a:off x="7043737" y="2686050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Source-To-Image conversion</a:t>
            </a:r>
            <a:endParaRPr lang="en-GB" sz="1200" dirty="0"/>
          </a:p>
        </p:txBody>
      </p:sp>
      <p:sp>
        <p:nvSpPr>
          <p:cNvPr id="59" name="Rectangle 58"/>
          <p:cNvSpPr/>
          <p:nvPr/>
        </p:nvSpPr>
        <p:spPr>
          <a:xfrm>
            <a:off x="9567862" y="2686050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Repository</a:t>
            </a:r>
            <a:endParaRPr lang="en-GB" sz="1200" dirty="0"/>
          </a:p>
        </p:txBody>
      </p:sp>
      <p:cxnSp>
        <p:nvCxnSpPr>
          <p:cNvPr id="27" name="Straight Arrow Connector 26"/>
          <p:cNvCxnSpPr>
            <a:stCxn id="57" idx="2"/>
            <a:endCxn id="25" idx="0"/>
          </p:cNvCxnSpPr>
          <p:nvPr/>
        </p:nvCxnSpPr>
        <p:spPr>
          <a:xfrm>
            <a:off x="5514974" y="2381633"/>
            <a:ext cx="1" cy="304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58" idx="1"/>
          </p:cNvCxnSpPr>
          <p:nvPr/>
        </p:nvCxnSpPr>
        <p:spPr>
          <a:xfrm>
            <a:off x="6510337" y="2928938"/>
            <a:ext cx="533400" cy="0"/>
          </a:xfrm>
          <a:prstGeom prst="straightConnector1">
            <a:avLst/>
          </a:prstGeom>
          <a:ln w="127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8" idx="3"/>
            <a:endCxn id="59" idx="1"/>
          </p:cNvCxnSpPr>
          <p:nvPr/>
        </p:nvCxnSpPr>
        <p:spPr>
          <a:xfrm>
            <a:off x="9034462" y="2928938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6" idx="2"/>
            <a:endCxn id="57" idx="0"/>
          </p:cNvCxnSpPr>
          <p:nvPr/>
        </p:nvCxnSpPr>
        <p:spPr>
          <a:xfrm flipH="1">
            <a:off x="5514974" y="1591441"/>
            <a:ext cx="301" cy="304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519611" y="3476625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 Balancer</a:t>
            </a:r>
            <a:endParaRPr lang="en-GB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514972" y="3181350"/>
            <a:ext cx="1" cy="304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82559" y="4543424"/>
            <a:ext cx="3657600" cy="23145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682559" y="4576376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Cluster</a:t>
            </a:r>
            <a:endParaRPr lang="en-GB" sz="1200" dirty="0"/>
          </a:p>
        </p:txBody>
      </p:sp>
      <p:cxnSp>
        <p:nvCxnSpPr>
          <p:cNvPr id="14" name="Straight Arrow Connector 13"/>
          <p:cNvCxnSpPr>
            <a:stCxn id="68" idx="2"/>
          </p:cNvCxnSpPr>
          <p:nvPr/>
        </p:nvCxnSpPr>
        <p:spPr>
          <a:xfrm>
            <a:off x="5514974" y="3962400"/>
            <a:ext cx="1147" cy="1438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04148" y="5405271"/>
            <a:ext cx="581025" cy="6353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v1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6273357" y="5400675"/>
            <a:ext cx="581025" cy="6353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v1</a:t>
            </a:r>
            <a:endParaRPr lang="en-GB" dirty="0"/>
          </a:p>
        </p:txBody>
      </p:sp>
      <p:cxnSp>
        <p:nvCxnSpPr>
          <p:cNvPr id="16" name="Elbow Connector 15"/>
          <p:cNvCxnSpPr>
            <a:endCxn id="55" idx="0"/>
          </p:cNvCxnSpPr>
          <p:nvPr/>
        </p:nvCxnSpPr>
        <p:spPr>
          <a:xfrm rot="5400000">
            <a:off x="4383385" y="4269088"/>
            <a:ext cx="1207048" cy="1056126"/>
          </a:xfrm>
          <a:prstGeom prst="bentConnector3">
            <a:avLst>
              <a:gd name="adj1" fmla="val 12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46" idx="0"/>
          </p:cNvCxnSpPr>
          <p:nvPr/>
        </p:nvCxnSpPr>
        <p:spPr>
          <a:xfrm rot="16200000" flipH="1">
            <a:off x="5446531" y="4283336"/>
            <a:ext cx="1182166" cy="1052511"/>
          </a:xfrm>
          <a:prstGeom prst="bentConnector3">
            <a:avLst>
              <a:gd name="adj1" fmla="val -15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049395" y="4943475"/>
            <a:ext cx="914400" cy="188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06670" y="4943475"/>
            <a:ext cx="914400" cy="188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92120" y="4943475"/>
            <a:ext cx="914400" cy="188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68333" y="5400675"/>
            <a:ext cx="581025" cy="635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v1</a:t>
            </a:r>
            <a:endParaRPr lang="en-GB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059" y="889000"/>
            <a:ext cx="542432" cy="70244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519612" y="2686050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Management System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4519611" y="1895858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SCM Tool</a:t>
            </a:r>
            <a:endParaRPr lang="en-GB" sz="1200" dirty="0"/>
          </a:p>
        </p:txBody>
      </p:sp>
      <p:sp>
        <p:nvSpPr>
          <p:cNvPr id="58" name="Rectangle 57"/>
          <p:cNvSpPr/>
          <p:nvPr/>
        </p:nvSpPr>
        <p:spPr>
          <a:xfrm>
            <a:off x="7043737" y="2686050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Source-To-Image conversion</a:t>
            </a:r>
            <a:endParaRPr lang="en-GB" sz="1200" dirty="0"/>
          </a:p>
        </p:txBody>
      </p:sp>
      <p:sp>
        <p:nvSpPr>
          <p:cNvPr id="59" name="Rectangle 58"/>
          <p:cNvSpPr/>
          <p:nvPr/>
        </p:nvSpPr>
        <p:spPr>
          <a:xfrm>
            <a:off x="9567862" y="2686050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Repository</a:t>
            </a:r>
            <a:endParaRPr lang="en-GB" sz="1200" dirty="0"/>
          </a:p>
        </p:txBody>
      </p:sp>
      <p:cxnSp>
        <p:nvCxnSpPr>
          <p:cNvPr id="27" name="Straight Arrow Connector 26"/>
          <p:cNvCxnSpPr>
            <a:stCxn id="57" idx="2"/>
            <a:endCxn id="25" idx="0"/>
          </p:cNvCxnSpPr>
          <p:nvPr/>
        </p:nvCxnSpPr>
        <p:spPr>
          <a:xfrm>
            <a:off x="5514974" y="2381633"/>
            <a:ext cx="1" cy="304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58" idx="1"/>
          </p:cNvCxnSpPr>
          <p:nvPr/>
        </p:nvCxnSpPr>
        <p:spPr>
          <a:xfrm>
            <a:off x="6510337" y="2928938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8" idx="3"/>
            <a:endCxn id="59" idx="1"/>
          </p:cNvCxnSpPr>
          <p:nvPr/>
        </p:nvCxnSpPr>
        <p:spPr>
          <a:xfrm>
            <a:off x="9034462" y="2928938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6" idx="2"/>
            <a:endCxn id="57" idx="0"/>
          </p:cNvCxnSpPr>
          <p:nvPr/>
        </p:nvCxnSpPr>
        <p:spPr>
          <a:xfrm flipH="1">
            <a:off x="5514974" y="1591441"/>
            <a:ext cx="301" cy="304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519611" y="3476625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 Balancer</a:t>
            </a:r>
            <a:endParaRPr lang="en-GB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514972" y="3181350"/>
            <a:ext cx="1" cy="304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48106" y="1552758"/>
            <a:ext cx="33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v2</a:t>
            </a:r>
            <a:endParaRPr lang="en-GB" sz="1200" dirty="0"/>
          </a:p>
        </p:txBody>
      </p:sp>
      <p:sp>
        <p:nvSpPr>
          <p:cNvPr id="39" name="Rectangle 38"/>
          <p:cNvSpPr/>
          <p:nvPr/>
        </p:nvSpPr>
        <p:spPr>
          <a:xfrm>
            <a:off x="3682559" y="4543424"/>
            <a:ext cx="3657600" cy="23145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682559" y="4576376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Cluster</a:t>
            </a:r>
            <a:endParaRPr lang="en-GB" sz="1200" dirty="0"/>
          </a:p>
        </p:txBody>
      </p:sp>
      <p:cxnSp>
        <p:nvCxnSpPr>
          <p:cNvPr id="14" name="Straight Arrow Connector 13"/>
          <p:cNvCxnSpPr>
            <a:stCxn id="68" idx="2"/>
          </p:cNvCxnSpPr>
          <p:nvPr/>
        </p:nvCxnSpPr>
        <p:spPr>
          <a:xfrm>
            <a:off x="5514974" y="3962400"/>
            <a:ext cx="1147" cy="1438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04148" y="5405271"/>
            <a:ext cx="581025" cy="6353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v1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6273357" y="5400675"/>
            <a:ext cx="581025" cy="6353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v1</a:t>
            </a:r>
            <a:endParaRPr lang="en-GB" dirty="0"/>
          </a:p>
        </p:txBody>
      </p:sp>
      <p:cxnSp>
        <p:nvCxnSpPr>
          <p:cNvPr id="16" name="Elbow Connector 15"/>
          <p:cNvCxnSpPr>
            <a:endCxn id="26" idx="1"/>
          </p:cNvCxnSpPr>
          <p:nvPr/>
        </p:nvCxnSpPr>
        <p:spPr>
          <a:xfrm rot="5400000">
            <a:off x="3729640" y="4658515"/>
            <a:ext cx="2250221" cy="1320445"/>
          </a:xfrm>
          <a:prstGeom prst="bentConnector4">
            <a:avLst>
              <a:gd name="adj1" fmla="val -15"/>
              <a:gd name="adj2" fmla="val 1634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46" idx="0"/>
          </p:cNvCxnSpPr>
          <p:nvPr/>
        </p:nvCxnSpPr>
        <p:spPr>
          <a:xfrm rot="16200000" flipH="1">
            <a:off x="5446531" y="4283336"/>
            <a:ext cx="1182166" cy="1052511"/>
          </a:xfrm>
          <a:prstGeom prst="bentConnector3">
            <a:avLst>
              <a:gd name="adj1" fmla="val -15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94527" y="6126157"/>
            <a:ext cx="581025" cy="6353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04931" y="4490810"/>
            <a:ext cx="290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Liveness probe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Readiness probe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Termination Grace Period</a:t>
            </a:r>
            <a:endParaRPr lang="en-GB" b="1" dirty="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90083" y="16641"/>
            <a:ext cx="112525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u="sng" dirty="0" smtClean="0"/>
              <a:t>Scenario: Zero downtime Upgrade process in RHOCP</a:t>
            </a:r>
            <a:endParaRPr lang="en-GB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2727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049395" y="4943475"/>
            <a:ext cx="914400" cy="188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06670" y="4943475"/>
            <a:ext cx="914400" cy="188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92120" y="4943475"/>
            <a:ext cx="914400" cy="1882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68333" y="5400675"/>
            <a:ext cx="581025" cy="635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v1</a:t>
            </a:r>
            <a:endParaRPr lang="en-GB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059" y="889000"/>
            <a:ext cx="542432" cy="70244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519612" y="2686050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Management System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4519611" y="1895858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SCM Tool</a:t>
            </a:r>
            <a:endParaRPr lang="en-GB" sz="1200" dirty="0"/>
          </a:p>
        </p:txBody>
      </p:sp>
      <p:sp>
        <p:nvSpPr>
          <p:cNvPr id="58" name="Rectangle 57"/>
          <p:cNvSpPr/>
          <p:nvPr/>
        </p:nvSpPr>
        <p:spPr>
          <a:xfrm>
            <a:off x="7043737" y="2686050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Source-To-Image conversion</a:t>
            </a:r>
            <a:endParaRPr lang="en-GB" sz="1200" dirty="0"/>
          </a:p>
        </p:txBody>
      </p:sp>
      <p:sp>
        <p:nvSpPr>
          <p:cNvPr id="59" name="Rectangle 58"/>
          <p:cNvSpPr/>
          <p:nvPr/>
        </p:nvSpPr>
        <p:spPr>
          <a:xfrm>
            <a:off x="9567862" y="2686050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Repository</a:t>
            </a:r>
            <a:endParaRPr lang="en-GB" sz="1200" dirty="0"/>
          </a:p>
        </p:txBody>
      </p:sp>
      <p:cxnSp>
        <p:nvCxnSpPr>
          <p:cNvPr id="27" name="Straight Arrow Connector 26"/>
          <p:cNvCxnSpPr>
            <a:stCxn id="57" idx="2"/>
            <a:endCxn id="25" idx="0"/>
          </p:cNvCxnSpPr>
          <p:nvPr/>
        </p:nvCxnSpPr>
        <p:spPr>
          <a:xfrm>
            <a:off x="5514974" y="2381633"/>
            <a:ext cx="1" cy="304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58" idx="1"/>
          </p:cNvCxnSpPr>
          <p:nvPr/>
        </p:nvCxnSpPr>
        <p:spPr>
          <a:xfrm>
            <a:off x="6510337" y="2928938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8" idx="3"/>
            <a:endCxn id="59" idx="1"/>
          </p:cNvCxnSpPr>
          <p:nvPr/>
        </p:nvCxnSpPr>
        <p:spPr>
          <a:xfrm>
            <a:off x="9034462" y="2928938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6" idx="2"/>
            <a:endCxn id="57" idx="0"/>
          </p:cNvCxnSpPr>
          <p:nvPr/>
        </p:nvCxnSpPr>
        <p:spPr>
          <a:xfrm flipH="1">
            <a:off x="5514974" y="1591441"/>
            <a:ext cx="301" cy="304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519611" y="3476625"/>
            <a:ext cx="19907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 Balancer</a:t>
            </a:r>
            <a:endParaRPr lang="en-GB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514972" y="3181350"/>
            <a:ext cx="1" cy="304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48106" y="1552758"/>
            <a:ext cx="33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v2</a:t>
            </a:r>
            <a:endParaRPr lang="en-GB" sz="1200" dirty="0"/>
          </a:p>
        </p:txBody>
      </p:sp>
      <p:sp>
        <p:nvSpPr>
          <p:cNvPr id="39" name="Rectangle 38"/>
          <p:cNvSpPr/>
          <p:nvPr/>
        </p:nvSpPr>
        <p:spPr>
          <a:xfrm>
            <a:off x="3682559" y="4543424"/>
            <a:ext cx="3657600" cy="23145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682559" y="4576376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Cluster</a:t>
            </a:r>
            <a:endParaRPr lang="en-GB" sz="1200" dirty="0"/>
          </a:p>
        </p:txBody>
      </p:sp>
      <p:cxnSp>
        <p:nvCxnSpPr>
          <p:cNvPr id="14" name="Straight Arrow Connector 13"/>
          <p:cNvCxnSpPr>
            <a:stCxn id="68" idx="2"/>
            <a:endCxn id="28" idx="0"/>
          </p:cNvCxnSpPr>
          <p:nvPr/>
        </p:nvCxnSpPr>
        <p:spPr>
          <a:xfrm flipH="1">
            <a:off x="5494661" y="3962400"/>
            <a:ext cx="20313" cy="21606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04148" y="5405271"/>
            <a:ext cx="581025" cy="635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v1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6273357" y="5400675"/>
            <a:ext cx="581025" cy="6353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v1</a:t>
            </a:r>
            <a:endParaRPr lang="en-GB" dirty="0"/>
          </a:p>
        </p:txBody>
      </p:sp>
      <p:cxnSp>
        <p:nvCxnSpPr>
          <p:cNvPr id="16" name="Elbow Connector 15"/>
          <p:cNvCxnSpPr>
            <a:endCxn id="26" idx="1"/>
          </p:cNvCxnSpPr>
          <p:nvPr/>
        </p:nvCxnSpPr>
        <p:spPr>
          <a:xfrm rot="5400000">
            <a:off x="3729640" y="4658515"/>
            <a:ext cx="2250221" cy="1320445"/>
          </a:xfrm>
          <a:prstGeom prst="bentConnector4">
            <a:avLst>
              <a:gd name="adj1" fmla="val 437"/>
              <a:gd name="adj2" fmla="val 1634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46" idx="0"/>
          </p:cNvCxnSpPr>
          <p:nvPr/>
        </p:nvCxnSpPr>
        <p:spPr>
          <a:xfrm rot="16200000" flipH="1">
            <a:off x="5446531" y="4283336"/>
            <a:ext cx="1182166" cy="1052511"/>
          </a:xfrm>
          <a:prstGeom prst="bentConnector3">
            <a:avLst>
              <a:gd name="adj1" fmla="val -15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94527" y="6126157"/>
            <a:ext cx="581025" cy="6353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04931" y="4490810"/>
            <a:ext cx="290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Liveness probe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Readiness probe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Termination Grace Period</a:t>
            </a:r>
            <a:endParaRPr lang="en-GB" b="1" dirty="0"/>
          </a:p>
        </p:txBody>
      </p:sp>
      <p:sp>
        <p:nvSpPr>
          <p:cNvPr id="28" name="Rectangle 27"/>
          <p:cNvSpPr/>
          <p:nvPr/>
        </p:nvSpPr>
        <p:spPr>
          <a:xfrm>
            <a:off x="5204148" y="6123013"/>
            <a:ext cx="581025" cy="6353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Pod</a:t>
            </a:r>
          </a:p>
          <a:p>
            <a:pPr algn="ctr"/>
            <a:r>
              <a:rPr lang="en-US" dirty="0" smtClean="0"/>
              <a:t>v2</a:t>
            </a:r>
            <a:endParaRPr lang="en-GB" dirty="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90083" y="16641"/>
            <a:ext cx="112525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u="sng" dirty="0" smtClean="0"/>
              <a:t>Scenario: Zero downtime Upgrade process in RHOCP</a:t>
            </a:r>
            <a:endParaRPr lang="en-GB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5649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6483</TotalTime>
  <Words>1086</Words>
  <Application>Microsoft Office PowerPoint</Application>
  <PresentationFormat>Widescreen</PresentationFormat>
  <Paragraphs>343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Shaikh, Zeeshan Nisar (Zeeshan Shaikh)</dc:creator>
  <cp:lastModifiedBy>Shaikh, Zeeshan Nis</cp:lastModifiedBy>
  <cp:revision>218</cp:revision>
  <dcterms:created xsi:type="dcterms:W3CDTF">2020-09-17T16:03:35Z</dcterms:created>
  <dcterms:modified xsi:type="dcterms:W3CDTF">2020-09-23T06:46:58Z</dcterms:modified>
</cp:coreProperties>
</file>