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76" r:id="rId4"/>
    <p:sldId id="280" r:id="rId5"/>
    <p:sldId id="288" r:id="rId6"/>
    <p:sldId id="289" r:id="rId7"/>
    <p:sldId id="290" r:id="rId8"/>
    <p:sldId id="281" r:id="rId9"/>
    <p:sldId id="282" r:id="rId10"/>
    <p:sldId id="286" r:id="rId11"/>
    <p:sldId id="283" r:id="rId12"/>
    <p:sldId id="284" r:id="rId13"/>
    <p:sldId id="277" r:id="rId14"/>
    <p:sldId id="278" r:id="rId15"/>
    <p:sldId id="275" r:id="rId16"/>
    <p:sldId id="273" r:id="rId17"/>
    <p:sldId id="287" r:id="rId18"/>
    <p:sldId id="268" r:id="rId19"/>
    <p:sldId id="269" r:id="rId20"/>
    <p:sldId id="266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22E3BB5-E8DF-899F-D2F6-0BDF35105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81DA337-9E1E-7D28-0CF0-C72031371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1086771-5790-C2C8-A6C3-82887237CD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255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8314863-8B0F-9143-4BF4-2AC79390E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E4E833FE-F026-8972-BBAF-2CF4C6FF60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D6FA4EC-F0F2-308E-FF4E-7E3F1720A0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4825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1DF7FF2-C7B1-7A2E-78E3-826E19FC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DC0EF04-2AD0-C151-1F7E-0FD88129AE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3894D3-CD8D-A4EE-C6E3-45593658F1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1904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1075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1388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194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72156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EAD801D4-655C-53EE-E7E3-0EA331BA6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4F42E327-8034-402C-CD84-4C208C77F0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3B7E352-F6A2-CC41-B444-7D7D3D8719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005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697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CD7E5EB-FCF5-30BB-0F24-D71CA823E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D4724FE-A40C-3CC3-A9E8-1833483A4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18F2C80A-9C26-EE4C-F5E0-58FCC3547B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9742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C3EC0B9-FE3D-840B-2A45-47D1DCD8F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50C9D6C-4A41-C05D-2AE0-453704CD8F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ED2F24E-5F33-742F-42D6-750AD32389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311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6D927586-450E-9AA2-4687-59243168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61F8C55E-FD83-B0AC-083F-FBA9489B9E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54A8F158-471C-4A2E-54C3-C070DE7F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99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D98E059-8EAE-E2A8-CC39-B22D697D3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54D9601C-B843-E8B8-AE40-19C19425A4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3F43DD8-6664-C08E-09D0-8E4A92961B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982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DA916D7-6CEA-05E0-F651-F333A690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FF921E8-B28D-96E9-6D4F-54A22871D8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FC209776-83B5-D77E-C248-8E3D701D6F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50709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22E3BB5-E8DF-899F-D2F6-0BDF35105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81DA337-9E1E-7D28-0CF0-C72031371A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21086771-5790-C2C8-A6C3-82887237CD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912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8;p13">
            <a:extLst>
              <a:ext uri="{FF2B5EF4-FFF2-40B4-BE49-F238E27FC236}">
                <a16:creationId xmlns:a16="http://schemas.microsoft.com/office/drawing/2014/main" id="{DC796041-91DC-94B5-7B25-33CB0B188F0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CEI -17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5" name="Google Shape;89;p13">
            <a:extLst>
              <a:ext uri="{FF2B5EF4-FFF2-40B4-BE49-F238E27FC236}">
                <a16:creationId xmlns:a16="http://schemas.microsoft.com/office/drawing/2014/main" id="{D8888248-40D4-A356-C058-89CFE2641A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3703318"/>
              </p:ext>
            </p:extLst>
          </p:nvPr>
        </p:nvGraphicFramePr>
        <p:xfrm>
          <a:off x="553347" y="2721840"/>
          <a:ext cx="5418675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20211CEI0024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20211CEI0142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20211CEI0151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Google Shape;90;p13">
            <a:extLst>
              <a:ext uri="{FF2B5EF4-FFF2-40B4-BE49-F238E27FC236}">
                <a16:creationId xmlns:a16="http://schemas.microsoft.com/office/drawing/2014/main" id="{DC12B8EE-22EB-D946-0AA1-C502ED7146C1}"/>
              </a:ext>
            </a:extLst>
          </p:cNvPr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Debasmita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56A80F61-B555-2D4E-9D93-86CD01579601}"/>
              </a:ext>
            </a:extLst>
          </p:cNvPr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COMPUTER ENGINEERING SPL.(AI&amp;ML)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DR.GOPAL KRISHNA SHYAM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DR.SUDHA P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11F757-9244-4119-696F-CFFAF98555CC}"/>
              </a:ext>
            </a:extLst>
          </p:cNvPr>
          <p:cNvSpPr txBox="1">
            <a:spLocks/>
          </p:cNvSpPr>
          <p:nvPr/>
        </p:nvSpPr>
        <p:spPr>
          <a:xfrm>
            <a:off x="790469" y="121752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PIP4004: UNIVERSITY PROJECT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PRICE COMPARISION OF </a:t>
            </a: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GeM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PRODUCTS WITH OTHER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 E-MARKETPLACES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E23A66C-9957-2CE8-DD25-01C4029AE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33195"/>
              </p:ext>
            </p:extLst>
          </p:nvPr>
        </p:nvGraphicFramePr>
        <p:xfrm>
          <a:off x="650646" y="2653070"/>
          <a:ext cx="5397623" cy="1345557"/>
        </p:xfrm>
        <a:graphic>
          <a:graphicData uri="http://schemas.openxmlformats.org/drawingml/2006/table">
            <a:tbl>
              <a:tblPr firstRow="1" bandRow="1"/>
              <a:tblGrid>
                <a:gridCol w="2050277">
                  <a:extLst>
                    <a:ext uri="{9D8B030D-6E8A-4147-A177-3AD203B41FA5}">
                      <a16:colId xmlns:a16="http://schemas.microsoft.com/office/drawing/2014/main" val="2015293000"/>
                    </a:ext>
                  </a:extLst>
                </a:gridCol>
                <a:gridCol w="3347346">
                  <a:extLst>
                    <a:ext uri="{9D8B030D-6E8A-4147-A177-3AD203B41FA5}">
                      <a16:colId xmlns:a16="http://schemas.microsoft.com/office/drawing/2014/main" val="1249311534"/>
                    </a:ext>
                  </a:extLst>
                </a:gridCol>
              </a:tblGrid>
              <a:tr h="38952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613782"/>
                  </a:ext>
                </a:extLst>
              </a:tr>
              <a:tr h="34643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MANVITHA REDDY  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464371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SHAIK MAHABOOB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274105"/>
                  </a:ext>
                </a:extLst>
              </a:tr>
              <a:tr h="25108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ABHINAY REDDY 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0252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6640466-3E28-C9D6-3C39-5858768A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6C3144C-6189-00D5-EAF2-C2D3BD54C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4AAC13-9699-9071-BDB7-620E650CE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4216" y="1106898"/>
            <a:ext cx="5923568" cy="30536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68E77E-AA70-A316-4429-70225213B321}"/>
              </a:ext>
            </a:extLst>
          </p:cNvPr>
          <p:cNvSpPr txBox="1"/>
          <p:nvPr/>
        </p:nvSpPr>
        <p:spPr>
          <a:xfrm>
            <a:off x="3048000" y="4366107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Fig.1: The image (Fig.2)  illustrates a data flow diagram for a price-fetching web scraper system. The process begins with a web scraper extracting pricing data from various e-commerce websites. This data is then sent to the main website, which interacts with a database for storing and retrieving information. Clients access the main website to query and retrieve price-related data, enabling real-time price comparisons and updates.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023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362D4C8-E93B-DC2A-3519-2E4F8E149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C5AE1C7-CE4D-E9A3-F7EE-415F808A1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E3D109-FB64-643D-F609-3FAB552AA3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105572"/>
            <a:ext cx="10769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Gathers price details from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other e-marketplaces through web scraping, APIs, or manual entry.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Matching and Categorization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Identifies and categorizes similar products across different platforms for accurate comparison.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Analysis and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Analyzes pricing trends, discounts, and variations between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other marketplaces.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Logging and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:: Stores historical price data for trend analysis and procurement decisions.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Alerts and Notifications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Sends real-time alerts for price drops, bulk discounts, or cost-effective alternatives.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real-time updates and secure storage for seamless data access.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Integration and Synchronization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vehicle records and system settings.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and Authentication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Implements user authentication and data encryption to ensure secure access. </a:t>
            </a:r>
          </a:p>
        </p:txBody>
      </p:sp>
    </p:spTree>
    <p:extLst>
      <p:ext uri="{BB962C8B-B14F-4D97-AF65-F5344CB8AC3E}">
        <p14:creationId xmlns:p14="http://schemas.microsoft.com/office/powerpoint/2010/main" val="898534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EA58CCDF-F1AF-2C22-FA72-2B50DDAFA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A06907A-2487-4FBF-1C6E-7A5C71649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Details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622145-5AA2-F825-CD8F-47560D309B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64054" y="1623229"/>
            <a:ext cx="349152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Made With : Flutter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Database : Firebase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 : 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2468396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 fontAlgn="t">
              <a:buNone/>
            </a:pP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AE7B4DFB-D9E8-DE90-F5DE-CF4342E168CB}"/>
              </a:ext>
            </a:extLst>
          </p:cNvPr>
          <p:cNvPicPr>
            <a:picLocks noGrp="1"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258" y="995190"/>
            <a:ext cx="8160864" cy="39242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F82567-E7BA-E6C0-D5B1-DC2EF38830FC}"/>
              </a:ext>
            </a:extLst>
          </p:cNvPr>
          <p:cNvSpPr txBox="1"/>
          <p:nvPr/>
        </p:nvSpPr>
        <p:spPr>
          <a:xfrm>
            <a:off x="4221480" y="4500133"/>
            <a:ext cx="42824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Fig.2: The image (Fig.2) illustrates a Gantt chart representing the timeline of various project phases, including initiation, requirement setup, execution, and multiple review stages. The horizontal bars indicate the duration of each phase, with the x-axis showing the dates and the y-axis listing key project milestones.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548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33914"/>
            <a:ext cx="10780295" cy="5062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240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</a:rPr>
              <a:t>[1] W. Qi, N. Li, J. Wang and X. Luo, "Pricing of Product Line Along With Its Value-Added Services With Consideration of Effects of Reference Price," in IEEE Transactions on Computational Social Systems, vol. 12, no. 1, pp. 447-462, Feb. 2025, </a:t>
            </a:r>
            <a:r>
              <a:rPr lang="en-US" sz="1600" dirty="0" err="1">
                <a:latin typeface="Arial" panose="020B0604020202020204" pitchFamily="34" charset="0"/>
              </a:rPr>
              <a:t>doi</a:t>
            </a:r>
            <a:r>
              <a:rPr lang="en-US" sz="1600" dirty="0">
                <a:latin typeface="Arial" panose="020B0604020202020204" pitchFamily="34" charset="0"/>
              </a:rPr>
              <a:t>: 10.1109/TCSS.2024.3479271.</a:t>
            </a:r>
          </a:p>
          <a:p>
            <a:pPr marL="152400" lv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15240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</a:rPr>
              <a:t>[2] </a:t>
            </a:r>
            <a:r>
              <a:rPr lang="en-US" sz="1600" dirty="0" err="1">
                <a:latin typeface="Arial" panose="020B0604020202020204" pitchFamily="34" charset="0"/>
              </a:rPr>
              <a:t>Jianxia</a:t>
            </a:r>
            <a:r>
              <a:rPr lang="en-US" sz="1600" dirty="0">
                <a:latin typeface="Arial" panose="020B0604020202020204" pitchFamily="34" charset="0"/>
              </a:rPr>
              <a:t> Chen and Ri Huang, "A price comparison system based on Lucene," 2013 8th International Conference on Computer Science &amp; Education, Colombo, Sri Lanka, 2013, pp. 117-120, </a:t>
            </a:r>
            <a:r>
              <a:rPr lang="en-US" sz="1600" dirty="0" err="1">
                <a:latin typeface="Arial" panose="020B0604020202020204" pitchFamily="34" charset="0"/>
              </a:rPr>
              <a:t>doi</a:t>
            </a:r>
            <a:r>
              <a:rPr lang="en-US" sz="1600" dirty="0">
                <a:latin typeface="Arial" panose="020B0604020202020204" pitchFamily="34" charset="0"/>
              </a:rPr>
              <a:t>: 10.1109/ICCSE.2013.6553894.</a:t>
            </a:r>
          </a:p>
          <a:p>
            <a:pPr marL="152400" lv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600" dirty="0">
              <a:latin typeface="Arial" panose="020B0604020202020204" pitchFamily="34" charset="0"/>
            </a:endParaRPr>
          </a:p>
          <a:p>
            <a:pPr marL="152400" lvl="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Arial" panose="020B0604020202020204" pitchFamily="34" charset="0"/>
              </a:rPr>
              <a:t>[3]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Neue Regular"/>
              </a:rPr>
              <a:t>N. Singh, A. Rana and A. Chaudhary, "Price Comparison Using Web Scraping and Machine Learning," </a:t>
            </a:r>
            <a:r>
              <a:rPr lang="en-US" sz="1600" b="0" i="1" dirty="0">
                <a:solidFill>
                  <a:srgbClr val="333333"/>
                </a:solidFill>
                <a:effectLst/>
                <a:latin typeface="HelveticaNeue Regular"/>
              </a:rPr>
              <a:t>2023 International Conference on Computer Science and Emerging Technologies (CSET)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Neue Regular"/>
              </a:rPr>
              <a:t>, Bangalore, India, 2023, pp. 1-5, </a:t>
            </a:r>
            <a:r>
              <a:rPr lang="en-US" sz="16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HelveticaNeue Regular"/>
              </a:rPr>
              <a:t>: 10.1109/CSET58993.2023.10346784.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>
              <a:lnSpc>
                <a:spcPct val="200000"/>
              </a:lnSpc>
              <a:spcBef>
                <a:spcPts val="0"/>
              </a:spcBef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996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1800" dirty="0">
                <a:latin typeface="Arial" panose="020B0604020202020204" pitchFamily="34" charset="0"/>
              </a:rPr>
              <a:t>[4] 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HelveticaNeue Regular"/>
              </a:rPr>
              <a:t>P. Nagaraj, V.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HelveticaNeue Regular"/>
              </a:rPr>
              <a:t>Muneeswaran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HelveticaNeue Regular"/>
              </a:rPr>
              <a:t>, A. V. S. R. Pavan Naidu, N. Shanmukh, P. V. Kumar and G. S. Satyanarayana, "Automated E-Commerce Price Comparison Website using PHP, XAMPP, MongoDB, Django, and Web Scrapping," 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HelveticaNeue Regular"/>
              </a:rPr>
              <a:t>2023 International Conference on Computer Communication and Informatics (ICCCI)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HelveticaNeue Regular"/>
              </a:rPr>
              <a:t>, Coimbatore, India, 2023, pp. 1-6,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HelveticaNeue Regular"/>
              </a:rPr>
              <a:t>doi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HelveticaNeue Regular"/>
              </a:rPr>
              <a:t>: 10.1109/ICCCI56745.2023.10128573.</a:t>
            </a:r>
            <a:endParaRPr lang="en-US" sz="1800" dirty="0">
              <a:latin typeface="Arial" panose="020B0604020202020204" pitchFamily="34" charset="0"/>
            </a:endParaRPr>
          </a:p>
          <a:p>
            <a:pPr marL="76200" indent="0" algn="just" fontAlgn="t"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83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Frameworks: React.js ,Angular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Languages: HTML ,CSS , JavaScript ,Python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 Scraping &amp;APIs :Selenium ,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API ,Scrapy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Storage :MYSQL 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Analytics &amp; Visualization: Pandas ,Matplotlib ,Seaborn ,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PowerBI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786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2576D8C9-CD87-A4E2-AC6B-F1684B2FA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1D76F29-74A5-0022-FC83-6D3C980EF4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7A5E18CC-1E3D-36F7-63C4-91C0FC9429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Processor : i5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RAM : 8GB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Storage : SSD 256GB+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79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(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contd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…)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Frameworks: React.js ,Angular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Languages: HTML ,CSS , JavaScript ,Python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Web Scraping &amp;APIs :Selenium ,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GeM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API ,Scrapy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Storage :MYSQL </a:t>
            </a: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 Analytics &amp; Visualization: Pandas ,Matplotlib ,Seaborn ,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PowerBI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Processor : i5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RAM : 8GB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Storage : SSD 256GB+</a:t>
            </a: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0" indent="-4572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PSCS41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Ministry of Commerce and Industries</a:t>
            </a:r>
            <a:r>
              <a:rPr lang="en-US" dirty="0"/>
              <a:t> 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609600" lvl="0" indent="-4572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problem at hand involves developing a cost or price comparison solution specifically tailored for comparing the prices of products available on </a:t>
            </a:r>
            <a:r>
              <a:rPr lang="en-US" sz="24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GeM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(Government e-Marketplace) with other e-marketplaces or e-commerce platforms.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Simple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21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66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Architecture Diagram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Details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b="1" dirty="0"/>
              <a:t>Price Comparison of </a:t>
            </a:r>
            <a:r>
              <a:rPr lang="en-US" sz="1600" b="1" dirty="0" err="1"/>
              <a:t>GeM</a:t>
            </a:r>
            <a:r>
              <a:rPr lang="en-US" sz="1600" b="1" dirty="0"/>
              <a:t> Products with Other E-Marketplaces</a:t>
            </a:r>
            <a:r>
              <a:rPr lang="en-US" sz="1600" dirty="0"/>
              <a:t> is a research-based study aimed at analyzing price variations of products available on </a:t>
            </a:r>
            <a:r>
              <a:rPr lang="en-US" sz="1600" dirty="0" err="1"/>
              <a:t>GeM</a:t>
            </a:r>
            <a:r>
              <a:rPr lang="en-US" sz="1600" dirty="0"/>
              <a:t> and other online platforms.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This project analyzes and compares the pricing of products listed on the Government e-Marketplace (</a:t>
            </a:r>
            <a:r>
              <a:rPr lang="en-US" sz="1600" dirty="0" err="1"/>
              <a:t>GeM</a:t>
            </a:r>
            <a:r>
              <a:rPr lang="en-US" sz="1600" dirty="0"/>
              <a:t>) with those available on other e-commerce platforms. 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By systematically collecting and evaluating data, the study examines pricing trends, cost variations, and key factors influencing price differences across various marketplaces.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7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547693C-BB66-7BB5-C037-BC0FD8F37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D65BC70-75CB-30A8-68BB-90927C1AF1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19935E6-31D1-79E5-C0B7-4B8CB55F3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631896"/>
              </p:ext>
            </p:extLst>
          </p:nvPr>
        </p:nvGraphicFramePr>
        <p:xfrm>
          <a:off x="2082800" y="1322981"/>
          <a:ext cx="8402320" cy="4818738"/>
        </p:xfrm>
        <a:graphic>
          <a:graphicData uri="http://schemas.openxmlformats.org/drawingml/2006/table">
            <a:tbl>
              <a:tblPr firstRow="1" bandRow="1"/>
              <a:tblGrid>
                <a:gridCol w="2100580">
                  <a:extLst>
                    <a:ext uri="{9D8B030D-6E8A-4147-A177-3AD203B41FA5}">
                      <a16:colId xmlns:a16="http://schemas.microsoft.com/office/drawing/2014/main" val="3986649585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701561184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5602799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4000199692"/>
                    </a:ext>
                  </a:extLst>
                </a:gridCol>
              </a:tblGrid>
              <a:tr h="320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Publication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2296"/>
                  </a:ext>
                </a:extLst>
              </a:tr>
              <a:tr h="1376938">
                <a:tc>
                  <a:txBody>
                    <a:bodyPr/>
                    <a:lstStyle/>
                    <a:p>
                      <a:r>
                        <a:rPr lang="en-US" sz="1200" b="1" dirty="0"/>
                        <a:t>Evaluating Government E-Marketplaces: A Comparative Analysis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Sharma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Examined </a:t>
                      </a:r>
                      <a:r>
                        <a:rPr lang="en-US" sz="1200" dirty="0" err="1"/>
                        <a:t>GeM’s</a:t>
                      </a:r>
                      <a:r>
                        <a:rPr lang="en-US" sz="1200" dirty="0"/>
                        <a:t> pricing structures in comparison to commercial platforms, highlighting transparency and cost-effectiveness while discussing pricing variations.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225214"/>
                  </a:ext>
                </a:extLst>
              </a:tr>
              <a:tr h="1560529"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 Variability in Online Marketplaces: A Case Study of </a:t>
                      </a:r>
                      <a:r>
                        <a:rPr lang="en-US" sz="1200" b="1" dirty="0" err="1"/>
                        <a:t>GeM</a:t>
                      </a:r>
                      <a:r>
                        <a:rPr lang="en-US" sz="1200" b="1" dirty="0"/>
                        <a:t> and Private E-Commerce Platforms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Patel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Analyzed price fluctuations in government and private online marketplaces. Found that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 offers cost advantages due to procurement policies, bulk purchasing, and supplier competition.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51734"/>
                  </a:ext>
                </a:extLst>
              </a:tr>
              <a:tr h="1560529">
                <a:tc>
                  <a:txBody>
                    <a:bodyPr/>
                    <a:lstStyle/>
                    <a:p>
                      <a:r>
                        <a:rPr lang="en-US" sz="1200" b="1" dirty="0"/>
                        <a:t>Competitive Pricing Strategies in Public Procurement Portals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Kumar &amp; Singh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Explored pricing strategies in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 and private e-marketplaces, considering subsidies, tax exemptions, and vendor participation. Highlighted the role of government regulations in ensuring fair pricing.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0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721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D09FE47B-5975-BB38-53E5-BAD2A71E6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998095B-E24F-7AD5-B42A-C406276F1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5A685A2-902F-25BA-B88B-194013042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811446"/>
              </p:ext>
            </p:extLst>
          </p:nvPr>
        </p:nvGraphicFramePr>
        <p:xfrm>
          <a:off x="2052320" y="1155341"/>
          <a:ext cx="8402320" cy="4996280"/>
        </p:xfrm>
        <a:graphic>
          <a:graphicData uri="http://schemas.openxmlformats.org/drawingml/2006/table">
            <a:tbl>
              <a:tblPr firstRow="1" bandRow="1"/>
              <a:tblGrid>
                <a:gridCol w="2100580">
                  <a:extLst>
                    <a:ext uri="{9D8B030D-6E8A-4147-A177-3AD203B41FA5}">
                      <a16:colId xmlns:a16="http://schemas.microsoft.com/office/drawing/2014/main" val="3986649585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701561184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5602799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4000199692"/>
                    </a:ext>
                  </a:extLst>
                </a:gridCol>
              </a:tblGrid>
              <a:tr h="320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Publication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2296"/>
                  </a:ext>
                </a:extLst>
              </a:tr>
              <a:tr h="1376938">
                <a:tc>
                  <a:txBody>
                    <a:bodyPr/>
                    <a:lstStyle/>
                    <a:p>
                      <a:r>
                        <a:rPr lang="en-US" sz="1200" b="1" dirty="0"/>
                        <a:t>Cost Efficiency of Government E-Marketplaces Compared to Commercial Platforms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Rao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Investigated the cost-effectiveness of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 compared to private e-commerce sites. Found that </a:t>
                      </a:r>
                      <a:r>
                        <a:rPr lang="en-US" sz="1200" dirty="0" err="1"/>
                        <a:t>GeM’s</a:t>
                      </a:r>
                      <a:r>
                        <a:rPr lang="en-US" sz="1200" dirty="0"/>
                        <a:t> standardized pricing and lower procurement costs benefit government buyers.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225214"/>
                  </a:ext>
                </a:extLst>
              </a:tr>
              <a:tr h="1560529">
                <a:tc>
                  <a:txBody>
                    <a:bodyPr/>
                    <a:lstStyle/>
                    <a:p>
                      <a:r>
                        <a:rPr lang="en-US" sz="1200" b="1" dirty="0"/>
                        <a:t>Role of Vendor Competition in Online Price Dynamics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Mehta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Studied the impact of vendor competition on price variations. Concluded that </a:t>
                      </a:r>
                      <a:r>
                        <a:rPr lang="en-US" sz="1200" dirty="0" err="1"/>
                        <a:t>GeM’s</a:t>
                      </a:r>
                      <a:r>
                        <a:rPr lang="en-US" sz="1200" dirty="0"/>
                        <a:t> regulated competition reduces price disparities compared to private platforms with dynamic pricing.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51734"/>
                  </a:ext>
                </a:extLst>
              </a:tr>
              <a:tr h="1560529">
                <a:tc>
                  <a:txBody>
                    <a:bodyPr/>
                    <a:lstStyle/>
                    <a:p>
                      <a:r>
                        <a:rPr lang="en-US" sz="1200" b="1" dirty="0"/>
                        <a:t>Bulk Procurement and Its Impact on Price Reduction in E-Marketplaces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Bose &amp; Jain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Highlighted how bulk procurement on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 leads to lower prices compared to retail purchases, emphasizing economies of scale and government contracts.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0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52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3E897A90-B87E-F4E3-8372-A5B42AF1D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1714FD4-37C0-4D92-A881-5DB139130E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873ED5-2A9C-DABB-1C25-CD525FBDF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3839"/>
              </p:ext>
            </p:extLst>
          </p:nvPr>
        </p:nvGraphicFramePr>
        <p:xfrm>
          <a:off x="2052320" y="1155341"/>
          <a:ext cx="8402320" cy="4818738"/>
        </p:xfrm>
        <a:graphic>
          <a:graphicData uri="http://schemas.openxmlformats.org/drawingml/2006/table">
            <a:tbl>
              <a:tblPr firstRow="1" bandRow="1"/>
              <a:tblGrid>
                <a:gridCol w="2100580">
                  <a:extLst>
                    <a:ext uri="{9D8B030D-6E8A-4147-A177-3AD203B41FA5}">
                      <a16:colId xmlns:a16="http://schemas.microsoft.com/office/drawing/2014/main" val="3986649585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701561184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5602799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4000199692"/>
                    </a:ext>
                  </a:extLst>
                </a:gridCol>
              </a:tblGrid>
              <a:tr h="320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Publication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2296"/>
                  </a:ext>
                </a:extLst>
              </a:tr>
              <a:tr h="1376938">
                <a:tc>
                  <a:txBody>
                    <a:bodyPr/>
                    <a:lstStyle/>
                    <a:p>
                      <a:r>
                        <a:rPr lang="en-US" sz="1200" b="1" dirty="0"/>
                        <a:t>Price Discrepancies in Digital Marketplaces: An Analytical Review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Ramesh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Analyzed price inconsistencies between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 and private platforms. Discussed product availability, vendor credibility, and transaction fees as contributing factors.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225214"/>
                  </a:ext>
                </a:extLst>
              </a:tr>
              <a:tr h="1560529">
                <a:tc>
                  <a:txBody>
                    <a:bodyPr/>
                    <a:lstStyle/>
                    <a:p>
                      <a:r>
                        <a:rPr lang="en-US" sz="1200" b="1" dirty="0"/>
                        <a:t>Digital Procurement and Cost Optimization in E-Marketplaces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Chatterjee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Compared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 with private platforms, finding that </a:t>
                      </a:r>
                      <a:r>
                        <a:rPr lang="en-US" sz="1200" dirty="0" err="1"/>
                        <a:t>GeM’s</a:t>
                      </a:r>
                      <a:r>
                        <a:rPr lang="en-US" sz="1200" dirty="0"/>
                        <a:t> controlled vendor ecosystem stabilizes pricing, while private platforms use fluctuating discounts and promotions.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951734"/>
                  </a:ext>
                </a:extLst>
              </a:tr>
              <a:tr h="1560529">
                <a:tc>
                  <a:txBody>
                    <a:bodyPr/>
                    <a:lstStyle/>
                    <a:p>
                      <a:r>
                        <a:rPr lang="en-US" sz="1200" b="1" dirty="0"/>
                        <a:t>Government E-Procurement Systems: A Study on Cost-Effectiveness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Nair &amp; Gupta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Examined the cost benefits of </a:t>
                      </a:r>
                      <a:r>
                        <a:rPr lang="en-US" sz="1200" dirty="0" err="1"/>
                        <a:t>GeM</a:t>
                      </a:r>
                      <a:r>
                        <a:rPr lang="en-US" sz="1200" dirty="0"/>
                        <a:t>, showing that it provides structured pricing, reducing procurement delays and ensuring lower costs for government agencies.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020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583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E49711B-8FBD-12E1-FE37-BD67E5FF7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11793C05-C6B9-E470-3181-9701B87D0A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99E67F-BEB3-7778-BAB3-67BF24D84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173379"/>
              </p:ext>
            </p:extLst>
          </p:nvPr>
        </p:nvGraphicFramePr>
        <p:xfrm>
          <a:off x="2052320" y="1155341"/>
          <a:ext cx="8402320" cy="1697680"/>
        </p:xfrm>
        <a:graphic>
          <a:graphicData uri="http://schemas.openxmlformats.org/drawingml/2006/table">
            <a:tbl>
              <a:tblPr firstRow="1" bandRow="1"/>
              <a:tblGrid>
                <a:gridCol w="2100580">
                  <a:extLst>
                    <a:ext uri="{9D8B030D-6E8A-4147-A177-3AD203B41FA5}">
                      <a16:colId xmlns:a16="http://schemas.microsoft.com/office/drawing/2014/main" val="3986649585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2701561184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5602799"/>
                    </a:ext>
                  </a:extLst>
                </a:gridCol>
                <a:gridCol w="2100580">
                  <a:extLst>
                    <a:ext uri="{9D8B030D-6E8A-4147-A177-3AD203B41FA5}">
                      <a16:colId xmlns:a16="http://schemas.microsoft.com/office/drawing/2014/main" val="4000199692"/>
                    </a:ext>
                  </a:extLst>
                </a:gridCol>
              </a:tblGrid>
              <a:tr h="3207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IN" sz="14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Publication Year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Main Findings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02296"/>
                  </a:ext>
                </a:extLst>
              </a:tr>
              <a:tr h="1376938">
                <a:tc>
                  <a:txBody>
                    <a:bodyPr/>
                    <a:lstStyle/>
                    <a:p>
                      <a:r>
                        <a:rPr lang="en-US" sz="1200" b="1" dirty="0"/>
                        <a:t>Comparative Analysis of Pricing Trends in Government and Private E-Marketplaces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Verma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Analyzed pricing trends across </a:t>
                      </a:r>
                      <a:r>
                        <a:rPr lang="en-US" dirty="0" err="1"/>
                        <a:t>GeM</a:t>
                      </a:r>
                      <a:r>
                        <a:rPr lang="en-US" dirty="0"/>
                        <a:t> and private platforms, assessing differences in procurement strategies and cost structures.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22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63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D4D7577-222D-8FF5-2E27-0036D8982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B43EC83-D2B3-2442-8669-FCF9D75FC3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Existing Methods and Drawbacks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8157F-DAB3-D858-BBC6-F2D483D3B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98905" y="919727"/>
            <a:ext cx="11593095" cy="5793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19100" indent="-342900">
              <a:buSzPct val="100000"/>
              <a:buFont typeface="+mj-lt"/>
              <a:buAutoNum type="arabicPeriod"/>
            </a:pPr>
            <a:r>
              <a:rPr lang="en-US" sz="1400" b="1" dirty="0"/>
              <a:t>Manual Price Comparison</a:t>
            </a:r>
          </a:p>
          <a:p>
            <a:pPr marL="76200" indent="0">
              <a:buSzPct val="100000"/>
              <a:buNone/>
            </a:pPr>
            <a:r>
              <a:rPr lang="en-US" sz="1400" b="1" dirty="0"/>
              <a:t> Method</a:t>
            </a:r>
            <a:r>
              <a:rPr lang="en-US" sz="1400" dirty="0"/>
              <a:t>: Buyers manually compare product prices on </a:t>
            </a:r>
            <a:r>
              <a:rPr lang="en-US" sz="1400" dirty="0" err="1"/>
              <a:t>GeM</a:t>
            </a:r>
            <a:r>
              <a:rPr lang="en-US" sz="1400" dirty="0"/>
              <a:t> and other e-marketplaces by visiting multiple websites, checking listings, and recording prices for analysis.</a:t>
            </a:r>
          </a:p>
          <a:p>
            <a:pPr marL="76200" indent="0">
              <a:buSzPct val="100000"/>
              <a:buNone/>
            </a:pPr>
            <a:r>
              <a:rPr lang="en-IN" sz="1400" b="1" dirty="0"/>
              <a:t>Drawbacks</a:t>
            </a:r>
            <a:r>
              <a:rPr lang="en-IN" sz="1400" dirty="0"/>
              <a:t>: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Time-Consuming</a:t>
            </a:r>
            <a:r>
              <a:rPr lang="en-US" sz="1400" dirty="0"/>
              <a:t>: Manually comparing prices across different platforms takes significant effort, leading to delays in procurement.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Data Inconsistencies</a:t>
            </a:r>
            <a:r>
              <a:rPr lang="en-US" sz="1400" dirty="0"/>
              <a:t>: The Prices fluctuate frequently, making it challenging to maintain up-to-date comparisons.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Human Error</a:t>
            </a:r>
            <a:r>
              <a:rPr lang="en-US" sz="1400" dirty="0"/>
              <a:t>: Manual tracking can result in misinterpretation of discounts, taxes, and shipping costs, leading to inaccurate conclusions.</a:t>
            </a:r>
          </a:p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sz="1400" b="1" dirty="0"/>
              <a:t>Lack of Standardization</a:t>
            </a:r>
            <a:r>
              <a:rPr lang="en-US" sz="1400" dirty="0"/>
              <a:t>: Product descriptions and specifications may vary between platforms, making direct price comparisons difficult.</a:t>
            </a:r>
          </a:p>
          <a:p>
            <a:pPr marL="304800" indent="-228600">
              <a:buSzPct val="100000"/>
              <a:buAutoNum type="arabicPeriod" startAt="2"/>
            </a:pPr>
            <a:r>
              <a:rPr lang="en-US" sz="1400" b="1" dirty="0"/>
              <a:t>Automated Web Scraping for Price Comparison</a:t>
            </a:r>
            <a:endParaRPr lang="en-IN" sz="1400" b="1" dirty="0"/>
          </a:p>
          <a:p>
            <a:pPr marL="76200" indent="0">
              <a:buSzPct val="100000"/>
              <a:buNone/>
            </a:pPr>
            <a:r>
              <a:rPr lang="en-US" sz="1400" b="1" dirty="0"/>
              <a:t>Method</a:t>
            </a:r>
            <a:r>
              <a:rPr lang="en-US" sz="1400" dirty="0"/>
              <a:t>: Automated web scraping tools or price comparison software collect price data from multiple e-marketplaces, including </a:t>
            </a:r>
            <a:r>
              <a:rPr lang="en-US" sz="1400" dirty="0" err="1"/>
              <a:t>GeM</a:t>
            </a:r>
            <a:r>
              <a:rPr lang="en-US" sz="1400" dirty="0"/>
              <a:t>, for real-time analysis.</a:t>
            </a:r>
            <a:endParaRPr lang="en-IN" sz="1400" b="1" dirty="0"/>
          </a:p>
          <a:p>
            <a:pPr marL="76200" indent="0">
              <a:buSzPct val="100000"/>
              <a:buNone/>
            </a:pPr>
            <a:r>
              <a:rPr lang="en-IN" sz="1400" b="1" dirty="0"/>
              <a:t>Drawbacks:</a:t>
            </a:r>
          </a:p>
          <a:p>
            <a:pPr>
              <a:buSzPct val="100000"/>
            </a:pPr>
            <a:r>
              <a:rPr lang="en-US" sz="1400" b="1" dirty="0"/>
              <a:t>Legal and Compliance Issues</a:t>
            </a:r>
            <a:r>
              <a:rPr lang="en-US" sz="1400" dirty="0"/>
              <a:t>: Some platforms restrict automated data extraction, making web scraping legally questionable.</a:t>
            </a:r>
          </a:p>
          <a:p>
            <a:pPr>
              <a:buSzPct val="100000"/>
            </a:pPr>
            <a:r>
              <a:rPr lang="en-US" sz="1400" b="1" dirty="0"/>
              <a:t>Data Accuracy Concerns</a:t>
            </a:r>
            <a:r>
              <a:rPr lang="en-US" sz="1400" dirty="0"/>
              <a:t>: Variations in product names, specifications, or discount structures can lead to misleading comparisons.</a:t>
            </a:r>
          </a:p>
          <a:p>
            <a:pPr>
              <a:buSzPct val="100000"/>
            </a:pPr>
            <a:r>
              <a:rPr lang="en-US" sz="1400" b="1" dirty="0"/>
              <a:t>Limited Coverage</a:t>
            </a:r>
            <a:r>
              <a:rPr lang="en-US" sz="1400" dirty="0"/>
              <a:t>: Some platforms may not include </a:t>
            </a:r>
            <a:r>
              <a:rPr lang="en-US" sz="1400" dirty="0" err="1"/>
              <a:t>GeM</a:t>
            </a:r>
            <a:r>
              <a:rPr lang="en-US" sz="1400" dirty="0"/>
              <a:t> or specific government procurement rates</a:t>
            </a:r>
          </a:p>
          <a:p>
            <a:pPr>
              <a:buSzPct val="100000"/>
            </a:pPr>
            <a:endParaRPr lang="en-US" sz="1400" b="1" dirty="0"/>
          </a:p>
          <a:p>
            <a:pPr marL="76200" indent="0">
              <a:buSzPct val="100000"/>
              <a:buNone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4863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6640466-3E28-C9D6-3C39-5858768AD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6C3144C-6189-00D5-EAF2-C2D3BD54C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Proposed Method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44F40-D551-912B-C168-A478C6B10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65357"/>
            <a:ext cx="10668000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6200" indent="0">
              <a:buSzPct val="100000"/>
              <a:buNone/>
            </a:pPr>
            <a:r>
              <a:rPr lang="en-US" sz="2000" dirty="0"/>
              <a:t>The </a:t>
            </a:r>
            <a:r>
              <a:rPr lang="en-US" sz="2000" b="1" dirty="0"/>
              <a:t>proposed method</a:t>
            </a:r>
            <a:r>
              <a:rPr lang="en-US" sz="2000" dirty="0"/>
              <a:t> focuses on an automated price comparison system for </a:t>
            </a:r>
            <a:r>
              <a:rPr lang="en-US" sz="2000" dirty="0" err="1"/>
              <a:t>GeM</a:t>
            </a:r>
            <a:r>
              <a:rPr lang="en-US" sz="2000" dirty="0"/>
              <a:t> and other e-marketplaces.</a:t>
            </a:r>
            <a:endParaRPr lang="en-US" sz="2000" b="1" dirty="0"/>
          </a:p>
          <a:p>
            <a:pPr marL="76200" indent="0">
              <a:buSzPct val="100000"/>
              <a:buNone/>
            </a:pPr>
            <a:r>
              <a:rPr lang="en-IN" sz="2000" b="1" dirty="0"/>
              <a:t>Key Features:</a:t>
            </a:r>
          </a:p>
          <a:p>
            <a:pPr>
              <a:buSzPct val="100000"/>
            </a:pPr>
            <a:r>
              <a:rPr lang="en-US" sz="2000" b="1" dirty="0"/>
              <a:t>No Additional Hardware Required</a:t>
            </a:r>
            <a:r>
              <a:rPr lang="en-US" sz="2000" dirty="0"/>
              <a:t>: Uses web-based tools and APIs for price extraction, eliminating the need for specialized equipment.</a:t>
            </a:r>
          </a:p>
          <a:p>
            <a:pPr>
              <a:buSzPct val="100000"/>
            </a:pPr>
            <a:r>
              <a:rPr lang="en-US" sz="2000" b="1" dirty="0"/>
              <a:t>Real-time monitoring</a:t>
            </a:r>
            <a:r>
              <a:rPr lang="en-US" sz="2000" dirty="0"/>
              <a:t>: Continuously monitors price fluctuations across platforms, ensuring up-to-date comparisons.</a:t>
            </a:r>
          </a:p>
          <a:p>
            <a:pPr>
              <a:buSzPct val="100000"/>
            </a:pPr>
            <a:r>
              <a:rPr lang="en-US" sz="2000" b="1" dirty="0"/>
              <a:t>Remote access</a:t>
            </a:r>
            <a:r>
              <a:rPr lang="en-US" sz="2000" dirty="0"/>
              <a:t>: Users can access price comparisons from any location via a web or mobile interface.</a:t>
            </a:r>
          </a:p>
          <a:p>
            <a:pPr>
              <a:buSzPct val="100000"/>
            </a:pPr>
            <a:r>
              <a:rPr lang="en-US" sz="2000" b="1" dirty="0"/>
              <a:t>Scalability</a:t>
            </a:r>
            <a:r>
              <a:rPr lang="en-US" sz="2000" dirty="0"/>
              <a:t>: Supports multiple product categories and vendors, making it adaptable for various procurement needs.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3456932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1980</TotalTime>
  <Words>1680</Words>
  <Application>Microsoft Office PowerPoint</Application>
  <PresentationFormat>Widescreen</PresentationFormat>
  <Paragraphs>187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Cambria</vt:lpstr>
      <vt:lpstr>HelveticaNeue Regular</vt:lpstr>
      <vt:lpstr>Times New Roman</vt:lpstr>
      <vt:lpstr>Verdana</vt:lpstr>
      <vt:lpstr>Wingdings</vt:lpstr>
      <vt:lpstr>Bioinformatics</vt:lpstr>
      <vt:lpstr>PowerPoint Presentation</vt:lpstr>
      <vt:lpstr>Content</vt:lpstr>
      <vt:lpstr>Introduction</vt:lpstr>
      <vt:lpstr>Literature Survey</vt:lpstr>
      <vt:lpstr>Literature Survey</vt:lpstr>
      <vt:lpstr>Literature Survey</vt:lpstr>
      <vt:lpstr>Literature Survey</vt:lpstr>
      <vt:lpstr>Existing Methods and Drawbacks</vt:lpstr>
      <vt:lpstr>Proposed Method</vt:lpstr>
      <vt:lpstr>Architecture Diagram</vt:lpstr>
      <vt:lpstr>Modules</vt:lpstr>
      <vt:lpstr>Software Details</vt:lpstr>
      <vt:lpstr>Timeline of the Project (Gantt Chart)</vt:lpstr>
      <vt:lpstr>References</vt:lpstr>
      <vt:lpstr>References (contd...)</vt:lpstr>
      <vt:lpstr>Analysis of Problem Statement</vt:lpstr>
      <vt:lpstr>Analysis of Problem Statement (contd…)</vt:lpstr>
      <vt:lpstr>Analysis of Problem Statement (contd…)</vt:lpstr>
      <vt:lpstr>Problem Statement Number: PSCS41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SHAIK MAHABOOB</cp:lastModifiedBy>
  <cp:revision>47</cp:revision>
  <dcterms:modified xsi:type="dcterms:W3CDTF">2025-02-21T13:19:24Z</dcterms:modified>
</cp:coreProperties>
</file>