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69" r:id="rId4"/>
    <p:sldId id="268" r:id="rId5"/>
    <p:sldId id="273" r:id="rId6"/>
    <p:sldId id="272" r:id="rId7"/>
    <p:sldId id="271" r:id="rId8"/>
    <p:sldId id="270" r:id="rId9"/>
    <p:sldId id="265" r:id="rId10"/>
    <p:sldId id="274" r:id="rId11"/>
    <p:sldId id="266"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a:extLst>
            <a:ext uri="{FF2B5EF4-FFF2-40B4-BE49-F238E27FC236}">
              <a16:creationId xmlns:a16="http://schemas.microsoft.com/office/drawing/2014/main" id="{CA166DA9-0171-A298-0BCA-52F9FD0AD7FA}"/>
            </a:ext>
          </a:extLst>
        </p:cNvPr>
        <p:cNvGrpSpPr/>
        <p:nvPr/>
      </p:nvGrpSpPr>
      <p:grpSpPr>
        <a:xfrm>
          <a:off x="0" y="0"/>
          <a:ext cx="0" cy="0"/>
          <a:chOff x="0" y="0"/>
          <a:chExt cx="0" cy="0"/>
        </a:xfrm>
      </p:grpSpPr>
      <p:sp>
        <p:nvSpPr>
          <p:cNvPr id="141" name="Google Shape;141;p10:notes">
            <a:extLst>
              <a:ext uri="{FF2B5EF4-FFF2-40B4-BE49-F238E27FC236}">
                <a16:creationId xmlns:a16="http://schemas.microsoft.com/office/drawing/2014/main" id="{5739726C-6854-2A99-58EA-9D8717DC44B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a:extLst>
              <a:ext uri="{FF2B5EF4-FFF2-40B4-BE49-F238E27FC236}">
                <a16:creationId xmlns:a16="http://schemas.microsoft.com/office/drawing/2014/main" id="{E5AB8F81-2277-3E69-23EE-594D479DB54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777750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830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42109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CEI -17</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2337864605"/>
              </p:ext>
            </p:extLst>
          </p:nvPr>
        </p:nvGraphicFramePr>
        <p:xfrm>
          <a:off x="553347" y="2721840"/>
          <a:ext cx="5418675" cy="2743260"/>
        </p:xfrm>
        <a:graphic>
          <a:graphicData uri="http://schemas.openxmlformats.org/drawingml/2006/table">
            <a:tbl>
              <a:tblPr firstRow="1" bandRow="1">
                <a:noFill/>
                <a:tableStyleId>{57690726-49DA-4552-BDEB-330DD8EA8BD9}</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r>
                        <a:rPr lang="en-US" sz="1800" u="none" strike="noStrike" cap="none" dirty="0"/>
                        <a:t>20211CEI0024</a:t>
                      </a:r>
                    </a:p>
                    <a:p>
                      <a:pPr marL="0" marR="0" lvl="0" indent="0" algn="ctr" rtl="0">
                        <a:spcBef>
                          <a:spcPts val="0"/>
                        </a:spcBef>
                        <a:spcAft>
                          <a:spcPts val="0"/>
                        </a:spcAft>
                        <a:buFont typeface="+mj-lt"/>
                        <a:buNone/>
                      </a:pPr>
                      <a:r>
                        <a:rPr lang="en-US" sz="1800" u="none" strike="noStrike" cap="none" dirty="0"/>
                        <a:t>20211CEI0142</a:t>
                      </a:r>
                    </a:p>
                    <a:p>
                      <a:pPr marL="0" marR="0" lvl="0" indent="0" algn="ctr" rtl="0">
                        <a:spcBef>
                          <a:spcPts val="0"/>
                        </a:spcBef>
                        <a:spcAft>
                          <a:spcPts val="0"/>
                        </a:spcAft>
                        <a:buFont typeface="+mj-lt"/>
                        <a:buNone/>
                      </a:pPr>
                      <a:r>
                        <a:rPr lang="en-US" sz="1800" u="none" strike="noStrike" cap="none" dirty="0"/>
                        <a:t>20211CEI0151</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dirty="0" err="1">
                <a:solidFill>
                  <a:srgbClr val="17365D"/>
                </a:solidFill>
                <a:latin typeface="Cambria" panose="02040503050406030204" pitchFamily="18" charset="0"/>
                <a:ea typeface="Cambria" panose="02040503050406030204" pitchFamily="18" charset="0"/>
                <a:cs typeface="Verdana"/>
                <a:sym typeface="Verdana"/>
              </a:rPr>
              <a:t>Dr.</a:t>
            </a:r>
            <a:r>
              <a:rPr lang="en-GB" sz="1700" b="1" dirty="0">
                <a:solidFill>
                  <a:srgbClr val="17365D"/>
                </a:solidFill>
                <a:latin typeface="Cambria" panose="02040503050406030204" pitchFamily="18" charset="0"/>
                <a:ea typeface="Cambria" panose="02040503050406030204" pitchFamily="18" charset="0"/>
                <a:cs typeface="Verdana"/>
                <a:sym typeface="Verdana"/>
              </a:rPr>
              <a:t> </a:t>
            </a:r>
            <a:r>
              <a:rPr lang="en-GB" sz="1700" b="1" dirty="0" err="1">
                <a:solidFill>
                  <a:srgbClr val="17365D"/>
                </a:solidFill>
                <a:latin typeface="Cambria" panose="02040503050406030204" pitchFamily="18" charset="0"/>
                <a:ea typeface="Cambria" panose="02040503050406030204" pitchFamily="18" charset="0"/>
                <a:cs typeface="Verdana"/>
                <a:sym typeface="Verdana"/>
              </a:rPr>
              <a:t>Debasmita</a:t>
            </a:r>
            <a:r>
              <a:rPr lang="en-GB" sz="1700" b="1" dirty="0">
                <a:solidFill>
                  <a:srgbClr val="17365D"/>
                </a:solidFill>
                <a:latin typeface="Cambria" panose="02040503050406030204" pitchFamily="18" charset="0"/>
                <a:ea typeface="Cambria" panose="02040503050406030204" pitchFamily="18" charset="0"/>
                <a:cs typeface="Verdana"/>
                <a:sym typeface="Verdana"/>
              </a:rPr>
              <a:t> Mishra</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COMPUTER ENGINEERING SPL.(AI&amp;ML)</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DR.GOPAL KRISHNA SHYAM</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DR.SUDHA P</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
        <p:nvSpPr>
          <p:cNvPr id="9" name="Title 1"/>
          <p:cNvSpPr txBox="1">
            <a:spLocks/>
          </p:cNvSpPr>
          <p:nvPr/>
        </p:nvSpPr>
        <p:spPr>
          <a:xfrm>
            <a:off x="790469" y="121752"/>
            <a:ext cx="10515600" cy="156006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7365D"/>
              </a:buClr>
              <a:buSzPts val="2800"/>
              <a:buFont typeface="Verdana"/>
              <a:buNone/>
              <a:defRPr sz="2800" b="1" i="0" u="none" strike="noStrike" cap="none">
                <a:solidFill>
                  <a:srgbClr val="17365D"/>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altLang="en-US" dirty="0">
                <a:solidFill>
                  <a:schemeClr val="accent1">
                    <a:lumMod val="75000"/>
                  </a:schemeClr>
                </a:solidFill>
                <a:latin typeface="Times New Roman" panose="02020603050405020304" pitchFamily="18" charset="0"/>
                <a:cs typeface="Times New Roman" panose="02020603050405020304" pitchFamily="18" charset="0"/>
              </a:rPr>
              <a:t>PIP4004: UNIVERSITY PROJECT</a:t>
            </a:r>
            <a:br>
              <a:rPr lang="en-IN" dirty="0">
                <a:solidFill>
                  <a:srgbClr val="FF0000"/>
                </a:solidFill>
                <a:latin typeface="Times New Roman" panose="02020603050405020304" pitchFamily="18" charset="0"/>
                <a:cs typeface="Times New Roman" panose="02020603050405020304" pitchFamily="18" charset="0"/>
              </a:rPr>
            </a:br>
            <a:r>
              <a:rPr lang="en-US" sz="2400" dirty="0">
                <a:solidFill>
                  <a:srgbClr val="0070C0"/>
                </a:solidFill>
                <a:latin typeface="Times New Roman" panose="02020603050405020304" pitchFamily="18" charset="0"/>
                <a:ea typeface="Tahoma" pitchFamily="34" charset="0"/>
                <a:cs typeface="Times New Roman" panose="02020603050405020304" pitchFamily="18" charset="0"/>
              </a:rPr>
              <a:t>Review-0 Presentation </a:t>
            </a:r>
          </a:p>
          <a:p>
            <a:pPr algn="ctr"/>
            <a:r>
              <a:rPr lang="en-US" sz="2400" dirty="0">
                <a:solidFill>
                  <a:srgbClr val="0070C0"/>
                </a:solidFill>
                <a:latin typeface="Times New Roman" panose="02020603050405020304" pitchFamily="18" charset="0"/>
                <a:ea typeface="Tahoma" pitchFamily="34" charset="0"/>
                <a:cs typeface="Times New Roman" panose="02020603050405020304" pitchFamily="18" charset="0"/>
              </a:rPr>
              <a:t>PRICE COMPARISION OF </a:t>
            </a:r>
            <a:r>
              <a:rPr lang="en-US" sz="2400" dirty="0" err="1">
                <a:solidFill>
                  <a:srgbClr val="0070C0"/>
                </a:solidFill>
                <a:latin typeface="Times New Roman" panose="02020603050405020304" pitchFamily="18" charset="0"/>
                <a:ea typeface="Tahoma" pitchFamily="34" charset="0"/>
                <a:cs typeface="Times New Roman" panose="02020603050405020304" pitchFamily="18" charset="0"/>
              </a:rPr>
              <a:t>GeM</a:t>
            </a:r>
            <a:r>
              <a:rPr lang="en-US" sz="2400" dirty="0">
                <a:solidFill>
                  <a:srgbClr val="0070C0"/>
                </a:solidFill>
                <a:latin typeface="Times New Roman" panose="02020603050405020304" pitchFamily="18" charset="0"/>
                <a:ea typeface="Tahoma" pitchFamily="34" charset="0"/>
                <a:cs typeface="Times New Roman" panose="02020603050405020304" pitchFamily="18" charset="0"/>
              </a:rPr>
              <a:t> PRODUCTS WITH OTHER</a:t>
            </a:r>
          </a:p>
          <a:p>
            <a:pPr algn="ctr"/>
            <a:r>
              <a:rPr lang="en-US" sz="2400" dirty="0">
                <a:solidFill>
                  <a:srgbClr val="0070C0"/>
                </a:solidFill>
                <a:latin typeface="Times New Roman" panose="02020603050405020304" pitchFamily="18" charset="0"/>
                <a:ea typeface="Tahoma" pitchFamily="34" charset="0"/>
                <a:cs typeface="Times New Roman" panose="02020603050405020304" pitchFamily="18" charset="0"/>
              </a:rPr>
              <a:t> E-MARKETPLACES</a:t>
            </a:r>
            <a:endParaRPr lang="en-US" sz="2400" dirty="0">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BE79A90C-3F65-4941-ECE2-6674B5D392D1}"/>
              </a:ext>
            </a:extLst>
          </p:cNvPr>
          <p:cNvGraphicFramePr>
            <a:graphicFrameLocks noGrp="1"/>
          </p:cNvGraphicFramePr>
          <p:nvPr>
            <p:extLst>
              <p:ext uri="{D42A27DB-BD31-4B8C-83A1-F6EECF244321}">
                <p14:modId xmlns:p14="http://schemas.microsoft.com/office/powerpoint/2010/main" val="2158331952"/>
              </p:ext>
            </p:extLst>
          </p:nvPr>
        </p:nvGraphicFramePr>
        <p:xfrm>
          <a:off x="650646" y="2653070"/>
          <a:ext cx="5397623" cy="1345557"/>
        </p:xfrm>
        <a:graphic>
          <a:graphicData uri="http://schemas.openxmlformats.org/drawingml/2006/table">
            <a:tbl>
              <a:tblPr firstRow="1" bandRow="1"/>
              <a:tblGrid>
                <a:gridCol w="2050277">
                  <a:extLst>
                    <a:ext uri="{9D8B030D-6E8A-4147-A177-3AD203B41FA5}">
                      <a16:colId xmlns:a16="http://schemas.microsoft.com/office/drawing/2014/main" val="2015293000"/>
                    </a:ext>
                  </a:extLst>
                </a:gridCol>
                <a:gridCol w="3347346">
                  <a:extLst>
                    <a:ext uri="{9D8B030D-6E8A-4147-A177-3AD203B41FA5}">
                      <a16:colId xmlns:a16="http://schemas.microsoft.com/office/drawing/2014/main" val="1249311534"/>
                    </a:ext>
                  </a:extLst>
                </a:gridCol>
              </a:tblGrid>
              <a:tr h="389527">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134613782"/>
                  </a:ext>
                </a:extLst>
              </a:tr>
              <a:tr h="346430">
                <a:tc>
                  <a:txBody>
                    <a:bodyPr/>
                    <a:lstStyle/>
                    <a:p>
                      <a:endParaRPr lang="en-IN" dirty="0"/>
                    </a:p>
                  </a:txBody>
                  <a:tcPr/>
                </a:tc>
                <a:tc>
                  <a:txBody>
                    <a:bodyPr/>
                    <a:lstStyle/>
                    <a:p>
                      <a:r>
                        <a:rPr lang="en-US" dirty="0"/>
                        <a:t>MANVITHA REDDY  I</a:t>
                      </a:r>
                    </a:p>
                  </a:txBody>
                  <a:tcPr/>
                </a:tc>
                <a:extLst>
                  <a:ext uri="{0D108BD9-81ED-4DB2-BD59-A6C34878D82A}">
                    <a16:rowId xmlns:a16="http://schemas.microsoft.com/office/drawing/2014/main" val="3516464371"/>
                  </a:ext>
                </a:extLst>
              </a:tr>
              <a:tr h="251089">
                <a:tc>
                  <a:txBody>
                    <a:bodyPr/>
                    <a:lstStyle/>
                    <a:p>
                      <a:endParaRPr lang="en-IN" dirty="0"/>
                    </a:p>
                  </a:txBody>
                  <a:tcPr/>
                </a:tc>
                <a:tc>
                  <a:txBody>
                    <a:bodyPr/>
                    <a:lstStyle/>
                    <a:p>
                      <a:r>
                        <a:rPr lang="en-US" dirty="0"/>
                        <a:t>SHAIK MAHABOOB</a:t>
                      </a:r>
                      <a:endParaRPr lang="en-IN" dirty="0"/>
                    </a:p>
                  </a:txBody>
                  <a:tcPr/>
                </a:tc>
                <a:extLst>
                  <a:ext uri="{0D108BD9-81ED-4DB2-BD59-A6C34878D82A}">
                    <a16:rowId xmlns:a16="http://schemas.microsoft.com/office/drawing/2014/main" val="1483274105"/>
                  </a:ext>
                </a:extLst>
              </a:tr>
              <a:tr h="251089">
                <a:tc>
                  <a:txBody>
                    <a:bodyPr/>
                    <a:lstStyle/>
                    <a:p>
                      <a:endParaRPr lang="en-IN" dirty="0"/>
                    </a:p>
                  </a:txBody>
                  <a:tcPr/>
                </a:tc>
                <a:tc>
                  <a:txBody>
                    <a:bodyPr/>
                    <a:lstStyle/>
                    <a:p>
                      <a:r>
                        <a:rPr lang="en-US" dirty="0"/>
                        <a:t>ABHINAY REDDY J</a:t>
                      </a:r>
                      <a:endParaRPr lang="en-IN" dirty="0"/>
                    </a:p>
                  </a:txBody>
                  <a:tcPr/>
                </a:tc>
                <a:extLst>
                  <a:ext uri="{0D108BD9-81ED-4DB2-BD59-A6C34878D82A}">
                    <a16:rowId xmlns:a16="http://schemas.microsoft.com/office/drawing/2014/main" val="3845025267"/>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a:extLst>
            <a:ext uri="{FF2B5EF4-FFF2-40B4-BE49-F238E27FC236}">
              <a16:creationId xmlns:a16="http://schemas.microsoft.com/office/drawing/2014/main" id="{1B537FAB-1504-CBDC-80C8-589322530C60}"/>
            </a:ext>
          </a:extLst>
        </p:cNvPr>
        <p:cNvGrpSpPr/>
        <p:nvPr/>
      </p:nvGrpSpPr>
      <p:grpSpPr>
        <a:xfrm>
          <a:off x="0" y="0"/>
          <a:ext cx="0" cy="0"/>
          <a:chOff x="0" y="0"/>
          <a:chExt cx="0" cy="0"/>
        </a:xfrm>
      </p:grpSpPr>
      <p:sp>
        <p:nvSpPr>
          <p:cNvPr id="144" name="Google Shape;144;p22">
            <a:extLst>
              <a:ext uri="{FF2B5EF4-FFF2-40B4-BE49-F238E27FC236}">
                <a16:creationId xmlns:a16="http://schemas.microsoft.com/office/drawing/2014/main" id="{5EC768A7-08AE-E023-D752-EE26D5C6B06D}"/>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 contd..</a:t>
            </a:r>
            <a:endParaRPr dirty="0">
              <a:latin typeface="Cambria" panose="02040503050406030204" pitchFamily="18" charset="0"/>
              <a:ea typeface="Cambria" panose="02040503050406030204" pitchFamily="18" charset="0"/>
            </a:endParaRPr>
          </a:p>
        </p:txBody>
      </p:sp>
      <p:sp>
        <p:nvSpPr>
          <p:cNvPr id="145" name="Google Shape;145;p22">
            <a:extLst>
              <a:ext uri="{FF2B5EF4-FFF2-40B4-BE49-F238E27FC236}">
                <a16:creationId xmlns:a16="http://schemas.microsoft.com/office/drawing/2014/main" id="{7FA687BB-601C-9E86-47D3-FD19D47EC699}"/>
              </a:ext>
            </a:extLst>
          </p:cNvPr>
          <p:cNvSpPr txBox="1">
            <a:spLocks noGrp="1"/>
          </p:cNvSpPr>
          <p:nvPr>
            <p:ph type="body" idx="1"/>
          </p:nvPr>
        </p:nvSpPr>
        <p:spPr>
          <a:xfrm>
            <a:off x="494632" y="938601"/>
            <a:ext cx="11202736" cy="5919399"/>
          </a:xfrm>
          <a:prstGeom prst="rect">
            <a:avLst/>
          </a:prstGeom>
          <a:noFill/>
          <a:ln>
            <a:noFill/>
          </a:ln>
        </p:spPr>
        <p:txBody>
          <a:bodyPr spcFirstLastPara="1" wrap="square" lIns="91425" tIns="45700" rIns="91425" bIns="45700" anchor="t" anchorCtr="0">
            <a:noAutofit/>
          </a:bodyPr>
          <a:lstStyle/>
          <a:p>
            <a:pPr marL="152400" lvl="0" indent="0">
              <a:lnSpc>
                <a:spcPct val="200000"/>
              </a:lnSpc>
              <a:spcBef>
                <a:spcPts val="0"/>
              </a:spcBef>
              <a:buNone/>
            </a:pPr>
            <a:r>
              <a:rPr lang="en-US" sz="1800" dirty="0">
                <a:latin typeface="Arial" panose="020B0604020202020204" pitchFamily="34" charset="0"/>
              </a:rPr>
              <a:t>[4] </a:t>
            </a:r>
            <a:r>
              <a:rPr lang="en-IN" sz="1800" b="0" i="0" dirty="0">
                <a:solidFill>
                  <a:srgbClr val="333333"/>
                </a:solidFill>
                <a:effectLst/>
                <a:latin typeface="HelveticaNeue Regular"/>
              </a:rPr>
              <a:t>P. Nagaraj, V. </a:t>
            </a:r>
            <a:r>
              <a:rPr lang="en-IN" sz="1800" b="0" i="0" dirty="0" err="1">
                <a:solidFill>
                  <a:srgbClr val="333333"/>
                </a:solidFill>
                <a:effectLst/>
                <a:latin typeface="HelveticaNeue Regular"/>
              </a:rPr>
              <a:t>Muneeswaran</a:t>
            </a:r>
            <a:r>
              <a:rPr lang="en-IN" sz="1800" b="0" i="0" dirty="0">
                <a:solidFill>
                  <a:srgbClr val="333333"/>
                </a:solidFill>
                <a:effectLst/>
                <a:latin typeface="HelveticaNeue Regular"/>
              </a:rPr>
              <a:t>, A. V. S. R. Pavan Naidu, N. Shanmukh, P. V. Kumar and G. S. Satyanarayana, "Automated E-Commerce Price Comparison Website using PHP, XAMPP, MongoDB, Django, and Web Scrapping," </a:t>
            </a:r>
            <a:r>
              <a:rPr lang="en-IN" sz="1800" b="0" i="1" dirty="0">
                <a:solidFill>
                  <a:srgbClr val="333333"/>
                </a:solidFill>
                <a:effectLst/>
                <a:latin typeface="HelveticaNeue Regular"/>
              </a:rPr>
              <a:t>2023 International Conference on Computer Communication and Informatics (ICCCI)</a:t>
            </a:r>
            <a:r>
              <a:rPr lang="en-IN" sz="1800" b="0" i="0" dirty="0">
                <a:solidFill>
                  <a:srgbClr val="333333"/>
                </a:solidFill>
                <a:effectLst/>
                <a:latin typeface="HelveticaNeue Regular"/>
              </a:rPr>
              <a:t>, Coimbatore, India, 2023, pp. 1-6, </a:t>
            </a:r>
            <a:r>
              <a:rPr lang="en-IN" sz="1800" b="0" i="0" dirty="0" err="1">
                <a:solidFill>
                  <a:srgbClr val="333333"/>
                </a:solidFill>
                <a:effectLst/>
                <a:latin typeface="HelveticaNeue Regular"/>
              </a:rPr>
              <a:t>doi</a:t>
            </a:r>
            <a:r>
              <a:rPr lang="en-IN" sz="1800" b="0" i="0" dirty="0">
                <a:solidFill>
                  <a:srgbClr val="333333"/>
                </a:solidFill>
                <a:effectLst/>
                <a:latin typeface="HelveticaNeue Regular"/>
              </a:rPr>
              <a:t>: 10.1109/ICCCI56745.2023.10128573.</a:t>
            </a:r>
            <a:endParaRPr lang="en-US" sz="1800" dirty="0">
              <a:latin typeface="Arial" panose="020B0604020202020204" pitchFamily="34" charset="0"/>
            </a:endParaRPr>
          </a:p>
        </p:txBody>
      </p:sp>
    </p:spTree>
    <p:extLst>
      <p:ext uri="{BB962C8B-B14F-4D97-AF65-F5344CB8AC3E}">
        <p14:creationId xmlns:p14="http://schemas.microsoft.com/office/powerpoint/2010/main" val="2596398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a:bodyPr>
          <a:lstStyle/>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Problem Statement</a:t>
            </a:r>
          </a:p>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Github Link</a:t>
            </a:r>
          </a:p>
          <a:p>
            <a:pPr marL="495300" lvl="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Analysis of Problem Statement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Timeline of the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Problem Statement Number: PSCS_77 </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fontScale="85000" lnSpcReduction="20000"/>
          </a:bodyPr>
          <a:lstStyle/>
          <a:p>
            <a:pPr marL="342900" lvl="0" indent="-190500" algn="just">
              <a:spcBef>
                <a:spcPts val="0"/>
              </a:spcBef>
              <a:buNone/>
            </a:pPr>
            <a:r>
              <a:rPr lang="en-US" dirty="0">
                <a:latin typeface="Cambria" panose="02040503050406030204" pitchFamily="18" charset="0"/>
                <a:ea typeface="Cambria" panose="02040503050406030204" pitchFamily="18" charset="0"/>
              </a:rPr>
              <a:t>Organization: </a:t>
            </a:r>
            <a:r>
              <a:rPr lang="en-US" sz="2400" b="0" i="0" u="none" strike="noStrike" dirty="0">
                <a:solidFill>
                  <a:srgbClr val="000000"/>
                </a:solidFill>
                <a:effectLst/>
                <a:latin typeface="Calibri" panose="020F0502020204030204" pitchFamily="34" charset="0"/>
              </a:rPr>
              <a:t>Ministry of Commerce and Industries</a:t>
            </a:r>
            <a:r>
              <a:rPr lang="en-US" dirty="0"/>
              <a:t> </a:t>
            </a:r>
            <a:endParaRPr lang="en-US" dirty="0">
              <a:latin typeface="Cambria" panose="02040503050406030204" pitchFamily="18" charset="0"/>
              <a:ea typeface="Cambria" panose="02040503050406030204" pitchFamily="18" charset="0"/>
            </a:endParaRPr>
          </a:p>
          <a:p>
            <a:pPr marL="342900" lvl="0" indent="-190500" algn="just">
              <a:lnSpc>
                <a:spcPct val="200000"/>
              </a:lnSpc>
              <a:spcBef>
                <a:spcPts val="0"/>
              </a:spcBef>
              <a:buNone/>
            </a:pPr>
            <a:r>
              <a:rPr lang="en-US" dirty="0">
                <a:latin typeface="Cambria" panose="02040503050406030204" pitchFamily="18" charset="0"/>
                <a:ea typeface="Cambria" panose="02040503050406030204" pitchFamily="18" charset="0"/>
              </a:rPr>
              <a:t>Category (Hardware / Software / Both) : Software</a:t>
            </a:r>
          </a:p>
          <a:p>
            <a:pPr marL="342900" lvl="0" indent="-190500" algn="just">
              <a:lnSpc>
                <a:spcPct val="200000"/>
              </a:lnSpc>
              <a:spcBef>
                <a:spcPts val="0"/>
              </a:spcBef>
              <a:buNone/>
            </a:pPr>
            <a:r>
              <a:rPr lang="en-US" dirty="0">
                <a:latin typeface="Cambria" panose="02040503050406030204" pitchFamily="18" charset="0"/>
                <a:ea typeface="Cambria" panose="02040503050406030204" pitchFamily="18" charset="0"/>
              </a:rPr>
              <a:t>Problem Description: </a:t>
            </a:r>
            <a:r>
              <a:rPr lang="en-US" sz="1800" b="0" i="0" u="none" strike="noStrike" dirty="0">
                <a:solidFill>
                  <a:srgbClr val="000000"/>
                </a:solidFill>
                <a:effectLst/>
                <a:latin typeface="Calibri" panose="020F0502020204030204" pitchFamily="34" charset="0"/>
              </a:rPr>
              <a:t>The problem at hand involves developing a cost or price comparison solution specifically tailored for comparing the prices of products available on </a:t>
            </a:r>
            <a:r>
              <a:rPr lang="en-US" sz="1800" b="0" i="0" u="none" strike="noStrike" dirty="0" err="1">
                <a:solidFill>
                  <a:srgbClr val="000000"/>
                </a:solidFill>
                <a:effectLst/>
                <a:latin typeface="Calibri" panose="020F0502020204030204" pitchFamily="34" charset="0"/>
              </a:rPr>
              <a:t>GeM</a:t>
            </a:r>
            <a:r>
              <a:rPr lang="en-US" sz="1800" b="0" i="0" u="none" strike="noStrike" dirty="0">
                <a:solidFill>
                  <a:srgbClr val="000000"/>
                </a:solidFill>
                <a:effectLst/>
                <a:latin typeface="Calibri" panose="020F0502020204030204" pitchFamily="34" charset="0"/>
              </a:rPr>
              <a:t> (Government e-Marketplace) with other e-marketplaces or e-commerce platforms. </a:t>
            </a:r>
            <a:r>
              <a:rPr lang="en-US" sz="1800" b="0" i="0" u="none" strike="noStrike" dirty="0" err="1">
                <a:solidFill>
                  <a:srgbClr val="000000"/>
                </a:solidFill>
                <a:effectLst/>
                <a:latin typeface="Calibri" panose="020F0502020204030204" pitchFamily="34" charset="0"/>
              </a:rPr>
              <a:t>GeM</a:t>
            </a:r>
            <a:r>
              <a:rPr lang="en-US" sz="1800" b="0" i="0" u="none" strike="noStrike" dirty="0">
                <a:solidFill>
                  <a:srgbClr val="000000"/>
                </a:solidFill>
                <a:effectLst/>
                <a:latin typeface="Calibri" panose="020F0502020204030204" pitchFamily="34" charset="0"/>
              </a:rPr>
              <a:t> is a dedicated online platform in India that facilitates the procurement of goods and services by various government departments, organizations, and public sector undertakings. Comparing the prices of products listed on </a:t>
            </a:r>
            <a:r>
              <a:rPr lang="en-US" sz="1800" b="0" i="0" u="none" strike="noStrike" dirty="0" err="1">
                <a:solidFill>
                  <a:srgbClr val="000000"/>
                </a:solidFill>
                <a:effectLst/>
                <a:latin typeface="Calibri" panose="020F0502020204030204" pitchFamily="34" charset="0"/>
              </a:rPr>
              <a:t>GeM</a:t>
            </a:r>
            <a:r>
              <a:rPr lang="en-US" sz="1800" b="0" i="0" u="none" strike="noStrike" dirty="0">
                <a:solidFill>
                  <a:srgbClr val="000000"/>
                </a:solidFill>
                <a:effectLst/>
                <a:latin typeface="Calibri" panose="020F0502020204030204" pitchFamily="34" charset="0"/>
              </a:rPr>
              <a:t> with those on other platforms is crucial for ensuring fair and competitive pricing. The cost or price comparison solution aims to provide users with a convenient way to compare the prices of products available on </a:t>
            </a:r>
            <a:r>
              <a:rPr lang="en-US" sz="1800" b="0" i="0" u="none" strike="noStrike" dirty="0" err="1">
                <a:solidFill>
                  <a:srgbClr val="000000"/>
                </a:solidFill>
                <a:effectLst/>
                <a:latin typeface="Calibri" panose="020F0502020204030204" pitchFamily="34" charset="0"/>
              </a:rPr>
              <a:t>GeM</a:t>
            </a:r>
            <a:r>
              <a:rPr lang="en-US" sz="1800" b="0" i="0" u="none" strike="noStrike" dirty="0">
                <a:solidFill>
                  <a:srgbClr val="000000"/>
                </a:solidFill>
                <a:effectLst/>
                <a:latin typeface="Calibri" panose="020F0502020204030204" pitchFamily="34" charset="0"/>
              </a:rPr>
              <a:t> with other popular e-marketplaces or e-commerce platforms. By leveraging data scraping techniques, APIs, and data analytics, the solution will gather and analyze pricing information from multiple sources, allowing users to make informed decisions based on the best available options.</a:t>
            </a:r>
            <a:r>
              <a:rPr lang="en-US" sz="1800" dirty="0"/>
              <a:t> </a:t>
            </a:r>
            <a:endParaRPr lang="en-US" sz="1800" dirty="0">
              <a:latin typeface="Cambria" panose="02040503050406030204" pitchFamily="18" charset="0"/>
              <a:ea typeface="Cambria" panose="02040503050406030204" pitchFamily="18" charset="0"/>
            </a:endParaRPr>
          </a:p>
          <a:p>
            <a:pPr marL="342900" lvl="0" indent="-190500" algn="just">
              <a:lnSpc>
                <a:spcPct val="200000"/>
              </a:lnSpc>
              <a:spcBef>
                <a:spcPts val="0"/>
              </a:spcBef>
              <a:buNone/>
            </a:pPr>
            <a:r>
              <a:rPr lang="en-US" dirty="0">
                <a:latin typeface="Cambria" panose="02040503050406030204" pitchFamily="18" charset="0"/>
                <a:ea typeface="Cambria" panose="02040503050406030204" pitchFamily="18" charset="0"/>
              </a:rPr>
              <a:t>Difficulty Level: Simple </a:t>
            </a: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4345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b="1" dirty="0" err="1">
                <a:solidFill>
                  <a:schemeClr val="accent2">
                    <a:lumMod val="75000"/>
                  </a:schemeClr>
                </a:solidFill>
                <a:latin typeface="Cambria" panose="02040503050406030204" pitchFamily="18" charset="0"/>
                <a:ea typeface="Cambria" panose="02040503050406030204" pitchFamily="18" charset="0"/>
              </a:rPr>
              <a:t>Github</a:t>
            </a:r>
            <a:r>
              <a:rPr lang="en-US" b="1" dirty="0">
                <a:solidFill>
                  <a:schemeClr val="accent2">
                    <a:lumMod val="75000"/>
                  </a:schemeClr>
                </a:solidFill>
                <a:latin typeface="Cambria" panose="02040503050406030204" pitchFamily="18" charset="0"/>
                <a:ea typeface="Cambria" panose="02040503050406030204" pitchFamily="18" charset="0"/>
              </a:rPr>
              <a:t> Link</a:t>
            </a: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r>
              <a:rPr lang="en-US" dirty="0">
                <a:latin typeface="Cambria" panose="02040503050406030204" pitchFamily="18" charset="0"/>
                <a:ea typeface="Cambria" panose="02040503050406030204" pitchFamily="18" charset="0"/>
              </a:rPr>
              <a:t>https://github.com/shaikjr/GeM-Product-Price-Comparison</a:t>
            </a: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Technology Stack Components:</a:t>
            </a: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Frameworks: React.js ,Angular</a:t>
            </a:r>
          </a:p>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Languages: HTML ,CSS , JavaScript ,Python</a:t>
            </a:r>
          </a:p>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Web Scraping &amp;APIs :Selenium ,</a:t>
            </a:r>
            <a:r>
              <a:rPr lang="en-US" dirty="0" err="1">
                <a:latin typeface="Cambria" panose="02040503050406030204" pitchFamily="18" charset="0"/>
                <a:ea typeface="Cambria" panose="02040503050406030204" pitchFamily="18" charset="0"/>
              </a:rPr>
              <a:t>GeM</a:t>
            </a:r>
            <a:r>
              <a:rPr lang="en-US" dirty="0">
                <a:latin typeface="Cambria" panose="02040503050406030204" pitchFamily="18" charset="0"/>
                <a:ea typeface="Cambria" panose="02040503050406030204" pitchFamily="18" charset="0"/>
              </a:rPr>
              <a:t> API ,Scrapy</a:t>
            </a:r>
          </a:p>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Data Storage :MYSQL </a:t>
            </a:r>
          </a:p>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Data Analytics &amp; Visualization: Pandas ,Matplotlib ,Seaborn ,</a:t>
            </a:r>
            <a:r>
              <a:rPr lang="en-US" dirty="0" err="1">
                <a:latin typeface="Cambria" panose="02040503050406030204" pitchFamily="18" charset="0"/>
                <a:ea typeface="Cambria" panose="02040503050406030204" pitchFamily="18" charset="0"/>
              </a:rPr>
              <a:t>PowerBI</a:t>
            </a: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30816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lnSpc>
                <a:spcPct val="200000"/>
              </a:lnSpc>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Software and Hardware Requirements: </a:t>
            </a:r>
          </a:p>
          <a:p>
            <a:pPr marL="342900" lvl="0" indent="-190500" algn="just" rtl="0">
              <a:lnSpc>
                <a:spcPct val="200000"/>
              </a:lnSpc>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Processor : i5</a:t>
            </a:r>
          </a:p>
          <a:p>
            <a:pPr marL="342900" lvl="0" indent="-190500" algn="just" rtl="0">
              <a:lnSpc>
                <a:spcPct val="200000"/>
              </a:lnSpc>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RAM : 8GB</a:t>
            </a:r>
          </a:p>
          <a:p>
            <a:pPr marL="342900" lvl="0" indent="-190500" algn="just" rtl="0">
              <a:lnSpc>
                <a:spcPct val="200000"/>
              </a:lnSpc>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Storage : SSD 256GB+</a:t>
            </a: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38832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lnSpc>
                <a:spcPct val="200000"/>
              </a:lnSpc>
              <a:spcBef>
                <a:spcPts val="0"/>
              </a:spcBef>
              <a:spcAft>
                <a:spcPts val="0"/>
              </a:spcAft>
              <a:buClr>
                <a:schemeClr val="dk1"/>
              </a:buClr>
              <a:buSzPct val="100000"/>
              <a:buNone/>
            </a:pPr>
            <a:r>
              <a:rPr lang="en-US" sz="2000" b="1" dirty="0">
                <a:latin typeface="Times New Roman" panose="02020603050405020304" pitchFamily="18" charset="0"/>
                <a:cs typeface="Times New Roman" panose="02020603050405020304" pitchFamily="18" charset="0"/>
              </a:rPr>
              <a:t>The </a:t>
            </a:r>
            <a:r>
              <a:rPr lang="en-US" sz="2000" b="1" dirty="0" err="1">
                <a:latin typeface="Times New Roman" panose="02020603050405020304" pitchFamily="18" charset="0"/>
                <a:cs typeface="Times New Roman" panose="02020603050405020304" pitchFamily="18" charset="0"/>
              </a:rPr>
              <a:t>GeM</a:t>
            </a:r>
            <a:r>
              <a:rPr lang="en-US" sz="2000" b="1" dirty="0">
                <a:latin typeface="Times New Roman" panose="02020603050405020304" pitchFamily="18" charset="0"/>
                <a:cs typeface="Times New Roman" panose="02020603050405020304" pitchFamily="18" charset="0"/>
              </a:rPr>
              <a:t> price comparison solution addresses a critical need for transparency and cost efficiency in government procurement.</a:t>
            </a:r>
            <a:r>
              <a:rPr lang="en-US" sz="2000" dirty="0">
                <a:latin typeface="Times New Roman" panose="02020603050405020304" pitchFamily="18" charset="0"/>
                <a:cs typeface="Times New Roman" panose="02020603050405020304" pitchFamily="18" charset="0"/>
              </a:rPr>
              <a:t> The main challenges involve data access, dynamic pricing, and fair product comparisons, which can be mitigated through efficient scraping, API integration, and machine learning analytics</a:t>
            </a:r>
            <a:r>
              <a:rPr lang="en-US" sz="2000" dirty="0"/>
              <a:t>.</a:t>
            </a:r>
            <a:endParaRPr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000455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1042316"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pic>
        <p:nvPicPr>
          <p:cNvPr id="2" name="Content Placeholder 5">
            <a:extLst>
              <a:ext uri="{FF2B5EF4-FFF2-40B4-BE49-F238E27FC236}">
                <a16:creationId xmlns:a16="http://schemas.microsoft.com/office/drawing/2014/main" id="{DECCAFFD-7F7B-1914-5162-9E220B67DF73}"/>
              </a:ext>
            </a:extLst>
          </p:cNvPr>
          <p:cNvPicPr>
            <a:picLocks noGrp="1" noChangeAspect="1"/>
          </p:cNvPicPr>
          <p:nvPr/>
        </p:nvPicPr>
        <p:blipFill>
          <a:blip r:embed="rId3">
            <a:extLst>
              <a:ext uri="{28A0092B-C50C-407E-A947-70E740481C1C}">
                <a14:useLocalDpi xmlns:a14="http://schemas.microsoft.com/office/drawing/2010/main" val="0"/>
              </a:ext>
            </a:extLst>
          </a:blip>
          <a:stretch>
            <a:fillRect/>
          </a:stretch>
        </p:blipFill>
        <p:spPr>
          <a:xfrm>
            <a:off x="636337" y="898358"/>
            <a:ext cx="11555663" cy="5556749"/>
          </a:xfrm>
          <a:prstGeom prst="rect">
            <a:avLst/>
          </a:prstGeom>
        </p:spPr>
      </p:pic>
    </p:spTree>
    <p:extLst>
      <p:ext uri="{BB962C8B-B14F-4D97-AF65-F5344CB8AC3E}">
        <p14:creationId xmlns:p14="http://schemas.microsoft.com/office/powerpoint/2010/main" val="479890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494632" y="938601"/>
            <a:ext cx="11202736" cy="5919399"/>
          </a:xfrm>
          <a:prstGeom prst="rect">
            <a:avLst/>
          </a:prstGeom>
          <a:noFill/>
          <a:ln>
            <a:noFill/>
          </a:ln>
        </p:spPr>
        <p:txBody>
          <a:bodyPr spcFirstLastPara="1" wrap="square" lIns="91425" tIns="45700" rIns="91425" bIns="45700" anchor="t" anchorCtr="0">
            <a:noAutofit/>
          </a:bodyPr>
          <a:lstStyle/>
          <a:p>
            <a:pPr marL="152400" lvl="0" indent="0">
              <a:lnSpc>
                <a:spcPct val="200000"/>
              </a:lnSpc>
              <a:spcBef>
                <a:spcPts val="0"/>
              </a:spcBef>
              <a:buNone/>
            </a:pPr>
            <a:r>
              <a:rPr lang="en-US" sz="1600" dirty="0">
                <a:latin typeface="Arial" panose="020B0604020202020204" pitchFamily="34" charset="0"/>
              </a:rPr>
              <a:t>[1] W. Qi, N. Li, J. Wang and X. Luo, "Pricing of Product Line Along With Its Value-Added Services With Consideration of Effects of Reference Price," in IEEE Transactions on Computational Social Systems, vol. 12, no. 1, pp. 447-462, Feb. 2025, </a:t>
            </a:r>
            <a:r>
              <a:rPr lang="en-US" sz="1600" dirty="0" err="1">
                <a:latin typeface="Arial" panose="020B0604020202020204" pitchFamily="34" charset="0"/>
              </a:rPr>
              <a:t>doi</a:t>
            </a:r>
            <a:r>
              <a:rPr lang="en-US" sz="1600" dirty="0">
                <a:latin typeface="Arial" panose="020B0604020202020204" pitchFamily="34" charset="0"/>
              </a:rPr>
              <a:t>: 10.1109/TCSS.2024.3479271.</a:t>
            </a:r>
          </a:p>
          <a:p>
            <a:pPr marL="152400" lvl="0" indent="0">
              <a:lnSpc>
                <a:spcPct val="200000"/>
              </a:lnSpc>
              <a:spcBef>
                <a:spcPts val="0"/>
              </a:spcBef>
              <a:buNone/>
            </a:pPr>
            <a:endParaRPr lang="en-US" sz="1600" dirty="0">
              <a:latin typeface="Arial" panose="020B0604020202020204" pitchFamily="34" charset="0"/>
            </a:endParaRPr>
          </a:p>
          <a:p>
            <a:pPr marL="152400" lvl="0" indent="0">
              <a:lnSpc>
                <a:spcPct val="200000"/>
              </a:lnSpc>
              <a:spcBef>
                <a:spcPts val="0"/>
              </a:spcBef>
              <a:buNone/>
            </a:pPr>
            <a:r>
              <a:rPr lang="en-US" sz="1600" dirty="0">
                <a:latin typeface="Arial" panose="020B0604020202020204" pitchFamily="34" charset="0"/>
              </a:rPr>
              <a:t>[2] </a:t>
            </a:r>
            <a:r>
              <a:rPr lang="en-US" sz="1600" dirty="0" err="1">
                <a:latin typeface="Arial" panose="020B0604020202020204" pitchFamily="34" charset="0"/>
              </a:rPr>
              <a:t>Jianxia</a:t>
            </a:r>
            <a:r>
              <a:rPr lang="en-US" sz="1600" dirty="0">
                <a:latin typeface="Arial" panose="020B0604020202020204" pitchFamily="34" charset="0"/>
              </a:rPr>
              <a:t> Chen and Ri Huang, "A price comparison system based on Lucene," 2013 8th International Conference on Computer Science &amp; Education, Colombo, Sri Lanka, 2013, pp. 117-120, </a:t>
            </a:r>
            <a:r>
              <a:rPr lang="en-US" sz="1600" dirty="0" err="1">
                <a:latin typeface="Arial" panose="020B0604020202020204" pitchFamily="34" charset="0"/>
              </a:rPr>
              <a:t>doi</a:t>
            </a:r>
            <a:r>
              <a:rPr lang="en-US" sz="1600" dirty="0">
                <a:latin typeface="Arial" panose="020B0604020202020204" pitchFamily="34" charset="0"/>
              </a:rPr>
              <a:t>: 10.1109/ICCSE.2013.6553894.</a:t>
            </a:r>
          </a:p>
          <a:p>
            <a:pPr marL="152400" lvl="0" indent="0">
              <a:lnSpc>
                <a:spcPct val="200000"/>
              </a:lnSpc>
              <a:spcBef>
                <a:spcPts val="0"/>
              </a:spcBef>
              <a:buNone/>
            </a:pPr>
            <a:endParaRPr lang="en-US" sz="1600" dirty="0">
              <a:latin typeface="Arial" panose="020B0604020202020204" pitchFamily="34" charset="0"/>
            </a:endParaRPr>
          </a:p>
          <a:p>
            <a:pPr marL="152400" lvl="0" indent="0">
              <a:lnSpc>
                <a:spcPct val="200000"/>
              </a:lnSpc>
              <a:spcBef>
                <a:spcPts val="0"/>
              </a:spcBef>
              <a:buNone/>
            </a:pPr>
            <a:r>
              <a:rPr lang="en-US" sz="1600" dirty="0">
                <a:latin typeface="Arial" panose="020B0604020202020204" pitchFamily="34" charset="0"/>
              </a:rPr>
              <a:t>[3] </a:t>
            </a:r>
            <a:r>
              <a:rPr lang="en-US" sz="1600" b="0" i="0" dirty="0">
                <a:solidFill>
                  <a:srgbClr val="333333"/>
                </a:solidFill>
                <a:effectLst/>
                <a:latin typeface="HelveticaNeue Regular"/>
              </a:rPr>
              <a:t>N. Singh, A. Rana and A. Chaudhary, "Price Comparison Using Web Scraping and Machine Learning," </a:t>
            </a:r>
            <a:r>
              <a:rPr lang="en-US" sz="1600" b="0" i="1" dirty="0">
                <a:solidFill>
                  <a:srgbClr val="333333"/>
                </a:solidFill>
                <a:effectLst/>
                <a:latin typeface="HelveticaNeue Regular"/>
              </a:rPr>
              <a:t>2023 International Conference on Computer Science and Emerging Technologies (CSET)</a:t>
            </a:r>
            <a:r>
              <a:rPr lang="en-US" sz="1600" b="0" i="0" dirty="0">
                <a:solidFill>
                  <a:srgbClr val="333333"/>
                </a:solidFill>
                <a:effectLst/>
                <a:latin typeface="HelveticaNeue Regular"/>
              </a:rPr>
              <a:t>, Bangalore, India, 2023, pp. 1-5, </a:t>
            </a:r>
            <a:r>
              <a:rPr lang="en-US" sz="1600" b="0" i="0" dirty="0" err="1">
                <a:solidFill>
                  <a:srgbClr val="333333"/>
                </a:solidFill>
                <a:effectLst/>
                <a:latin typeface="HelveticaNeue Regular"/>
              </a:rPr>
              <a:t>doi</a:t>
            </a:r>
            <a:r>
              <a:rPr lang="en-US" sz="1600" b="0" i="0" dirty="0">
                <a:solidFill>
                  <a:srgbClr val="333333"/>
                </a:solidFill>
                <a:effectLst/>
                <a:latin typeface="HelveticaNeue Regular"/>
              </a:rPr>
              <a:t>: 10.1109/CSET58993.2023.10346784.</a:t>
            </a:r>
            <a:endParaRPr lang="en-US" sz="1600" dirty="0">
              <a:latin typeface="Cambria" panose="02040503050406030204" pitchFamily="18" charset="0"/>
              <a:ea typeface="Cambria" panose="02040503050406030204" pitchFamily="18" charset="0"/>
            </a:endParaRPr>
          </a:p>
        </p:txBody>
      </p:sp>
    </p:spTree>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357</TotalTime>
  <Words>730</Words>
  <Application>Microsoft Office PowerPoint</Application>
  <PresentationFormat>Widescreen</PresentationFormat>
  <Paragraphs>66</Paragraphs>
  <Slides>11</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Cambria</vt:lpstr>
      <vt:lpstr>HelveticaNeue Regular</vt:lpstr>
      <vt:lpstr>Times New Roman</vt:lpstr>
      <vt:lpstr>Verdana</vt:lpstr>
      <vt:lpstr>Wingdings</vt:lpstr>
      <vt:lpstr>Bioinformatics</vt:lpstr>
      <vt:lpstr>PowerPoint Presentation</vt:lpstr>
      <vt:lpstr>Content</vt:lpstr>
      <vt:lpstr>Problem Statement Number: PSCS_77 </vt:lpstr>
      <vt:lpstr>Github Link</vt:lpstr>
      <vt:lpstr>Analysis of Problem Statement</vt:lpstr>
      <vt:lpstr>Analysis of Problem Statement (contd...)</vt:lpstr>
      <vt:lpstr>Analysis of Problem Statement (contd...)</vt:lpstr>
      <vt:lpstr>Timeline of the Project (Gantt Chart)</vt:lpstr>
      <vt:lpstr>References (IEEE Paper format)</vt:lpstr>
      <vt:lpstr>References (IEEE Paper format) contd..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SHAIK MAHABOOB</cp:lastModifiedBy>
  <cp:revision>46</cp:revision>
  <dcterms:modified xsi:type="dcterms:W3CDTF">2025-02-05T14:17:34Z</dcterms:modified>
</cp:coreProperties>
</file>