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83" r:id="rId2"/>
    <p:sldId id="257" r:id="rId3"/>
    <p:sldId id="258" r:id="rId4"/>
    <p:sldId id="279" r:id="rId5"/>
    <p:sldId id="280" r:id="rId6"/>
    <p:sldId id="281" r:id="rId7"/>
    <p:sldId id="259" r:id="rId8"/>
    <p:sldId id="260" r:id="rId9"/>
    <p:sldId id="261" r:id="rId10"/>
    <p:sldId id="282" r:id="rId11"/>
    <p:sldId id="275" r:id="rId12"/>
    <p:sldId id="277" r:id="rId13"/>
    <p:sldId id="262" r:id="rId14"/>
    <p:sldId id="263" r:id="rId15"/>
    <p:sldId id="264" r:id="rId16"/>
    <p:sldId id="265" r:id="rId17"/>
    <p:sldId id="274"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22-11-2024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22/11/2024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22/11/2024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22/11/2024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22/11/2024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22/11/2024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22/11/2024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22/11/2024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22/11/2024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22/11/2024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xmlns=""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xmlns=""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777175"/>
            <a:ext cx="10363200" cy="1470025"/>
          </a:xfrm>
        </p:spPr>
        <p:txBody>
          <a:bodyPr/>
          <a:lstStyle/>
          <a:p>
            <a:pPr algn="ctr"/>
            <a:r>
              <a:rPr lang="en-IN" dirty="0" smtClean="0"/>
              <a:t>Mobile Camera Application to Monitor Residential Society Vehicle Activity</a:t>
            </a:r>
            <a:endParaRPr lang="en-GB" dirty="0"/>
          </a:p>
        </p:txBody>
      </p:sp>
      <p:sp>
        <p:nvSpPr>
          <p:cNvPr id="3" name="Subtitle 2"/>
          <p:cNvSpPr>
            <a:spLocks noGrp="1"/>
          </p:cNvSpPr>
          <p:nvPr>
            <p:ph type="subTitle" idx="1"/>
          </p:nvPr>
        </p:nvSpPr>
        <p:spPr>
          <a:xfrm>
            <a:off x="892278" y="2018874"/>
            <a:ext cx="3970594" cy="552184"/>
          </a:xfrm>
        </p:spPr>
        <p:txBody>
          <a:bodyPr>
            <a:normAutofit/>
          </a:bodyPr>
          <a:lstStyle/>
          <a:p>
            <a:pPr algn="l"/>
            <a:r>
              <a:rPr lang="en-GB" sz="1800" dirty="0" smtClean="0">
                <a:latin typeface="+mj-lt"/>
              </a:rPr>
              <a:t>Batch Number: CEI-17</a:t>
            </a:r>
          </a:p>
          <a:p>
            <a:pPr algn="l"/>
            <a:endParaRPr lang="en-GB" sz="1800" dirty="0">
              <a:latin typeface="+mj-lt"/>
            </a:endParaRPr>
          </a:p>
        </p:txBody>
      </p:sp>
      <p:graphicFrame>
        <p:nvGraphicFramePr>
          <p:cNvPr id="4" name="Table 3"/>
          <p:cNvGraphicFramePr>
            <a:graphicFrameLocks noGrp="1"/>
          </p:cNvGraphicFramePr>
          <p:nvPr>
            <p:extLst/>
          </p:nvPr>
        </p:nvGraphicFramePr>
        <p:xfrm>
          <a:off x="749868" y="2447531"/>
          <a:ext cx="5418666" cy="1483360"/>
        </p:xfrm>
        <a:graphic>
          <a:graphicData uri="http://schemas.openxmlformats.org/drawingml/2006/table">
            <a:tbl>
              <a:tblPr firstRow="1" bandRow="1">
                <a:tableStyleId>{2D5ABB26-0587-4C30-8999-92F81FD0307C}</a:tableStyleId>
              </a:tblPr>
              <a:tblGrid>
                <a:gridCol w="2085000">
                  <a:extLst>
                    <a:ext uri="{9D8B030D-6E8A-4147-A177-3AD203B41FA5}">
                      <a16:colId xmlns="" xmlns:a16="http://schemas.microsoft.com/office/drawing/2014/main" val="3331634959"/>
                    </a:ext>
                  </a:extLst>
                </a:gridCol>
                <a:gridCol w="3333666">
                  <a:extLst>
                    <a:ext uri="{9D8B030D-6E8A-4147-A177-3AD203B41FA5}">
                      <a16:colId xmlns="" xmlns:a16="http://schemas.microsoft.com/office/drawing/2014/main" val="2054911721"/>
                    </a:ext>
                  </a:extLst>
                </a:gridCol>
              </a:tblGrid>
              <a:tr h="370840">
                <a:tc>
                  <a:txBody>
                    <a:bodyPr/>
                    <a:lstStyle/>
                    <a:p>
                      <a:pPr marL="0" marR="0" lvl="1" indent="0" algn="ctr" rtl="0">
                        <a:spcBef>
                          <a:spcPts val="0"/>
                        </a:spcBef>
                        <a:spcAft>
                          <a:spcPts val="0"/>
                        </a:spcAft>
                        <a:buNone/>
                      </a:pPr>
                      <a:r>
                        <a:rPr lang="en-GB" sz="1800" b="1" u="none" strike="noStrike" cap="none" dirty="0" smtClean="0">
                          <a:solidFill>
                            <a:srgbClr val="17365D"/>
                          </a:solidFill>
                        </a:rPr>
                        <a:t> Student Name</a:t>
                      </a:r>
                      <a:endParaRPr sz="1800" b="1" u="none" strike="noStrike" cap="none" dirty="0">
                        <a:solidFill>
                          <a:srgbClr val="17365D"/>
                        </a:solidFill>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r>
                        <a:rPr lang="en-GB" sz="1800" b="1" u="none" strike="noStrike" cap="none" dirty="0" smtClean="0">
                          <a:solidFill>
                            <a:srgbClr val="17365D"/>
                          </a:solidFill>
                        </a:rPr>
                        <a:t>          Roll Number</a:t>
                      </a:r>
                      <a:endParaRPr sz="1800" b="1" u="none" strike="noStrike" cap="none" dirty="0">
                        <a:solidFill>
                          <a:srgbClr val="17365D"/>
                        </a:solidFill>
                      </a:endParaRPr>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854405261"/>
                  </a:ext>
                </a:extLst>
              </a:tr>
              <a:tr h="370840">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4083651183"/>
                  </a:ext>
                </a:extLst>
              </a:tr>
              <a:tr h="370840">
                <a:tc>
                  <a:txBody>
                    <a:bodyPr/>
                    <a:lstStyle/>
                    <a:p>
                      <a:pPr marL="0" marR="0" lvl="0" indent="0" algn="ctr" rtl="0">
                        <a:spcBef>
                          <a:spcPts val="0"/>
                        </a:spcBef>
                        <a:spcAft>
                          <a:spcPts val="0"/>
                        </a:spcAft>
                        <a:buNone/>
                      </a:pP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457888934"/>
                  </a:ext>
                </a:extLst>
              </a:tr>
              <a:tr h="370840">
                <a:tc>
                  <a:txBody>
                    <a:bodyPr/>
                    <a:lstStyle/>
                    <a:p>
                      <a:pPr marL="0" marR="0" lvl="0" indent="0" algn="ctr" rtl="0">
                        <a:spcBef>
                          <a:spcPts val="0"/>
                        </a:spcBef>
                        <a:spcAft>
                          <a:spcPts val="0"/>
                        </a:spcAft>
                        <a:buNone/>
                      </a:pP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3080820719"/>
                  </a:ext>
                </a:extLst>
              </a:tr>
            </a:tbl>
          </a:graphicData>
        </a:graphic>
      </p:graphicFrame>
      <p:sp>
        <p:nvSpPr>
          <p:cNvPr id="5" name="Subtitle 2"/>
          <p:cNvSpPr txBox="1">
            <a:spLocks/>
          </p:cNvSpPr>
          <p:nvPr/>
        </p:nvSpPr>
        <p:spPr>
          <a:xfrm>
            <a:off x="6677708" y="2721956"/>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lvl="0">
              <a:spcBef>
                <a:spcPts val="0"/>
              </a:spcBef>
              <a:buClr>
                <a:srgbClr val="17365D"/>
              </a:buClr>
              <a:buSzPct val="100000"/>
            </a:pPr>
            <a:r>
              <a:rPr lang="en-IN" dirty="0" smtClean="0">
                <a:latin typeface="Cambria" panose="02040503050406030204" pitchFamily="18" charset="0"/>
                <a:ea typeface="Cambria" panose="02040503050406030204" pitchFamily="18" charset="0"/>
              </a:rPr>
              <a:t>PIP2001</a:t>
            </a:r>
            <a:r>
              <a:rPr lang="en-GB" dirty="0" smtClean="0">
                <a:solidFill>
                  <a:srgbClr val="17365D"/>
                </a:solidFill>
                <a:latin typeface="Cambria" panose="02040503050406030204" pitchFamily="18" charset="0"/>
                <a:ea typeface="Cambria" panose="02040503050406030204" pitchFamily="18" charset="0"/>
                <a:cs typeface="Verdana"/>
                <a:sym typeface="Verdana"/>
              </a:rPr>
              <a:t> </a:t>
            </a:r>
            <a:r>
              <a:rPr lang="en-GB" dirty="0">
                <a:solidFill>
                  <a:srgbClr val="17365D"/>
                </a:solidFill>
                <a:latin typeface="Cambria" panose="02040503050406030204" pitchFamily="18" charset="0"/>
                <a:ea typeface="Cambria" panose="02040503050406030204" pitchFamily="18" charset="0"/>
                <a:cs typeface="Verdana"/>
                <a:sym typeface="Verdana"/>
              </a:rPr>
              <a:t>Capstone Project</a:t>
            </a:r>
            <a:endParaRPr lang="en-GB" dirty="0">
              <a:latin typeface="Cambria" panose="02040503050406030204" pitchFamily="18" charset="0"/>
              <a:ea typeface="Cambria" panose="02040503050406030204" pitchFamily="18" charset="0"/>
            </a:endParaRPr>
          </a:p>
          <a:p>
            <a:pPr lvl="0">
              <a:spcBef>
                <a:spcPts val="310"/>
              </a:spcBef>
              <a:buClr>
                <a:srgbClr val="17365D"/>
              </a:buClr>
              <a:buSzPct val="100000"/>
            </a:pPr>
            <a:r>
              <a:rPr lang="en-GB" dirty="0" smtClean="0">
                <a:solidFill>
                  <a:srgbClr val="17365D"/>
                </a:solidFill>
                <a:latin typeface="Cambria" panose="02040503050406030204" pitchFamily="18" charset="0"/>
                <a:ea typeface="Cambria" panose="02040503050406030204" pitchFamily="18" charset="0"/>
                <a:cs typeface="Verdana"/>
                <a:sym typeface="Verdana"/>
              </a:rPr>
              <a:t>Review-2</a:t>
            </a:r>
            <a:endParaRPr lang="en-GB"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Rectangle 7"/>
          <p:cNvSpPr/>
          <p:nvPr/>
        </p:nvSpPr>
        <p:spPr>
          <a:xfrm>
            <a:off x="6512418" y="2487122"/>
            <a:ext cx="6096000" cy="2236510"/>
          </a:xfrm>
          <a:prstGeom prst="rect">
            <a:avLst/>
          </a:prstGeom>
        </p:spPr>
        <p:txBody>
          <a:bodyPr>
            <a:spAutoFit/>
          </a:bodyPr>
          <a:lstStyle/>
          <a:p>
            <a:pPr lvl="0" algn="ctr">
              <a:buClr>
                <a:srgbClr val="17365D"/>
              </a:buClr>
              <a:buSzPts val="2000"/>
            </a:pPr>
            <a:r>
              <a:rPr lang="en-US" sz="2400" b="1"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US" dirty="0">
              <a:latin typeface="Cambria" panose="02040503050406030204" pitchFamily="18" charset="0"/>
              <a:ea typeface="Cambria" panose="02040503050406030204" pitchFamily="18" charset="0"/>
            </a:endParaRPr>
          </a:p>
          <a:p>
            <a:pPr lvl="0">
              <a:spcBef>
                <a:spcPts val="340"/>
              </a:spcBef>
              <a:buClr>
                <a:srgbClr val="17365D"/>
              </a:buClr>
              <a:buSzPts val="1700"/>
            </a:pPr>
            <a:r>
              <a:rPr lang="en-US" sz="2400" b="1" dirty="0" smtClean="0">
                <a:solidFill>
                  <a:srgbClr val="17365D"/>
                </a:solidFill>
                <a:latin typeface="Cambria" panose="02040503050406030204" pitchFamily="18" charset="0"/>
                <a:ea typeface="Cambria" panose="02040503050406030204" pitchFamily="18" charset="0"/>
                <a:cs typeface="Verdana"/>
                <a:sym typeface="Verdana"/>
              </a:rPr>
              <a:t>Dr. </a:t>
            </a:r>
            <a:r>
              <a:rPr lang="en-US" sz="2400" b="1" dirty="0" err="1" smtClean="0">
                <a:solidFill>
                  <a:srgbClr val="17365D"/>
                </a:solidFill>
                <a:latin typeface="Cambria" panose="02040503050406030204" pitchFamily="18" charset="0"/>
                <a:ea typeface="Cambria" panose="02040503050406030204" pitchFamily="18" charset="0"/>
                <a:cs typeface="Verdana"/>
                <a:sym typeface="Verdana"/>
              </a:rPr>
              <a:t>Debasmita</a:t>
            </a:r>
            <a:r>
              <a:rPr lang="en-US" sz="2400" b="1" dirty="0" smtClean="0">
                <a:solidFill>
                  <a:srgbClr val="17365D"/>
                </a:solidFill>
                <a:latin typeface="Cambria" panose="02040503050406030204" pitchFamily="18" charset="0"/>
                <a:ea typeface="Cambria" panose="02040503050406030204" pitchFamily="18" charset="0"/>
                <a:cs typeface="Verdana"/>
                <a:sym typeface="Verdana"/>
              </a:rPr>
              <a:t> Mishra</a:t>
            </a:r>
            <a:endParaRPr lang="en-US" b="1" dirty="0" smtClean="0">
              <a:solidFill>
                <a:srgbClr val="17365D"/>
              </a:solidFill>
              <a:latin typeface="Cambria" panose="02040503050406030204" pitchFamily="18" charset="0"/>
              <a:ea typeface="Cambria" panose="02040503050406030204" pitchFamily="18" charset="0"/>
              <a:cs typeface="Verdana"/>
              <a:sym typeface="Verdana"/>
            </a:endParaRPr>
          </a:p>
          <a:p>
            <a:pPr lvl="0">
              <a:spcBef>
                <a:spcPts val="340"/>
              </a:spcBef>
              <a:buClr>
                <a:srgbClr val="17365D"/>
              </a:buClr>
              <a:buSzPts val="1700"/>
            </a:pPr>
            <a:r>
              <a:rPr lang="en-US" dirty="0" smtClean="0">
                <a:solidFill>
                  <a:srgbClr val="17365D"/>
                </a:solidFill>
                <a:latin typeface="Cambria" panose="02040503050406030204" pitchFamily="18" charset="0"/>
                <a:ea typeface="Cambria" panose="02040503050406030204" pitchFamily="18" charset="0"/>
                <a:cs typeface="Verdana"/>
                <a:sym typeface="Verdana"/>
              </a:rPr>
              <a:t>Professor</a:t>
            </a:r>
            <a:endParaRPr lang="en-US" dirty="0">
              <a:latin typeface="Cambria" panose="02040503050406030204" pitchFamily="18" charset="0"/>
              <a:ea typeface="Cambria" panose="02040503050406030204" pitchFamily="18" charset="0"/>
            </a:endParaRPr>
          </a:p>
          <a:p>
            <a:pPr lvl="0">
              <a:spcBef>
                <a:spcPts val="340"/>
              </a:spcBef>
              <a:buClr>
                <a:srgbClr val="17365D"/>
              </a:buClr>
              <a:buSzPts val="1700"/>
            </a:pPr>
            <a:r>
              <a:rPr lang="en-US"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dirty="0">
              <a:latin typeface="Cambria" panose="02040503050406030204" pitchFamily="18" charset="0"/>
              <a:ea typeface="Cambria" panose="02040503050406030204" pitchFamily="18" charset="0"/>
            </a:endParaRPr>
          </a:p>
          <a:p>
            <a:pPr lvl="0">
              <a:spcBef>
                <a:spcPts val="340"/>
              </a:spcBef>
              <a:buClr>
                <a:srgbClr val="17365D"/>
              </a:buClr>
              <a:buSzPts val="1700"/>
            </a:pPr>
            <a:r>
              <a:rPr lang="en-US"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dirty="0">
              <a:latin typeface="Cambria" panose="02040503050406030204" pitchFamily="18" charset="0"/>
              <a:ea typeface="Cambria" panose="02040503050406030204" pitchFamily="18" charset="0"/>
            </a:endParaRPr>
          </a:p>
          <a:p>
            <a:pPr lvl="0">
              <a:spcBef>
                <a:spcPts val="400"/>
              </a:spcBef>
              <a:buClr>
                <a:srgbClr val="17365D"/>
              </a:buClr>
              <a:buSzPts val="2000"/>
            </a:pPr>
            <a:endParaRPr lang="en-US" sz="2400" b="1"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 name="Rectangle 8"/>
          <p:cNvSpPr/>
          <p:nvPr/>
        </p:nvSpPr>
        <p:spPr>
          <a:xfrm>
            <a:off x="846289" y="4688755"/>
            <a:ext cx="11122489" cy="1477328"/>
          </a:xfrm>
          <a:prstGeom prst="rect">
            <a:avLst/>
          </a:prstGeom>
        </p:spPr>
        <p:txBody>
          <a:bodyPr wrap="square">
            <a:spAutoFit/>
          </a:bodyPr>
          <a:lstStyle/>
          <a:p>
            <a:pPr lvl="0">
              <a:buClr>
                <a:srgbClr val="17365D"/>
              </a:buClr>
              <a:buSzPct val="100000"/>
            </a:pPr>
            <a:endParaRPr lang="en-US"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b="1" dirty="0" smtClean="0">
                <a:latin typeface="Cambria" panose="02040503050406030204" pitchFamily="18" charset="0"/>
                <a:ea typeface="Cambria" panose="02040503050406030204" pitchFamily="18" charset="0"/>
                <a:cs typeface="Verdana"/>
                <a:sym typeface="Verdana"/>
              </a:rPr>
              <a:t>CEI</a:t>
            </a:r>
            <a:endParaRPr lang="en-US"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b="1" dirty="0" err="1">
                <a:solidFill>
                  <a:schemeClr val="accent1"/>
                </a:solidFill>
                <a:latin typeface="Cambria" panose="02040503050406030204" pitchFamily="18" charset="0"/>
                <a:ea typeface="Cambria" panose="02040503050406030204" pitchFamily="18" charset="0"/>
                <a:cs typeface="Verdana"/>
                <a:sym typeface="Verdana"/>
              </a:rPr>
              <a:t>HoD</a:t>
            </a:r>
            <a:r>
              <a:rPr lang="en-US" b="1" dirty="0">
                <a:solidFill>
                  <a:schemeClr val="accent1"/>
                </a:solidFill>
                <a:latin typeface="Cambria" panose="02040503050406030204" pitchFamily="18" charset="0"/>
                <a:ea typeface="Cambria" panose="02040503050406030204" pitchFamily="18" charset="0"/>
                <a:cs typeface="Verdana"/>
                <a:sym typeface="Verdana"/>
              </a:rPr>
              <a:t>: </a:t>
            </a:r>
            <a:r>
              <a:rPr lang="en-US" b="1" dirty="0" smtClean="0">
                <a:latin typeface="Cambria" panose="02040503050406030204" pitchFamily="18" charset="0"/>
                <a:ea typeface="Cambria" panose="02040503050406030204" pitchFamily="18" charset="0"/>
                <a:cs typeface="Verdana"/>
                <a:sym typeface="Verdana"/>
              </a:rPr>
              <a:t>Dr. </a:t>
            </a:r>
            <a:r>
              <a:rPr lang="en-US" b="1" dirty="0" err="1" smtClean="0">
                <a:latin typeface="Cambria" panose="02040503050406030204" pitchFamily="18" charset="0"/>
                <a:ea typeface="Cambria" panose="02040503050406030204" pitchFamily="18" charset="0"/>
                <a:cs typeface="Verdana"/>
                <a:sym typeface="Verdana"/>
              </a:rPr>
              <a:t>Gopal</a:t>
            </a:r>
            <a:r>
              <a:rPr lang="en-US" b="1" dirty="0" smtClean="0">
                <a:latin typeface="Cambria" panose="02040503050406030204" pitchFamily="18" charset="0"/>
                <a:ea typeface="Cambria" panose="02040503050406030204" pitchFamily="18" charset="0"/>
                <a:cs typeface="Verdana"/>
                <a:sym typeface="Verdana"/>
              </a:rPr>
              <a:t> Krishna </a:t>
            </a:r>
            <a:r>
              <a:rPr lang="en-US" b="1" dirty="0" err="1" smtClean="0">
                <a:latin typeface="Cambria" panose="02040503050406030204" pitchFamily="18" charset="0"/>
                <a:ea typeface="Cambria" panose="02040503050406030204" pitchFamily="18" charset="0"/>
                <a:cs typeface="Verdana"/>
                <a:sym typeface="Verdana"/>
              </a:rPr>
              <a:t>Shyam</a:t>
            </a:r>
            <a:endParaRPr lang="en-US" b="1" dirty="0" smtClean="0">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b="1" dirty="0" smtClean="0">
                <a:solidFill>
                  <a:schemeClr val="accent1"/>
                </a:solidFill>
                <a:latin typeface="Cambria" panose="02040503050406030204" pitchFamily="18" charset="0"/>
                <a:ea typeface="Cambria" panose="02040503050406030204" pitchFamily="18" charset="0"/>
                <a:cs typeface="Verdana"/>
                <a:sym typeface="Verdana"/>
              </a:rPr>
              <a:t>Program </a:t>
            </a:r>
            <a:r>
              <a:rPr lang="en-US" b="1" dirty="0">
                <a:solidFill>
                  <a:schemeClr val="accent1"/>
                </a:solidFill>
                <a:latin typeface="Cambria" panose="02040503050406030204" pitchFamily="18" charset="0"/>
                <a:ea typeface="Cambria" panose="02040503050406030204" pitchFamily="18" charset="0"/>
                <a:cs typeface="Verdana"/>
                <a:sym typeface="Verdana"/>
              </a:rPr>
              <a:t>Project </a:t>
            </a:r>
            <a:r>
              <a:rPr lang="en-US" b="1" dirty="0" smtClean="0">
                <a:solidFill>
                  <a:schemeClr val="accent1"/>
                </a:solidFill>
                <a:latin typeface="Cambria" panose="02040503050406030204" pitchFamily="18" charset="0"/>
                <a:ea typeface="Cambria" panose="02040503050406030204" pitchFamily="18" charset="0"/>
                <a:cs typeface="Verdana"/>
                <a:sym typeface="Verdana"/>
              </a:rPr>
              <a:t>Coordinators: </a:t>
            </a:r>
            <a:r>
              <a:rPr lang="en-US" b="1" dirty="0" smtClean="0">
                <a:latin typeface="Cambria" panose="02040503050406030204" pitchFamily="18" charset="0"/>
                <a:ea typeface="Cambria" panose="02040503050406030204" pitchFamily="18" charset="0"/>
                <a:cs typeface="Verdana"/>
                <a:sym typeface="Verdana"/>
              </a:rPr>
              <a:t>Dr. </a:t>
            </a:r>
            <a:r>
              <a:rPr lang="en-US" b="1" dirty="0" err="1" smtClean="0">
                <a:latin typeface="Cambria" panose="02040503050406030204" pitchFamily="18" charset="0"/>
                <a:ea typeface="Cambria" panose="02040503050406030204" pitchFamily="18" charset="0"/>
                <a:cs typeface="Verdana"/>
                <a:sym typeface="Verdana"/>
              </a:rPr>
              <a:t>Sudha</a:t>
            </a:r>
            <a:r>
              <a:rPr lang="en-US" b="1" dirty="0" smtClean="0">
                <a:latin typeface="Cambria" panose="02040503050406030204" pitchFamily="18" charset="0"/>
                <a:ea typeface="Cambria" panose="02040503050406030204" pitchFamily="18" charset="0"/>
                <a:cs typeface="Verdana"/>
                <a:sym typeface="Verdana"/>
              </a:rPr>
              <a:t> P</a:t>
            </a:r>
            <a:endParaRPr lang="en-US" b="1" dirty="0">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b="1" dirty="0" smtClean="0">
                <a:solidFill>
                  <a:schemeClr val="accent1"/>
                </a:solidFill>
                <a:latin typeface="Cambria" panose="02040503050406030204" pitchFamily="18" charset="0"/>
                <a:ea typeface="Cambria" panose="02040503050406030204" pitchFamily="18" charset="0"/>
                <a:cs typeface="Verdana"/>
                <a:sym typeface="Verdana"/>
              </a:rPr>
              <a:t>Name </a:t>
            </a:r>
            <a:r>
              <a:rPr lang="en-US" b="1" dirty="0">
                <a:solidFill>
                  <a:schemeClr val="accent1"/>
                </a:solidFill>
                <a:latin typeface="Cambria" panose="02040503050406030204" pitchFamily="18" charset="0"/>
                <a:ea typeface="Cambria" panose="02040503050406030204" pitchFamily="18" charset="0"/>
                <a:cs typeface="Verdana"/>
                <a:sym typeface="Verdana"/>
              </a:rPr>
              <a:t>of the School Project Coordinators: </a:t>
            </a:r>
            <a:r>
              <a:rPr lang="en-US" b="1" dirty="0">
                <a:latin typeface="Cambria" panose="02040503050406030204" pitchFamily="18" charset="0"/>
                <a:ea typeface="Cambria" panose="02040503050406030204" pitchFamily="18" charset="0"/>
                <a:cs typeface="Verdana"/>
                <a:sym typeface="Verdana"/>
              </a:rPr>
              <a:t>Dr. </a:t>
            </a:r>
            <a:r>
              <a:rPr lang="en-US" b="1" dirty="0" err="1">
                <a:latin typeface="Cambria" panose="02040503050406030204" pitchFamily="18" charset="0"/>
                <a:ea typeface="Cambria" panose="02040503050406030204" pitchFamily="18" charset="0"/>
                <a:cs typeface="Verdana"/>
                <a:sym typeface="Verdana"/>
              </a:rPr>
              <a:t>Sampath</a:t>
            </a:r>
            <a:r>
              <a:rPr lang="en-US" b="1" dirty="0">
                <a:latin typeface="Cambria" panose="02040503050406030204" pitchFamily="18" charset="0"/>
                <a:ea typeface="Cambria" panose="02040503050406030204" pitchFamily="18" charset="0"/>
                <a:cs typeface="Verdana"/>
                <a:sym typeface="Verdana"/>
              </a:rPr>
              <a:t> </a:t>
            </a:r>
            <a:r>
              <a:rPr lang="en-US" b="1" dirty="0" smtClean="0">
                <a:latin typeface="Cambria" panose="02040503050406030204" pitchFamily="18" charset="0"/>
                <a:ea typeface="Cambria" panose="02040503050406030204" pitchFamily="18" charset="0"/>
                <a:cs typeface="Verdana"/>
                <a:sym typeface="Verdana"/>
              </a:rPr>
              <a:t>A K </a:t>
            </a:r>
            <a:r>
              <a:rPr lang="en-US" b="1" dirty="0">
                <a:latin typeface="Cambria" panose="02040503050406030204" pitchFamily="18" charset="0"/>
                <a:ea typeface="Cambria" panose="02040503050406030204" pitchFamily="18" charset="0"/>
                <a:cs typeface="Verdana"/>
                <a:sym typeface="Verdana"/>
              </a:rPr>
              <a:t>/ Dr. Abdul </a:t>
            </a:r>
            <a:r>
              <a:rPr lang="en-US" b="1" dirty="0" err="1">
                <a:latin typeface="Cambria" panose="02040503050406030204" pitchFamily="18" charset="0"/>
                <a:ea typeface="Cambria" panose="02040503050406030204" pitchFamily="18" charset="0"/>
                <a:cs typeface="Verdana"/>
                <a:sym typeface="Verdana"/>
              </a:rPr>
              <a:t>Khadar</a:t>
            </a:r>
            <a:r>
              <a:rPr lang="en-US" b="1" dirty="0">
                <a:latin typeface="Cambria" panose="02040503050406030204" pitchFamily="18" charset="0"/>
                <a:ea typeface="Cambria" panose="02040503050406030204" pitchFamily="18" charset="0"/>
                <a:cs typeface="Verdana"/>
                <a:sym typeface="Verdana"/>
              </a:rPr>
              <a:t> A / Mr. </a:t>
            </a:r>
            <a:r>
              <a:rPr lang="en-US" b="1" dirty="0" err="1">
                <a:latin typeface="Cambria" panose="02040503050406030204" pitchFamily="18" charset="0"/>
                <a:ea typeface="Cambria" panose="02040503050406030204" pitchFamily="18" charset="0"/>
                <a:cs typeface="Verdana"/>
                <a:sym typeface="Verdana"/>
              </a:rPr>
              <a:t>Md</a:t>
            </a:r>
            <a:r>
              <a:rPr lang="en-US" b="1" dirty="0">
                <a:latin typeface="Cambria" panose="02040503050406030204" pitchFamily="18" charset="0"/>
                <a:ea typeface="Cambria" panose="02040503050406030204" pitchFamily="18" charset="0"/>
                <a:cs typeface="Verdana"/>
                <a:sym typeface="Verdana"/>
              </a:rPr>
              <a:t> </a:t>
            </a:r>
            <a:r>
              <a:rPr lang="en-US" b="1" dirty="0" err="1">
                <a:latin typeface="Cambria" panose="02040503050406030204" pitchFamily="18" charset="0"/>
                <a:ea typeface="Cambria" panose="02040503050406030204" pitchFamily="18" charset="0"/>
                <a:cs typeface="Verdana"/>
                <a:sym typeface="Verdana"/>
              </a:rPr>
              <a:t>Ziaur</a:t>
            </a:r>
            <a:r>
              <a:rPr lang="en-US" b="1" dirty="0">
                <a:latin typeface="Cambria" panose="02040503050406030204" pitchFamily="18" charset="0"/>
                <a:ea typeface="Cambria" panose="02040503050406030204" pitchFamily="18" charset="0"/>
                <a:cs typeface="Verdana"/>
                <a:sym typeface="Verdana"/>
              </a:rPr>
              <a:t> Rahman</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324" y="2853072"/>
            <a:ext cx="5281965" cy="1919619"/>
          </a:xfrm>
          <a:prstGeom prst="rect">
            <a:avLst/>
          </a:prstGeom>
        </p:spPr>
      </p:pic>
    </p:spTree>
    <p:extLst>
      <p:ext uri="{BB962C8B-B14F-4D97-AF65-F5344CB8AC3E}">
        <p14:creationId xmlns:p14="http://schemas.microsoft.com/office/powerpoint/2010/main" val="2956640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System design and Implementation</a:t>
            </a:r>
          </a:p>
        </p:txBody>
      </p:sp>
      <p:sp>
        <p:nvSpPr>
          <p:cNvPr id="3" name="Rectangle 1"/>
          <p:cNvSpPr>
            <a:spLocks noGrp="1" noChangeArrowheads="1"/>
          </p:cNvSpPr>
          <p:nvPr>
            <p:ph idx="1"/>
          </p:nvPr>
        </p:nvSpPr>
        <p:spPr bwMode="auto">
          <a:xfrm>
            <a:off x="812800" y="906612"/>
            <a:ext cx="10668000" cy="592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dirty="0">
                <a:latin typeface="Cambria" panose="02040503050406030204" pitchFamily="18" charset="0"/>
                <a:ea typeface="Cambria" panose="02040503050406030204" pitchFamily="18" charset="0"/>
              </a:rPr>
              <a:t>The system is structured around a client-server model where the vehicle detection module is deployed at the entry points and communicates with a central server. Key technologies include:</a:t>
            </a:r>
          </a:p>
          <a:p>
            <a:pPr algn="just">
              <a:lnSpc>
                <a:spcPct val="150000"/>
              </a:lnSpc>
            </a:pPr>
            <a:r>
              <a:rPr lang="en-US" b="1" dirty="0" err="1">
                <a:latin typeface="Cambria" panose="02040503050406030204" pitchFamily="18" charset="0"/>
                <a:ea typeface="Cambria" panose="02040503050406030204" pitchFamily="18" charset="0"/>
              </a:rPr>
              <a:t>Django</a:t>
            </a:r>
            <a:r>
              <a:rPr lang="en-US" b="1" dirty="0">
                <a:latin typeface="Cambria" panose="02040503050406030204" pitchFamily="18" charset="0"/>
                <a:ea typeface="Cambria" panose="02040503050406030204" pitchFamily="18" charset="0"/>
              </a:rPr>
              <a:t> Framework</a:t>
            </a:r>
            <a:r>
              <a:rPr lang="en-US" dirty="0">
                <a:latin typeface="Cambria" panose="02040503050406030204" pitchFamily="18" charset="0"/>
                <a:ea typeface="Cambria" panose="02040503050406030204" pitchFamily="18" charset="0"/>
              </a:rPr>
              <a:t>: Used for developing the web interface and managing database interactions.</a:t>
            </a:r>
          </a:p>
          <a:p>
            <a:pPr algn="just">
              <a:lnSpc>
                <a:spcPct val="150000"/>
              </a:lnSpc>
            </a:pPr>
            <a:r>
              <a:rPr lang="en-US" b="1" dirty="0" err="1">
                <a:latin typeface="Cambria" panose="02040503050406030204" pitchFamily="18" charset="0"/>
                <a:ea typeface="Cambria" panose="02040503050406030204" pitchFamily="18" charset="0"/>
              </a:rPr>
              <a:t>OpenCV</a:t>
            </a:r>
            <a:r>
              <a:rPr lang="en-US" dirty="0">
                <a:latin typeface="Cambria" panose="02040503050406030204" pitchFamily="18" charset="0"/>
                <a:ea typeface="Cambria" panose="02040503050406030204" pitchFamily="18" charset="0"/>
              </a:rPr>
              <a:t>: For real-time image processing and video frame analysis.</a:t>
            </a:r>
          </a:p>
          <a:p>
            <a:pPr algn="just">
              <a:lnSpc>
                <a:spcPct val="150000"/>
              </a:lnSpc>
            </a:pPr>
            <a:r>
              <a:rPr lang="en-US" b="1" dirty="0" err="1">
                <a:latin typeface="Cambria" panose="02040503050406030204" pitchFamily="18" charset="0"/>
                <a:ea typeface="Cambria" panose="02040503050406030204" pitchFamily="18" charset="0"/>
              </a:rPr>
              <a:t>TensorFlow</a:t>
            </a:r>
            <a:r>
              <a:rPr lang="en-US" b="1" dirty="0">
                <a:latin typeface="Cambria" panose="02040503050406030204" pitchFamily="18" charset="0"/>
                <a:ea typeface="Cambria" panose="02040503050406030204" pitchFamily="18" charset="0"/>
              </a:rPr>
              <a:t>/</a:t>
            </a:r>
            <a:r>
              <a:rPr lang="en-US" b="1" dirty="0" err="1">
                <a:latin typeface="Cambria" panose="02040503050406030204" pitchFamily="18" charset="0"/>
                <a:ea typeface="Cambria" panose="02040503050406030204" pitchFamily="18" charset="0"/>
              </a:rPr>
              <a:t>Keras</a:t>
            </a:r>
            <a:r>
              <a:rPr lang="en-US" dirty="0">
                <a:latin typeface="Cambria" panose="02040503050406030204" pitchFamily="18" charset="0"/>
                <a:ea typeface="Cambria" panose="02040503050406030204" pitchFamily="18" charset="0"/>
              </a:rPr>
              <a:t>: For deep learning models that recognize characters on the license plate.</a:t>
            </a:r>
          </a:p>
          <a:p>
            <a:pPr algn="just">
              <a:lnSpc>
                <a:spcPct val="150000"/>
              </a:lnSpc>
            </a:pPr>
            <a:r>
              <a:rPr lang="en-US" b="1" dirty="0">
                <a:latin typeface="Cambria" panose="02040503050406030204" pitchFamily="18" charset="0"/>
                <a:ea typeface="Cambria" panose="02040503050406030204" pitchFamily="18" charset="0"/>
              </a:rPr>
              <a:t>MySQL Database</a:t>
            </a:r>
            <a:r>
              <a:rPr lang="en-US" dirty="0">
                <a:latin typeface="Cambria" panose="02040503050406030204" pitchFamily="18" charset="0"/>
                <a:ea typeface="Cambria" panose="02040503050406030204" pitchFamily="18" charset="0"/>
              </a:rPr>
              <a:t>: To store resident, visitor, and log information.</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87589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5A156-B1FC-CA07-89DA-0BCF63C14900}"/>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Architecture</a:t>
            </a:r>
            <a:endParaRPr lang="en-IN" dirty="0">
              <a:latin typeface="Cambria" panose="02040503050406030204" pitchFamily="18" charset="0"/>
              <a:ea typeface="Cambria" panose="02040503050406030204" pitchFamily="18" charset="0"/>
            </a:endParaRPr>
          </a:p>
        </p:txBody>
      </p:sp>
      <p:sp>
        <p:nvSpPr>
          <p:cNvPr id="4" name="Rectangle 1"/>
          <p:cNvSpPr>
            <a:spLocks noGrp="1" noChangeArrowheads="1"/>
          </p:cNvSpPr>
          <p:nvPr>
            <p:ph idx="1"/>
          </p:nvPr>
        </p:nvSpPr>
        <p:spPr bwMode="auto">
          <a:xfrm>
            <a:off x="812800" y="984126"/>
            <a:ext cx="10668000" cy="5373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dirty="0">
                <a:latin typeface="Cambria" panose="02040503050406030204" pitchFamily="18" charset="0"/>
                <a:ea typeface="Cambria" panose="02040503050406030204" pitchFamily="18" charset="0"/>
              </a:rPr>
              <a:t>The architecture consists of:</a:t>
            </a:r>
          </a:p>
          <a:p>
            <a:pPr algn="just">
              <a:lnSpc>
                <a:spcPct val="150000"/>
              </a:lnSpc>
            </a:pPr>
            <a:r>
              <a:rPr lang="en-US" b="1" dirty="0">
                <a:latin typeface="Cambria" panose="02040503050406030204" pitchFamily="18" charset="0"/>
                <a:ea typeface="Cambria" panose="02040503050406030204" pitchFamily="18" charset="0"/>
              </a:rPr>
              <a:t>Input Layer</a:t>
            </a:r>
            <a:r>
              <a:rPr lang="en-US" dirty="0">
                <a:latin typeface="Cambria" panose="02040503050406030204" pitchFamily="18" charset="0"/>
                <a:ea typeface="Cambria" panose="02040503050406030204" pitchFamily="18" charset="0"/>
              </a:rPr>
              <a:t>: Cameras capture vehicle images and send them to the processing module.</a:t>
            </a:r>
          </a:p>
          <a:p>
            <a:pPr algn="just">
              <a:lnSpc>
                <a:spcPct val="150000"/>
              </a:lnSpc>
            </a:pPr>
            <a:r>
              <a:rPr lang="en-US" b="1" dirty="0">
                <a:latin typeface="Cambria" panose="02040503050406030204" pitchFamily="18" charset="0"/>
                <a:ea typeface="Cambria" panose="02040503050406030204" pitchFamily="18" charset="0"/>
              </a:rPr>
              <a:t>Processing Layer</a:t>
            </a:r>
            <a:r>
              <a:rPr lang="en-US" dirty="0">
                <a:latin typeface="Cambria" panose="02040503050406030204" pitchFamily="18" charset="0"/>
                <a:ea typeface="Cambria" panose="02040503050406030204" pitchFamily="18" charset="0"/>
              </a:rPr>
              <a:t>: Image processing and recognition happen here, including license plate detection and character recognition.</a:t>
            </a:r>
          </a:p>
          <a:p>
            <a:pPr algn="just">
              <a:lnSpc>
                <a:spcPct val="150000"/>
              </a:lnSpc>
            </a:pPr>
            <a:r>
              <a:rPr lang="en-US" b="1" dirty="0">
                <a:latin typeface="Cambria" panose="02040503050406030204" pitchFamily="18" charset="0"/>
                <a:ea typeface="Cambria" panose="02040503050406030204" pitchFamily="18" charset="0"/>
              </a:rPr>
              <a:t>Database Layer</a:t>
            </a:r>
            <a:r>
              <a:rPr lang="en-US" dirty="0">
                <a:latin typeface="Cambria" panose="02040503050406030204" pitchFamily="18" charset="0"/>
                <a:ea typeface="Cambria" panose="02040503050406030204" pitchFamily="18" charset="0"/>
              </a:rPr>
              <a:t>: Stores resident and visitor information, along with logs of all entries and exits.</a:t>
            </a:r>
          </a:p>
          <a:p>
            <a:pPr algn="just">
              <a:lnSpc>
                <a:spcPct val="150000"/>
              </a:lnSpc>
            </a:pPr>
            <a:r>
              <a:rPr lang="en-US" b="1" dirty="0">
                <a:latin typeface="Cambria" panose="02040503050406030204" pitchFamily="18" charset="0"/>
                <a:ea typeface="Cambria" panose="02040503050406030204" pitchFamily="18" charset="0"/>
              </a:rPr>
              <a:t>Dashboard Layer</a:t>
            </a:r>
            <a:r>
              <a:rPr lang="en-US" dirty="0">
                <a:latin typeface="Cambria" panose="02040503050406030204" pitchFamily="18" charset="0"/>
                <a:ea typeface="Cambria" panose="02040503050406030204" pitchFamily="18" charset="0"/>
              </a:rPr>
              <a:t>: Provides a user interface for monitoring and management.</a:t>
            </a:r>
          </a:p>
          <a:p>
            <a:pPr algn="just" eaLnBrk="0" fontAlgn="base" hangingPunct="0">
              <a:lnSpc>
                <a:spcPct val="150000"/>
              </a:lnSpc>
              <a:spcBef>
                <a:spcPct val="0"/>
              </a:spcBef>
              <a:spcAft>
                <a:spcPct val="0"/>
              </a:spcAft>
            </a:pPr>
            <a:endPar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9389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41B97FD-7A7C-F5A7-82F8-E665F49E37A5}"/>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Hardware/software components</a:t>
            </a:r>
            <a:endParaRPr lang="en-IN" dirty="0">
              <a:latin typeface="Cambria" panose="02040503050406030204" pitchFamily="18" charset="0"/>
              <a:ea typeface="Cambria" panose="02040503050406030204" pitchFamily="18" charset="0"/>
            </a:endParaRPr>
          </a:p>
        </p:txBody>
      </p:sp>
      <p:sp>
        <p:nvSpPr>
          <p:cNvPr id="5" name="Rectangle 2"/>
          <p:cNvSpPr>
            <a:spLocks noGrp="1" noChangeArrowheads="1"/>
          </p:cNvSpPr>
          <p:nvPr>
            <p:ph idx="1"/>
          </p:nvPr>
        </p:nvSpPr>
        <p:spPr bwMode="auto">
          <a:xfrm>
            <a:off x="812800" y="990651"/>
            <a:ext cx="106680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Hardware</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a:t>
            </a:r>
          </a:p>
          <a:p>
            <a:pPr marL="0" marR="0" lvl="0" indent="0" algn="just" defTabSz="914400" rtl="0" eaLnBrk="0" fontAlgn="base" latinLnBrk="0" hangingPunct="0">
              <a:lnSpc>
                <a:spcPct val="150000"/>
              </a:lnSpc>
              <a:spcBef>
                <a:spcPct val="0"/>
              </a:spcBef>
              <a:spcAft>
                <a:spcPct val="0"/>
              </a:spcAft>
              <a:buClrTx/>
              <a:buSzTx/>
              <a:buNone/>
              <a:tabLst/>
            </a:pP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Moderate-spec computer or Raspberry Pi for processing, CCTV cameras for capturing images, and a router for networking.</a:t>
            </a:r>
          </a:p>
          <a:p>
            <a:pPr marR="0" lvl="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Software</a:t>
            </a:r>
            <a:endParaRPr lang="en-US" dirty="0">
              <a:latin typeface="Cambria" panose="02040503050406030204" pitchFamily="18" charset="0"/>
              <a:ea typeface="Cambria" panose="02040503050406030204" pitchFamily="18" charset="0"/>
            </a:endParaRPr>
          </a:p>
          <a:p>
            <a:pPr algn="just" eaLnBrk="0" fontAlgn="base" hangingPunct="0">
              <a:lnSpc>
                <a:spcPct val="150000"/>
              </a:lnSpc>
              <a:spcBef>
                <a:spcPct val="0"/>
              </a:spcBef>
              <a:spcAft>
                <a:spcPct val="0"/>
              </a:spcAft>
            </a:pP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a:t>
            </a:r>
            <a:r>
              <a:rPr kumimoji="0" lang="en-US" b="0" i="0" u="none" strike="noStrike" cap="none" normalizeH="0" baseline="0" dirty="0" err="1" smtClean="0">
                <a:ln>
                  <a:noFill/>
                </a:ln>
                <a:solidFill>
                  <a:schemeClr val="tx1"/>
                </a:solidFill>
                <a:effectLst/>
                <a:latin typeface="Cambria" panose="02040503050406030204" pitchFamily="18" charset="0"/>
                <a:ea typeface="Cambria" panose="02040503050406030204" pitchFamily="18" charset="0"/>
              </a:rPr>
              <a:t>Django</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a:t>
            </a:r>
          </a:p>
          <a:p>
            <a:pPr algn="just" eaLnBrk="0" fontAlgn="base" hangingPunct="0">
              <a:lnSpc>
                <a:spcPct val="150000"/>
              </a:lnSpc>
              <a:spcBef>
                <a:spcPct val="0"/>
              </a:spcBef>
              <a:spcAft>
                <a:spcPct val="0"/>
              </a:spcAft>
            </a:pPr>
            <a:r>
              <a:rPr kumimoji="0" lang="en-US" b="0" i="0" u="none" strike="noStrike" cap="none" normalizeH="0" baseline="0" dirty="0" err="1" smtClean="0">
                <a:ln>
                  <a:noFill/>
                </a:ln>
                <a:solidFill>
                  <a:schemeClr val="tx1"/>
                </a:solidFill>
                <a:effectLst/>
                <a:latin typeface="Cambria" panose="02040503050406030204" pitchFamily="18" charset="0"/>
                <a:ea typeface="Cambria" panose="02040503050406030204" pitchFamily="18" charset="0"/>
              </a:rPr>
              <a:t>TensorFlow</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a:t>
            </a:r>
            <a:r>
              <a:rPr kumimoji="0" lang="en-US" b="0" i="0" u="none" strike="noStrike" cap="none" normalizeH="0" baseline="0" dirty="0" err="1" smtClean="0">
                <a:ln>
                  <a:noFill/>
                </a:ln>
                <a:solidFill>
                  <a:schemeClr val="tx1"/>
                </a:solidFill>
                <a:effectLst/>
                <a:latin typeface="Cambria" panose="02040503050406030204" pitchFamily="18" charset="0"/>
                <a:ea typeface="Cambria" panose="02040503050406030204" pitchFamily="18" charset="0"/>
              </a:rPr>
              <a:t>Keras</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a:t>
            </a:r>
          </a:p>
          <a:p>
            <a:pPr algn="just" eaLnBrk="0" fontAlgn="base" hangingPunct="0">
              <a:lnSpc>
                <a:spcPct val="150000"/>
              </a:lnSpc>
              <a:spcBef>
                <a:spcPct val="0"/>
              </a:spcBef>
              <a:spcAft>
                <a:spcPct val="0"/>
              </a:spcAft>
            </a:pP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a:t>
            </a:r>
            <a:r>
              <a:rPr kumimoji="0" lang="en-US" b="0" i="0" u="none" strike="noStrike" cap="none" normalizeH="0" baseline="0" dirty="0" err="1" smtClean="0">
                <a:ln>
                  <a:noFill/>
                </a:ln>
                <a:solidFill>
                  <a:schemeClr val="tx1"/>
                </a:solidFill>
                <a:effectLst/>
                <a:latin typeface="Cambria" panose="02040503050406030204" pitchFamily="18" charset="0"/>
                <a:ea typeface="Cambria" panose="02040503050406030204" pitchFamily="18" charset="0"/>
              </a:rPr>
              <a:t>OpenCV</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a:t>
            </a:r>
          </a:p>
          <a:p>
            <a:pPr algn="just" eaLnBrk="0" fontAlgn="base" hangingPunct="0">
              <a:lnSpc>
                <a:spcPct val="150000"/>
              </a:lnSpc>
              <a:spcBef>
                <a:spcPct val="0"/>
              </a:spcBef>
              <a:spcAft>
                <a:spcPct val="0"/>
              </a:spcAft>
            </a:pP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MySQL, </a:t>
            </a:r>
          </a:p>
          <a:p>
            <a:pPr algn="just" eaLnBrk="0" fontAlgn="base" hangingPunct="0">
              <a:lnSpc>
                <a:spcPct val="150000"/>
              </a:lnSpc>
              <a:spcBef>
                <a:spcPct val="0"/>
              </a:spcBef>
              <a:spcAft>
                <a:spcPct val="0"/>
              </a:spcAft>
            </a:pP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Python. </a:t>
            </a:r>
          </a:p>
        </p:txBody>
      </p:sp>
    </p:spTree>
    <p:extLst>
      <p:ext uri="{BB962C8B-B14F-4D97-AF65-F5344CB8AC3E}">
        <p14:creationId xmlns:p14="http://schemas.microsoft.com/office/powerpoint/2010/main" val="82555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Timeline of Project</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9314" y="1143000"/>
            <a:ext cx="8134971" cy="4953000"/>
          </a:xfrm>
        </p:spPr>
      </p:pic>
    </p:spTree>
    <p:extLst>
      <p:ext uri="{BB962C8B-B14F-4D97-AF65-F5344CB8AC3E}">
        <p14:creationId xmlns:p14="http://schemas.microsoft.com/office/powerpoint/2010/main" val="3677332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Expected Outcomes</a:t>
            </a:r>
          </a:p>
        </p:txBody>
      </p:sp>
      <p:sp>
        <p:nvSpPr>
          <p:cNvPr id="3" name="Rectangle 1"/>
          <p:cNvSpPr>
            <a:spLocks noGrp="1" noChangeArrowheads="1"/>
          </p:cNvSpPr>
          <p:nvPr>
            <p:ph idx="1"/>
          </p:nvPr>
        </p:nvSpPr>
        <p:spPr bwMode="auto">
          <a:xfrm>
            <a:off x="812800" y="1177097"/>
            <a:ext cx="106680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Automated Vehicle Monitoring</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Reduce manual intervention and streamline vehicle entry management in residential areas.</a:t>
            </a:r>
          </a:p>
          <a:p>
            <a:pPr algn="just" eaLnBrk="0" fontAlgn="base" hangingPunct="0">
              <a:lnSpc>
                <a:spcPct val="150000"/>
              </a:lnSpc>
              <a:spcBef>
                <a:spcPct val="0"/>
              </a:spcBef>
              <a:spcAft>
                <a:spcPct val="0"/>
              </a:spcAf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Real-Time Alerts</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Immediate notification of unauthorized vehicles.</a:t>
            </a:r>
          </a:p>
          <a:p>
            <a:pPr algn="just" eaLnBrk="0" fontAlgn="base" hangingPunct="0">
              <a:lnSpc>
                <a:spcPct val="150000"/>
              </a:lnSpc>
              <a:spcBef>
                <a:spcPct val="0"/>
              </a:spcBef>
              <a:spcAft>
                <a:spcPct val="0"/>
              </a:spcAf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Enhanced Security Records</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Comprehensive logging of entries and exits, accessible via a dashboard.</a:t>
            </a:r>
          </a:p>
          <a:p>
            <a:pPr algn="just" eaLnBrk="0" fontAlgn="base" hangingPunct="0">
              <a:lnSpc>
                <a:spcPct val="150000"/>
              </a:lnSpc>
              <a:spcBef>
                <a:spcPct val="0"/>
              </a:spcBef>
              <a:spcAft>
                <a:spcPct val="0"/>
              </a:spcAf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Cost-Effective Implementation</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High functionality at a fraction of the cost of traditional systems. </a:t>
            </a:r>
          </a:p>
        </p:txBody>
      </p:sp>
    </p:spTree>
    <p:extLst>
      <p:ext uri="{BB962C8B-B14F-4D97-AF65-F5344CB8AC3E}">
        <p14:creationId xmlns:p14="http://schemas.microsoft.com/office/powerpoint/2010/main" val="1923928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Conclusion</a:t>
            </a:r>
          </a:p>
        </p:txBody>
      </p:sp>
      <p:sp>
        <p:nvSpPr>
          <p:cNvPr id="3" name="Content Placeholder 2"/>
          <p:cNvSpPr>
            <a:spLocks noGrp="1"/>
          </p:cNvSpPr>
          <p:nvPr>
            <p:ph idx="1"/>
          </p:nvPr>
        </p:nvSpPr>
        <p:spPr/>
        <p:txBody>
          <a:bodyPr>
            <a:normAutofit/>
          </a:bodyPr>
          <a:lstStyle/>
          <a:p>
            <a:pPr marL="0" indent="0" algn="just">
              <a:lnSpc>
                <a:spcPct val="150000"/>
              </a:lnSpc>
              <a:buNone/>
            </a:pPr>
            <a:r>
              <a:rPr lang="en-US" dirty="0">
                <a:latin typeface="Cambria" panose="02040503050406030204" pitchFamily="18" charset="0"/>
                <a:ea typeface="Cambria" panose="02040503050406030204" pitchFamily="18" charset="0"/>
              </a:rPr>
              <a:t>This project provides an innovative and affordable approach to vehicle monitoring for residential societies, leveraging machine learning and image processing for real-time, automated recognition of vehicles and license plates. </a:t>
            </a:r>
            <a:endParaRPr lang="en-US" dirty="0" smtClean="0">
              <a:latin typeface="Cambria" panose="02040503050406030204" pitchFamily="18" charset="0"/>
              <a:ea typeface="Cambria" panose="02040503050406030204" pitchFamily="18" charset="0"/>
            </a:endParaRPr>
          </a:p>
          <a:p>
            <a:pPr marL="0" indent="0" algn="just">
              <a:lnSpc>
                <a:spcPct val="150000"/>
              </a:lnSpc>
              <a:buNone/>
            </a:pPr>
            <a:r>
              <a:rPr lang="en-US" dirty="0">
                <a:latin typeface="Cambria" panose="02040503050406030204" pitchFamily="18" charset="0"/>
                <a:ea typeface="Cambria" panose="02040503050406030204" pitchFamily="18" charset="0"/>
              </a:rPr>
              <a:t>	</a:t>
            </a:r>
            <a:r>
              <a:rPr lang="en-US" dirty="0" smtClean="0">
                <a:latin typeface="Cambria" panose="02040503050406030204" pitchFamily="18" charset="0"/>
                <a:ea typeface="Cambria" panose="02040503050406030204" pitchFamily="18" charset="0"/>
              </a:rPr>
              <a:t>					By </a:t>
            </a:r>
            <a:r>
              <a:rPr lang="en-US" dirty="0">
                <a:latin typeface="Cambria" panose="02040503050406030204" pitchFamily="18" charset="0"/>
                <a:ea typeface="Cambria" panose="02040503050406030204" pitchFamily="18" charset="0"/>
              </a:rPr>
              <a:t>eliminating the need for high-end hardware and manual processes, this solution offers a cost-effective alternative to traditional monitoring systems while significantly enhancing security, accountability, and operational efficiency in residential communities.</a:t>
            </a: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References</a:t>
            </a:r>
          </a:p>
        </p:txBody>
      </p:sp>
      <p:sp>
        <p:nvSpPr>
          <p:cNvPr id="5" name="Rectangle 2"/>
          <p:cNvSpPr>
            <a:spLocks noGrp="1" noChangeArrowheads="1"/>
          </p:cNvSpPr>
          <p:nvPr>
            <p:ph idx="1"/>
          </p:nvPr>
        </p:nvSpPr>
        <p:spPr bwMode="auto">
          <a:xfrm>
            <a:off x="812800" y="967201"/>
            <a:ext cx="10798220" cy="5407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IN" sz="2200" dirty="0" smtClean="0">
                <a:latin typeface="Cambria" panose="02040503050406030204" pitchFamily="18" charset="0"/>
                <a:ea typeface="Cambria" panose="02040503050406030204" pitchFamily="18" charset="0"/>
              </a:rPr>
              <a:t>Pranav </a:t>
            </a:r>
            <a:r>
              <a:rPr lang="en-IN" sz="2200" dirty="0">
                <a:latin typeface="Cambria" panose="02040503050406030204" pitchFamily="18" charset="0"/>
                <a:ea typeface="Cambria" panose="02040503050406030204" pitchFamily="18" charset="0"/>
              </a:rPr>
              <a:t>Chauhan, </a:t>
            </a:r>
            <a:r>
              <a:rPr lang="en-IN" sz="2200" dirty="0" smtClean="0">
                <a:latin typeface="Cambria" panose="02040503050406030204" pitchFamily="18" charset="0"/>
                <a:ea typeface="Cambria" panose="02040503050406030204" pitchFamily="18" charset="0"/>
              </a:rPr>
              <a:t>Sachin </a:t>
            </a:r>
            <a:r>
              <a:rPr lang="en-IN" sz="2200" dirty="0">
                <a:latin typeface="Cambria" panose="02040503050406030204" pitchFamily="18" charset="0"/>
                <a:ea typeface="Cambria" panose="02040503050406030204" pitchFamily="18" charset="0"/>
              </a:rPr>
              <a:t>Gupta, </a:t>
            </a:r>
            <a:r>
              <a:rPr lang="en-IN" sz="2200" dirty="0" err="1" smtClean="0">
                <a:latin typeface="Cambria" panose="02040503050406030204" pitchFamily="18" charset="0"/>
                <a:ea typeface="Cambria" panose="02040503050406030204" pitchFamily="18" charset="0"/>
              </a:rPr>
              <a:t>Rohit</a:t>
            </a:r>
            <a:r>
              <a:rPr lang="en-IN" sz="2200" dirty="0" smtClean="0">
                <a:latin typeface="Cambria" panose="02040503050406030204" pitchFamily="18" charset="0"/>
                <a:ea typeface="Cambria" panose="02040503050406030204" pitchFamily="18" charset="0"/>
              </a:rPr>
              <a:t> </a:t>
            </a:r>
            <a:r>
              <a:rPr lang="en-IN" sz="2200" dirty="0" err="1">
                <a:latin typeface="Cambria" panose="02040503050406030204" pitchFamily="18" charset="0"/>
                <a:ea typeface="Cambria" panose="02040503050406030204" pitchFamily="18" charset="0"/>
              </a:rPr>
              <a:t>Arava</a:t>
            </a:r>
            <a:r>
              <a:rPr lang="en-IN" sz="2200" dirty="0">
                <a:latin typeface="Cambria" panose="02040503050406030204" pitchFamily="18" charset="0"/>
                <a:ea typeface="Cambria" panose="02040503050406030204" pitchFamily="18" charset="0"/>
              </a:rPr>
              <a:t>, </a:t>
            </a:r>
            <a:r>
              <a:rPr lang="en-IN" sz="2200" dirty="0" smtClean="0">
                <a:latin typeface="Cambria" panose="02040503050406030204" pitchFamily="18" charset="0"/>
                <a:ea typeface="Cambria" panose="02040503050406030204" pitchFamily="18" charset="0"/>
              </a:rPr>
              <a:t>Sameer </a:t>
            </a:r>
            <a:r>
              <a:rPr lang="en-IN" sz="2200" dirty="0" err="1">
                <a:latin typeface="Cambria" panose="02040503050406030204" pitchFamily="18" charset="0"/>
                <a:ea typeface="Cambria" panose="02040503050406030204" pitchFamily="18" charset="0"/>
              </a:rPr>
              <a:t>Nanivadekar</a:t>
            </a:r>
            <a:r>
              <a:rPr lang="en-IN" sz="2200" dirty="0">
                <a:latin typeface="Cambria" panose="02040503050406030204" pitchFamily="18" charset="0"/>
                <a:ea typeface="Cambria" panose="02040503050406030204" pitchFamily="18" charset="0"/>
              </a:rPr>
              <a:t>, </a:t>
            </a:r>
            <a:r>
              <a:rPr lang="en-IN" sz="2200" dirty="0" smtClean="0">
                <a:latin typeface="Cambria" panose="02040503050406030204" pitchFamily="18" charset="0"/>
                <a:ea typeface="Cambria" panose="02040503050406030204" pitchFamily="18" charset="0"/>
              </a:rPr>
              <a:t>Vishal </a:t>
            </a:r>
            <a:r>
              <a:rPr lang="en-IN" sz="2200" dirty="0" err="1" smtClean="0">
                <a:latin typeface="Cambria" panose="02040503050406030204" pitchFamily="18" charset="0"/>
                <a:ea typeface="Cambria" panose="02040503050406030204" pitchFamily="18" charset="0"/>
              </a:rPr>
              <a:t>Badgujar</a:t>
            </a:r>
            <a:r>
              <a:rPr lang="en-IN" sz="2200" dirty="0" smtClean="0">
                <a:latin typeface="Cambria" panose="02040503050406030204" pitchFamily="18" charset="0"/>
                <a:ea typeface="Cambria" panose="02040503050406030204" pitchFamily="18" charset="0"/>
              </a:rPr>
              <a:t>. “</a:t>
            </a:r>
            <a:r>
              <a:rPr lang="en-US" sz="2200" dirty="0" smtClean="0">
                <a:latin typeface="Cambria" panose="02040503050406030204" pitchFamily="18" charset="0"/>
                <a:ea typeface="Cambria" panose="02040503050406030204" pitchFamily="18" charset="0"/>
              </a:rPr>
              <a:t>ML </a:t>
            </a:r>
            <a:r>
              <a:rPr lang="en-US" sz="2200" dirty="0">
                <a:latin typeface="Cambria" panose="02040503050406030204" pitchFamily="18" charset="0"/>
                <a:ea typeface="Cambria" panose="02040503050406030204" pitchFamily="18" charset="0"/>
              </a:rPr>
              <a:t>Enabled </a:t>
            </a:r>
            <a:r>
              <a:rPr lang="en-US" sz="2200" dirty="0" smtClean="0">
                <a:latin typeface="Cambria" panose="02040503050406030204" pitchFamily="18" charset="0"/>
                <a:ea typeface="Cambria" panose="02040503050406030204" pitchFamily="18" charset="0"/>
              </a:rPr>
              <a:t>“Surveillance </a:t>
            </a:r>
            <a:r>
              <a:rPr lang="en-US" sz="2200" dirty="0">
                <a:latin typeface="Cambria" panose="02040503050406030204" pitchFamily="18" charset="0"/>
                <a:ea typeface="Cambria" panose="02040503050406030204" pitchFamily="18" charset="0"/>
              </a:rPr>
              <a:t>System for </a:t>
            </a:r>
            <a:r>
              <a:rPr lang="en-US" sz="2200" dirty="0" smtClean="0">
                <a:latin typeface="Cambria" panose="02040503050406030204" pitchFamily="18" charset="0"/>
                <a:ea typeface="Cambria" panose="02040503050406030204" pitchFamily="18" charset="0"/>
              </a:rPr>
              <a:t>Societies.”</a:t>
            </a:r>
            <a:endParaRPr lang="en-IN" sz="2200" dirty="0">
              <a:latin typeface="Cambria" panose="02040503050406030204" pitchFamily="18" charset="0"/>
              <a:ea typeface="Cambria" panose="02040503050406030204" pitchFamily="18" charset="0"/>
            </a:endParaRPr>
          </a:p>
          <a:p>
            <a:pPr>
              <a:lnSpc>
                <a:spcPct val="170000"/>
              </a:lnSpc>
            </a:pPr>
            <a:r>
              <a:rPr lang="en-IN" sz="2200" dirty="0" smtClean="0">
                <a:latin typeface="Cambria" panose="02040503050406030204" pitchFamily="18" charset="0"/>
                <a:ea typeface="Cambria" panose="02040503050406030204" pitchFamily="18" charset="0"/>
              </a:rPr>
              <a:t>Todd </a:t>
            </a:r>
            <a:r>
              <a:rPr lang="en-IN" sz="2200" dirty="0" err="1" smtClean="0">
                <a:latin typeface="Cambria" panose="02040503050406030204" pitchFamily="18" charset="0"/>
                <a:ea typeface="Cambria" panose="02040503050406030204" pitchFamily="18" charset="0"/>
              </a:rPr>
              <a:t>Litman</a:t>
            </a:r>
            <a:r>
              <a:rPr lang="en-IN" sz="2200" dirty="0" smtClean="0">
                <a:latin typeface="Cambria" panose="02040503050406030204" pitchFamily="18" charset="0"/>
                <a:ea typeface="Cambria" panose="02040503050406030204" pitchFamily="18" charset="0"/>
              </a:rPr>
              <a:t>. “Autonomous </a:t>
            </a:r>
            <a:r>
              <a:rPr lang="en-IN" sz="2200" dirty="0">
                <a:latin typeface="Cambria" panose="02040503050406030204" pitchFamily="18" charset="0"/>
                <a:ea typeface="Cambria" panose="02040503050406030204" pitchFamily="18" charset="0"/>
              </a:rPr>
              <a:t>Vehicle Implementation </a:t>
            </a:r>
            <a:r>
              <a:rPr lang="en-IN" sz="2200" dirty="0" smtClean="0">
                <a:latin typeface="Cambria" panose="02040503050406030204" pitchFamily="18" charset="0"/>
                <a:ea typeface="Cambria" panose="02040503050406030204" pitchFamily="18" charset="0"/>
              </a:rPr>
              <a:t>Predictions.”</a:t>
            </a:r>
            <a:endParaRPr lang="en-IN" sz="2200" dirty="0">
              <a:latin typeface="Cambria" panose="02040503050406030204" pitchFamily="18" charset="0"/>
              <a:ea typeface="Cambria" panose="02040503050406030204" pitchFamily="18" charset="0"/>
            </a:endParaRPr>
          </a:p>
          <a:p>
            <a:pPr>
              <a:lnSpc>
                <a:spcPct val="170000"/>
              </a:lnSpc>
            </a:pPr>
            <a:r>
              <a:rPr lang="en-IN" sz="2200" dirty="0" err="1" smtClean="0">
                <a:latin typeface="Cambria" panose="02040503050406030204" pitchFamily="18" charset="0"/>
                <a:ea typeface="Cambria" panose="02040503050406030204" pitchFamily="18" charset="0"/>
              </a:rPr>
              <a:t>Shafi</a:t>
            </a:r>
            <a:r>
              <a:rPr lang="en-IN" sz="2200" dirty="0" smtClean="0">
                <a:latin typeface="Cambria" panose="02040503050406030204" pitchFamily="18" charset="0"/>
                <a:ea typeface="Cambria" panose="02040503050406030204" pitchFamily="18" charset="0"/>
              </a:rPr>
              <a:t> </a:t>
            </a:r>
            <a:r>
              <a:rPr lang="en-IN" sz="2200" dirty="0" err="1">
                <a:latin typeface="Cambria" panose="02040503050406030204" pitchFamily="18" charset="0"/>
                <a:ea typeface="Cambria" panose="02040503050406030204" pitchFamily="18" charset="0"/>
              </a:rPr>
              <a:t>Ullah</a:t>
            </a:r>
            <a:r>
              <a:rPr lang="en-IN" sz="2200" dirty="0">
                <a:latin typeface="Cambria" panose="02040503050406030204" pitchFamily="18" charset="0"/>
                <a:ea typeface="Cambria" panose="02040503050406030204" pitchFamily="18" charset="0"/>
              </a:rPr>
              <a:t> Khan, Noor </a:t>
            </a:r>
            <a:r>
              <a:rPr lang="en-IN" sz="2200" dirty="0" err="1">
                <a:latin typeface="Cambria" panose="02040503050406030204" pitchFamily="18" charset="0"/>
                <a:ea typeface="Cambria" panose="02040503050406030204" pitchFamily="18" charset="0"/>
              </a:rPr>
              <a:t>Alam</a:t>
            </a:r>
            <a:r>
              <a:rPr lang="en-IN" sz="2200" dirty="0">
                <a:latin typeface="Cambria" panose="02040503050406030204" pitchFamily="18" charset="0"/>
                <a:ea typeface="Cambria" panose="02040503050406030204" pitchFamily="18" charset="0"/>
              </a:rPr>
              <a:t>, Sana </a:t>
            </a:r>
            <a:r>
              <a:rPr lang="en-IN" sz="2200" dirty="0" err="1">
                <a:latin typeface="Cambria" panose="02040503050406030204" pitchFamily="18" charset="0"/>
                <a:ea typeface="Cambria" panose="02040503050406030204" pitchFamily="18" charset="0"/>
              </a:rPr>
              <a:t>Ullah</a:t>
            </a:r>
            <a:r>
              <a:rPr lang="en-IN" sz="2200" dirty="0">
                <a:latin typeface="Cambria" panose="02040503050406030204" pitchFamily="18" charset="0"/>
                <a:ea typeface="Cambria" panose="02040503050406030204" pitchFamily="18" charset="0"/>
              </a:rPr>
              <a:t> Jan, In </a:t>
            </a:r>
            <a:r>
              <a:rPr lang="en-IN" sz="2200" dirty="0" err="1">
                <a:latin typeface="Cambria" panose="02040503050406030204" pitchFamily="18" charset="0"/>
                <a:ea typeface="Cambria" panose="02040503050406030204" pitchFamily="18" charset="0"/>
              </a:rPr>
              <a:t>Soo</a:t>
            </a:r>
            <a:r>
              <a:rPr lang="en-IN" sz="2200" dirty="0">
                <a:latin typeface="Cambria" panose="02040503050406030204" pitchFamily="18" charset="0"/>
                <a:ea typeface="Cambria" panose="02040503050406030204" pitchFamily="18" charset="0"/>
              </a:rPr>
              <a:t> </a:t>
            </a:r>
            <a:r>
              <a:rPr lang="en-IN" sz="2200" dirty="0" smtClean="0">
                <a:latin typeface="Cambria" panose="02040503050406030204" pitchFamily="18" charset="0"/>
                <a:ea typeface="Cambria" panose="02040503050406030204" pitchFamily="18" charset="0"/>
              </a:rPr>
              <a:t>Koo. </a:t>
            </a:r>
            <a:r>
              <a:rPr lang="en-IN" sz="2200" i="1" dirty="0" smtClean="0">
                <a:latin typeface="Cambria" panose="02040503050406030204" pitchFamily="18" charset="0"/>
                <a:ea typeface="Cambria" panose="02040503050406030204" pitchFamily="18" charset="0"/>
              </a:rPr>
              <a:t>“</a:t>
            </a:r>
            <a:r>
              <a:rPr lang="en-US" sz="2200" dirty="0" err="1" smtClean="0">
                <a:latin typeface="Cambria" panose="02040503050406030204" pitchFamily="18" charset="0"/>
                <a:ea typeface="Cambria" panose="02040503050406030204" pitchFamily="18" charset="0"/>
              </a:rPr>
              <a:t>IoT</a:t>
            </a:r>
            <a:r>
              <a:rPr lang="en-US" sz="2200" dirty="0" smtClean="0">
                <a:latin typeface="Cambria" panose="02040503050406030204" pitchFamily="18" charset="0"/>
                <a:ea typeface="Cambria" panose="02040503050406030204" pitchFamily="18" charset="0"/>
              </a:rPr>
              <a:t>-Enabled </a:t>
            </a:r>
            <a:r>
              <a:rPr lang="en-US" sz="2200" dirty="0">
                <a:latin typeface="Cambria" panose="02040503050406030204" pitchFamily="18" charset="0"/>
                <a:ea typeface="Cambria" panose="02040503050406030204" pitchFamily="18" charset="0"/>
              </a:rPr>
              <a:t>Vehicle Speed Monitoring </a:t>
            </a:r>
            <a:r>
              <a:rPr lang="en-US" sz="2200" dirty="0" smtClean="0">
                <a:latin typeface="Cambria" panose="02040503050406030204" pitchFamily="18" charset="0"/>
                <a:ea typeface="Cambria" panose="02040503050406030204" pitchFamily="18" charset="0"/>
              </a:rPr>
              <a:t>Systems.”</a:t>
            </a:r>
          </a:p>
          <a:p>
            <a:pPr>
              <a:lnSpc>
                <a:spcPct val="170000"/>
              </a:lnSpc>
            </a:pPr>
            <a:r>
              <a:rPr lang="en-US" sz="2200" dirty="0">
                <a:latin typeface="Cambria" panose="02040503050406030204" pitchFamily="18" charset="0"/>
                <a:ea typeface="Cambria" panose="02040503050406030204" pitchFamily="18" charset="0"/>
              </a:rPr>
              <a:t>Patel, A., Desai, K., Shah, R., &amp; Sharma, M. </a:t>
            </a:r>
            <a:r>
              <a:rPr lang="en-US" sz="2200" dirty="0" smtClean="0">
                <a:latin typeface="Cambria" panose="02040503050406030204" pitchFamily="18" charset="0"/>
                <a:ea typeface="Cambria" panose="02040503050406030204" pitchFamily="18" charset="0"/>
              </a:rPr>
              <a:t>"</a:t>
            </a:r>
            <a:r>
              <a:rPr lang="en-US" sz="2200" dirty="0">
                <a:latin typeface="Cambria" panose="02040503050406030204" pitchFamily="18" charset="0"/>
                <a:ea typeface="Cambria" panose="02040503050406030204" pitchFamily="18" charset="0"/>
              </a:rPr>
              <a:t>A Deep Learning Approach to Real-Time Vehicle Detection and Classification in Smart Cities." </a:t>
            </a:r>
            <a:r>
              <a:rPr lang="en-US" sz="2200" i="1" dirty="0">
                <a:latin typeface="Cambria" panose="02040503050406030204" pitchFamily="18" charset="0"/>
                <a:ea typeface="Cambria" panose="02040503050406030204" pitchFamily="18" charset="0"/>
              </a:rPr>
              <a:t>Journal of Urban Technology</a:t>
            </a:r>
            <a:r>
              <a:rPr lang="en-US" sz="2200" dirty="0" smtClean="0">
                <a:latin typeface="Cambria" panose="02040503050406030204" pitchFamily="18" charset="0"/>
                <a:ea typeface="Cambria" panose="02040503050406030204" pitchFamily="18" charset="0"/>
              </a:rPr>
              <a:t>.</a:t>
            </a:r>
          </a:p>
          <a:p>
            <a:pPr>
              <a:lnSpc>
                <a:spcPct val="170000"/>
              </a:lnSpc>
            </a:pPr>
            <a:r>
              <a:rPr lang="en-US" sz="2200" dirty="0">
                <a:latin typeface="Cambria" panose="02040503050406030204" pitchFamily="18" charset="0"/>
                <a:ea typeface="Cambria" panose="02040503050406030204" pitchFamily="18" charset="0"/>
              </a:rPr>
              <a:t>Smith, J., Lee, H., &amp; Wang, X. </a:t>
            </a:r>
            <a:r>
              <a:rPr lang="en-US" sz="2200" dirty="0" smtClean="0">
                <a:latin typeface="Cambria" panose="02040503050406030204" pitchFamily="18" charset="0"/>
                <a:ea typeface="Cambria" panose="02040503050406030204" pitchFamily="18" charset="0"/>
              </a:rPr>
              <a:t>"</a:t>
            </a:r>
            <a:r>
              <a:rPr lang="en-US" sz="2200" dirty="0">
                <a:latin typeface="Cambria" panose="02040503050406030204" pitchFamily="18" charset="0"/>
                <a:ea typeface="Cambria" panose="02040503050406030204" pitchFamily="18" charset="0"/>
              </a:rPr>
              <a:t>AI-Driven Autonomous Surveillance Systems for Public Safety." </a:t>
            </a:r>
            <a:r>
              <a:rPr lang="en-US" sz="2200" i="1" dirty="0">
                <a:latin typeface="Cambria" panose="02040503050406030204" pitchFamily="18" charset="0"/>
                <a:ea typeface="Cambria" panose="02040503050406030204" pitchFamily="18" charset="0"/>
              </a:rPr>
              <a:t>International Journal of Computer Vision and Applications</a:t>
            </a:r>
            <a:r>
              <a:rPr lang="en-US" sz="2200" dirty="0">
                <a:latin typeface="Cambria" panose="02040503050406030204" pitchFamily="18" charset="0"/>
                <a:ea typeface="Cambria" panose="02040503050406030204" pitchFamily="18" charset="0"/>
              </a:rPr>
              <a:t>.</a:t>
            </a:r>
            <a:endParaRPr lang="en-IN" sz="22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338A02-66E7-D4A9-0B63-EC7A4969F9A5}"/>
              </a:ext>
            </a:extLst>
          </p:cNvPr>
          <p:cNvSpPr>
            <a:spLocks noGrp="1"/>
          </p:cNvSpPr>
          <p:nvPr>
            <p:ph type="title"/>
          </p:nvPr>
        </p:nvSpPr>
        <p:spPr/>
        <p:txBody>
          <a:bodyPr/>
          <a:lstStyle/>
          <a:p>
            <a:r>
              <a:rPr lang="en-IN" dirty="0" smtClean="0">
                <a:latin typeface="Cambria" panose="02040503050406030204" pitchFamily="18" charset="0"/>
                <a:ea typeface="Cambria" panose="02040503050406030204" pitchFamily="18" charset="0"/>
              </a:rPr>
              <a:t>Publication Details</a:t>
            </a:r>
            <a:endParaRPr lang="en-IN" dirty="0">
              <a:latin typeface="Cambria" panose="02040503050406030204" pitchFamily="18" charset="0"/>
              <a:ea typeface="Cambria" panose="02040503050406030204" pitchFamily="18" charset="0"/>
            </a:endParaRPr>
          </a:p>
        </p:txBody>
      </p:sp>
      <p:sp>
        <p:nvSpPr>
          <p:cNvPr id="4" name="AutoShape 2" descr="Image preview">
            <a:extLst>
              <a:ext uri="{FF2B5EF4-FFF2-40B4-BE49-F238E27FC236}">
                <a16:creationId xmlns:a16="http://schemas.microsoft.com/office/drawing/2014/main" xmlns=""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3795449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smtClean="0">
                <a:latin typeface="Cambria" panose="02040503050406030204" pitchFamily="18" charset="0"/>
                <a:ea typeface="Cambria" panose="02040503050406030204" pitchFamily="18" charset="0"/>
              </a:rPr>
              <a:t>                      Thank </a:t>
            </a:r>
            <a:r>
              <a:rPr lang="en-GB" sz="6000" dirty="0">
                <a:latin typeface="Cambria" panose="02040503050406030204" pitchFamily="18" charset="0"/>
                <a:ea typeface="Cambria" panose="02040503050406030204" pitchFamily="18" charset="0"/>
              </a:rPr>
              <a:t>You</a:t>
            </a:r>
          </a:p>
        </p:txBody>
      </p:sp>
      <p:pic>
        <p:nvPicPr>
          <p:cNvPr id="5" name="Picture 6" descr="http://cdn.worldofflowers.eu/media/productphotos/1146.jpg"/>
          <p:cNvPicPr>
            <a:picLocks noChangeAspect="1" noChangeArrowheads="1"/>
          </p:cNvPicPr>
          <p:nvPr/>
        </p:nvPicPr>
        <p:blipFill>
          <a:blip r:embed="rId2">
            <a:extLst>
              <a:ext uri="{28A0092B-C50C-407E-A947-70E740481C1C}">
                <a14:useLocalDpi xmlns:a14="http://schemas.microsoft.com/office/drawing/2010/main" val="0"/>
              </a:ext>
            </a:extLst>
          </a:blip>
          <a:srcRect t="5981" b="8089"/>
          <a:stretch>
            <a:fillRect/>
          </a:stretch>
        </p:blipFill>
        <p:spPr bwMode="auto">
          <a:xfrm>
            <a:off x="1364506" y="1437328"/>
            <a:ext cx="4212045" cy="3861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anose="02040503050406030204" pitchFamily="18" charset="0"/>
                <a:ea typeface="Cambria" panose="02040503050406030204" pitchFamily="18" charset="0"/>
              </a:rPr>
              <a:t>Introduction of our Project</a:t>
            </a:r>
            <a:endParaRPr lang="en-GB" dirty="0">
              <a:latin typeface="Cambria" panose="02040503050406030204" pitchFamily="18" charset="0"/>
              <a:ea typeface="Cambria" panose="02040503050406030204" pitchFamily="18" charset="0"/>
            </a:endParaRPr>
          </a:p>
        </p:txBody>
      </p:sp>
      <p:sp>
        <p:nvSpPr>
          <p:cNvPr id="6" name="Rectangle 3"/>
          <p:cNvSpPr>
            <a:spLocks noGrp="1" noChangeArrowheads="1"/>
          </p:cNvSpPr>
          <p:nvPr>
            <p:ph idx="1"/>
          </p:nvPr>
        </p:nvSpPr>
        <p:spPr bwMode="auto">
          <a:xfrm>
            <a:off x="812800" y="1263564"/>
            <a:ext cx="10668000" cy="445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eaLnBrk="0" fontAlgn="base" hangingPunct="0">
              <a:lnSpc>
                <a:spcPct val="150000"/>
              </a:lnSpc>
              <a:spcBef>
                <a:spcPct val="0"/>
              </a:spcBef>
              <a:spcAft>
                <a:spcPct val="0"/>
              </a:spcAft>
              <a:buNone/>
            </a:pPr>
            <a:r>
              <a:rPr lang="en-US" dirty="0">
                <a:latin typeface="Cambria" panose="02040503050406030204" pitchFamily="18" charset="0"/>
                <a:ea typeface="Cambria" panose="02040503050406030204" pitchFamily="18" charset="0"/>
              </a:rPr>
              <a:t>The project is focused on developing an ML-enabled automated surveillance and visitor management system for residential societies. The primary goal is to integrate image processing and machine learning to automate the recognition of vehicles, authenticate residents and visitors, and manage access control seamlessly. With the growing demand for secure and efficient surveillance, this project aims to provide a solution that utilizes Automatic Number Plate Recognition (ANPR) and a backend database to identify and authorize entry while keeping records of visitors.</a:t>
            </a:r>
            <a:endPar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Literature Review</a:t>
            </a:r>
          </a:p>
        </p:txBody>
      </p:sp>
      <p:sp>
        <p:nvSpPr>
          <p:cNvPr id="3" name="Content Placeholder 2"/>
          <p:cNvSpPr>
            <a:spLocks noGrp="1"/>
          </p:cNvSpPr>
          <p:nvPr>
            <p:ph idx="1"/>
          </p:nvPr>
        </p:nvSpPr>
        <p:spPr>
          <a:xfrm>
            <a:off x="812800" y="949818"/>
            <a:ext cx="10668000" cy="4952997"/>
          </a:xfrm>
        </p:spPr>
        <p:txBody>
          <a:bodyPr>
            <a:normAutofit fontScale="92500"/>
          </a:bodyPr>
          <a:lstStyle/>
          <a:p>
            <a:pPr marL="0" indent="0" algn="ctr">
              <a:lnSpc>
                <a:spcPct val="150000"/>
              </a:lnSpc>
              <a:buNone/>
            </a:pPr>
            <a:r>
              <a:rPr lang="en-US" sz="3200" b="1" u="sng" dirty="0" smtClean="0">
                <a:latin typeface="Cambria" panose="02040503050406030204" pitchFamily="18" charset="0"/>
                <a:ea typeface="Cambria" panose="02040503050406030204" pitchFamily="18" charset="0"/>
              </a:rPr>
              <a:t>“ML </a:t>
            </a:r>
            <a:r>
              <a:rPr lang="en-US" sz="3200" b="1" u="sng" dirty="0">
                <a:latin typeface="Cambria" panose="02040503050406030204" pitchFamily="18" charset="0"/>
                <a:ea typeface="Cambria" panose="02040503050406030204" pitchFamily="18" charset="0"/>
              </a:rPr>
              <a:t>Enabled Surveillance System for </a:t>
            </a:r>
            <a:r>
              <a:rPr lang="en-US" sz="3200" b="1" u="sng" dirty="0" smtClean="0">
                <a:latin typeface="Cambria" panose="02040503050406030204" pitchFamily="18" charset="0"/>
                <a:ea typeface="Cambria" panose="02040503050406030204" pitchFamily="18" charset="0"/>
              </a:rPr>
              <a:t>Societies”</a:t>
            </a:r>
          </a:p>
          <a:p>
            <a:pPr>
              <a:lnSpc>
                <a:spcPct val="150000"/>
              </a:lnSpc>
              <a:buFont typeface="Wingdings" panose="05000000000000000000" pitchFamily="2" charset="2"/>
              <a:buChar char="Ø"/>
            </a:pPr>
            <a:r>
              <a:rPr lang="en-IN" sz="2200" b="1" dirty="0" smtClean="0">
                <a:latin typeface="Cambria" panose="02040503050406030204" pitchFamily="18" charset="0"/>
                <a:ea typeface="Cambria" panose="02040503050406030204" pitchFamily="18" charset="0"/>
              </a:rPr>
              <a:t>Author </a:t>
            </a:r>
            <a:r>
              <a:rPr lang="en-IN" sz="2200" b="1" dirty="0">
                <a:latin typeface="Cambria" panose="02040503050406030204" pitchFamily="18" charset="0"/>
                <a:ea typeface="Cambria" panose="02040503050406030204" pitchFamily="18" charset="0"/>
              </a:rPr>
              <a:t>: </a:t>
            </a:r>
            <a:r>
              <a:rPr lang="en-IN" sz="2200" dirty="0" err="1">
                <a:latin typeface="Cambria" panose="02040503050406030204" pitchFamily="18" charset="0"/>
                <a:ea typeface="Cambria" panose="02040503050406030204" pitchFamily="18" charset="0"/>
              </a:rPr>
              <a:t>Mr.</a:t>
            </a:r>
            <a:r>
              <a:rPr lang="en-IN" sz="2200" dirty="0">
                <a:latin typeface="Cambria" panose="02040503050406030204" pitchFamily="18" charset="0"/>
                <a:ea typeface="Cambria" panose="02040503050406030204" pitchFamily="18" charset="0"/>
              </a:rPr>
              <a:t> Pranav Chauhan, </a:t>
            </a:r>
            <a:r>
              <a:rPr lang="en-IN" sz="2200" dirty="0" err="1">
                <a:latin typeface="Cambria" panose="02040503050406030204" pitchFamily="18" charset="0"/>
                <a:ea typeface="Cambria" panose="02040503050406030204" pitchFamily="18" charset="0"/>
              </a:rPr>
              <a:t>Mr.</a:t>
            </a:r>
            <a:r>
              <a:rPr lang="en-IN" sz="2200" dirty="0">
                <a:latin typeface="Cambria" panose="02040503050406030204" pitchFamily="18" charset="0"/>
                <a:ea typeface="Cambria" panose="02040503050406030204" pitchFamily="18" charset="0"/>
              </a:rPr>
              <a:t> Sachin Gupta, </a:t>
            </a:r>
            <a:r>
              <a:rPr lang="en-IN" sz="2200" dirty="0" err="1">
                <a:latin typeface="Cambria" panose="02040503050406030204" pitchFamily="18" charset="0"/>
                <a:ea typeface="Cambria" panose="02040503050406030204" pitchFamily="18" charset="0"/>
              </a:rPr>
              <a:t>Mr.</a:t>
            </a:r>
            <a:r>
              <a:rPr lang="en-IN" sz="2200" dirty="0">
                <a:latin typeface="Cambria" panose="02040503050406030204" pitchFamily="18" charset="0"/>
                <a:ea typeface="Cambria" panose="02040503050406030204" pitchFamily="18" charset="0"/>
              </a:rPr>
              <a:t> </a:t>
            </a:r>
            <a:r>
              <a:rPr lang="en-IN" sz="2200" dirty="0" err="1">
                <a:latin typeface="Cambria" panose="02040503050406030204" pitchFamily="18" charset="0"/>
                <a:ea typeface="Cambria" panose="02040503050406030204" pitchFamily="18" charset="0"/>
              </a:rPr>
              <a:t>Rohit</a:t>
            </a:r>
            <a:r>
              <a:rPr lang="en-IN" sz="2200" dirty="0">
                <a:latin typeface="Cambria" panose="02040503050406030204" pitchFamily="18" charset="0"/>
                <a:ea typeface="Cambria" panose="02040503050406030204" pitchFamily="18" charset="0"/>
              </a:rPr>
              <a:t> </a:t>
            </a:r>
            <a:r>
              <a:rPr lang="en-IN" sz="2200" dirty="0" err="1">
                <a:latin typeface="Cambria" panose="02040503050406030204" pitchFamily="18" charset="0"/>
                <a:ea typeface="Cambria" panose="02040503050406030204" pitchFamily="18" charset="0"/>
              </a:rPr>
              <a:t>Arava</a:t>
            </a:r>
            <a:r>
              <a:rPr lang="en-IN" sz="2200" dirty="0">
                <a:latin typeface="Cambria" panose="02040503050406030204" pitchFamily="18" charset="0"/>
                <a:ea typeface="Cambria" panose="02040503050406030204" pitchFamily="18" charset="0"/>
              </a:rPr>
              <a:t>, </a:t>
            </a:r>
            <a:r>
              <a:rPr lang="en-IN" sz="2200" dirty="0" err="1">
                <a:latin typeface="Cambria" panose="02040503050406030204" pitchFamily="18" charset="0"/>
                <a:ea typeface="Cambria" panose="02040503050406030204" pitchFamily="18" charset="0"/>
              </a:rPr>
              <a:t>Dr.</a:t>
            </a:r>
            <a:r>
              <a:rPr lang="en-IN" sz="2200" dirty="0">
                <a:latin typeface="Cambria" panose="02040503050406030204" pitchFamily="18" charset="0"/>
                <a:ea typeface="Cambria" panose="02040503050406030204" pitchFamily="18" charset="0"/>
              </a:rPr>
              <a:t> Sameer </a:t>
            </a:r>
            <a:r>
              <a:rPr lang="en-IN" sz="2200" dirty="0" err="1">
                <a:latin typeface="Cambria" panose="02040503050406030204" pitchFamily="18" charset="0"/>
                <a:ea typeface="Cambria" panose="02040503050406030204" pitchFamily="18" charset="0"/>
              </a:rPr>
              <a:t>Nanivadekar</a:t>
            </a:r>
            <a:r>
              <a:rPr lang="en-IN" sz="2200" dirty="0">
                <a:latin typeface="Cambria" panose="02040503050406030204" pitchFamily="18" charset="0"/>
                <a:ea typeface="Cambria" panose="02040503050406030204" pitchFamily="18" charset="0"/>
              </a:rPr>
              <a:t>, </a:t>
            </a:r>
            <a:r>
              <a:rPr lang="en-IN" sz="2200" dirty="0" err="1">
                <a:latin typeface="Cambria" panose="02040503050406030204" pitchFamily="18" charset="0"/>
                <a:ea typeface="Cambria" panose="02040503050406030204" pitchFamily="18" charset="0"/>
              </a:rPr>
              <a:t>Prof.</a:t>
            </a:r>
            <a:r>
              <a:rPr lang="en-IN" sz="2200" dirty="0">
                <a:latin typeface="Cambria" panose="02040503050406030204" pitchFamily="18" charset="0"/>
                <a:ea typeface="Cambria" panose="02040503050406030204" pitchFamily="18" charset="0"/>
              </a:rPr>
              <a:t> Vishal </a:t>
            </a:r>
            <a:r>
              <a:rPr lang="en-IN" sz="2200" dirty="0" err="1" smtClean="0">
                <a:latin typeface="Cambria" panose="02040503050406030204" pitchFamily="18" charset="0"/>
                <a:ea typeface="Cambria" panose="02040503050406030204" pitchFamily="18" charset="0"/>
              </a:rPr>
              <a:t>Badgujar</a:t>
            </a:r>
            <a:endParaRPr lang="en-IN" sz="2200" dirty="0" smtClean="0">
              <a:latin typeface="Cambria" panose="02040503050406030204" pitchFamily="18" charset="0"/>
              <a:ea typeface="Cambria" panose="02040503050406030204" pitchFamily="18" charset="0"/>
            </a:endParaRPr>
          </a:p>
          <a:p>
            <a:pPr>
              <a:lnSpc>
                <a:spcPct val="160000"/>
              </a:lnSpc>
              <a:buFont typeface="Wingdings" panose="05000000000000000000" pitchFamily="2" charset="2"/>
              <a:buChar char="Ø"/>
            </a:pPr>
            <a:r>
              <a:rPr lang="en-IN" sz="2200" b="1" dirty="0" smtClean="0">
                <a:latin typeface="Cambria" panose="02040503050406030204" pitchFamily="18" charset="0"/>
                <a:ea typeface="Cambria" panose="02040503050406030204" pitchFamily="18" charset="0"/>
              </a:rPr>
              <a:t>Algorithm </a:t>
            </a:r>
            <a:r>
              <a:rPr lang="en-IN" sz="2200" b="1" dirty="0">
                <a:latin typeface="Cambria" panose="02040503050406030204" pitchFamily="18" charset="0"/>
                <a:ea typeface="Cambria" panose="02040503050406030204" pitchFamily="18" charset="0"/>
              </a:rPr>
              <a:t>Used</a:t>
            </a:r>
            <a:r>
              <a:rPr lang="en-IN" sz="2200" dirty="0" smtClean="0">
                <a:latin typeface="Cambria" panose="02040503050406030204" pitchFamily="18" charset="0"/>
                <a:ea typeface="Cambria" panose="02040503050406030204" pitchFamily="18" charset="0"/>
              </a:rPr>
              <a:t>:</a:t>
            </a:r>
          </a:p>
          <a:p>
            <a:pPr algn="just"/>
            <a:r>
              <a:rPr lang="en-US" sz="2200" b="1" dirty="0">
                <a:latin typeface="Cambria" panose="02040503050406030204" pitchFamily="18" charset="0"/>
                <a:ea typeface="Cambria" panose="02040503050406030204" pitchFamily="18" charset="0"/>
              </a:rPr>
              <a:t>Convolutional Neural Networks (CNNs)</a:t>
            </a:r>
            <a:r>
              <a:rPr lang="en-US" sz="2200" dirty="0">
                <a:latin typeface="Cambria" panose="02040503050406030204" pitchFamily="18" charset="0"/>
                <a:ea typeface="Cambria" panose="02040503050406030204" pitchFamily="18" charset="0"/>
              </a:rPr>
              <a:t>: Used for both face and vehicle recognition. CNNs help in identifying and classifying objects in images, like recognizing residential or non-residential vehicles and distinguishing residents from outsiders based on facial features</a:t>
            </a:r>
            <a:r>
              <a:rPr lang="en-US" sz="2200" dirty="0" smtClean="0">
                <a:latin typeface="Cambria" panose="02040503050406030204" pitchFamily="18" charset="0"/>
                <a:ea typeface="Cambria" panose="02040503050406030204" pitchFamily="18" charset="0"/>
              </a:rPr>
              <a:t>.</a:t>
            </a:r>
          </a:p>
          <a:p>
            <a:pPr algn="just">
              <a:buFont typeface="Wingdings" panose="05000000000000000000" pitchFamily="2" charset="2"/>
              <a:buChar char="Ø"/>
            </a:pPr>
            <a:r>
              <a:rPr lang="en-US" sz="2200" b="1" dirty="0" smtClean="0">
                <a:latin typeface="Cambria" panose="02040503050406030204" pitchFamily="18" charset="0"/>
                <a:ea typeface="Cambria" panose="02040503050406030204" pitchFamily="18" charset="0"/>
              </a:rPr>
              <a:t>Drawbacks</a:t>
            </a:r>
            <a:r>
              <a:rPr lang="en-US" sz="2200" dirty="0" smtClean="0">
                <a:latin typeface="Cambria" panose="02040503050406030204" pitchFamily="18" charset="0"/>
                <a:ea typeface="Cambria" panose="02040503050406030204" pitchFamily="18" charset="0"/>
              </a:rPr>
              <a:t>:</a:t>
            </a:r>
          </a:p>
          <a:p>
            <a:pPr algn="just"/>
            <a:r>
              <a:rPr lang="en-US" sz="2200" b="1" dirty="0">
                <a:latin typeface="Cambria" panose="02040503050406030204" pitchFamily="18" charset="0"/>
                <a:ea typeface="Cambria" panose="02040503050406030204" pitchFamily="18" charset="0"/>
              </a:rPr>
              <a:t>Dependency on Clear Images</a:t>
            </a:r>
            <a:r>
              <a:rPr lang="en-US" sz="2200" dirty="0">
                <a:latin typeface="Cambria" panose="02040503050406030204" pitchFamily="18" charset="0"/>
                <a:ea typeface="Cambria" panose="02040503050406030204" pitchFamily="18" charset="0"/>
              </a:rPr>
              <a:t>: OCR and face recognition algorithms are heavily reliant on clear and well-lit images. The system may struggle with low-quality images, dark environments, or poor lighting conditions, which can reduce the accuracy of vehicle and face recognition.</a:t>
            </a:r>
            <a:endParaRPr lang="en-US" sz="2200" u="sng" dirty="0">
              <a:latin typeface="Cambria" panose="02040503050406030204" pitchFamily="18" charset="0"/>
              <a:ea typeface="Cambria" panose="02040503050406030204" pitchFamily="18" charset="0"/>
            </a:endParaRPr>
          </a:p>
          <a:p>
            <a:pPr marL="0" indent="0" algn="just">
              <a:lnSpc>
                <a:spcPct val="160000"/>
              </a:lnSpc>
              <a:buNone/>
            </a:pPr>
            <a:endParaRPr lang="en-IN" b="1" dirty="0">
              <a:latin typeface="Cambria" panose="02040503050406030204" pitchFamily="18" charset="0"/>
              <a:ea typeface="Cambria" panose="02040503050406030204" pitchFamily="18" charset="0"/>
            </a:endParaRPr>
          </a:p>
          <a:p>
            <a:pPr marL="0" indent="0" algn="just">
              <a:lnSpc>
                <a:spcPct val="160000"/>
              </a:lnSpc>
              <a:buNone/>
            </a:pPr>
            <a:endParaRPr lang="en-US" b="1" dirty="0">
              <a:latin typeface="Cambria" panose="02040503050406030204" pitchFamily="18" charset="0"/>
              <a:ea typeface="Cambria" panose="02040503050406030204" pitchFamily="18" charset="0"/>
            </a:endParaRPr>
          </a:p>
          <a:p>
            <a:pPr algn="just">
              <a:lnSpc>
                <a:spcPct val="160000"/>
              </a:lnSpc>
              <a:buFont typeface="Wingdings" panose="05000000000000000000" pitchFamily="2" charset="2"/>
              <a:buChar char="Ø"/>
            </a:pPr>
            <a:endParaRPr lang="en-IN" b="1" dirty="0">
              <a:latin typeface="Cambria" panose="02040503050406030204" pitchFamily="18" charset="0"/>
              <a:ea typeface="Cambria" panose="02040503050406030204" pitchFamily="18" charset="0"/>
            </a:endParaRPr>
          </a:p>
          <a:p>
            <a:pPr algn="just">
              <a:lnSpc>
                <a:spcPct val="160000"/>
              </a:lnSpc>
            </a:pP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Literature Review</a:t>
            </a:r>
          </a:p>
        </p:txBody>
      </p:sp>
      <p:sp>
        <p:nvSpPr>
          <p:cNvPr id="3" name="Content Placeholder 2"/>
          <p:cNvSpPr>
            <a:spLocks noGrp="1"/>
          </p:cNvSpPr>
          <p:nvPr>
            <p:ph idx="1"/>
          </p:nvPr>
        </p:nvSpPr>
        <p:spPr>
          <a:xfrm>
            <a:off x="812800" y="949818"/>
            <a:ext cx="10668000" cy="5167647"/>
          </a:xfrm>
        </p:spPr>
        <p:txBody>
          <a:bodyPr>
            <a:normAutofit fontScale="92500" lnSpcReduction="10000"/>
          </a:bodyPr>
          <a:lstStyle/>
          <a:p>
            <a:pPr marL="0" indent="0" algn="ctr">
              <a:lnSpc>
                <a:spcPct val="170000"/>
              </a:lnSpc>
              <a:buNone/>
            </a:pPr>
            <a:r>
              <a:rPr lang="en-IN" sz="3200" b="1" u="sng" dirty="0" smtClean="0">
                <a:latin typeface="Cambria" panose="02040503050406030204" pitchFamily="18" charset="0"/>
                <a:ea typeface="Cambria" panose="02040503050406030204" pitchFamily="18" charset="0"/>
              </a:rPr>
              <a:t>“Autonomous </a:t>
            </a:r>
            <a:r>
              <a:rPr lang="en-IN" sz="3200" b="1" u="sng" dirty="0">
                <a:latin typeface="Cambria" panose="02040503050406030204" pitchFamily="18" charset="0"/>
                <a:ea typeface="Cambria" panose="02040503050406030204" pitchFamily="18" charset="0"/>
              </a:rPr>
              <a:t>Vehicle Implementation </a:t>
            </a:r>
            <a:r>
              <a:rPr lang="en-IN" sz="3200" b="1" u="sng" dirty="0" smtClean="0">
                <a:latin typeface="Cambria" panose="02040503050406030204" pitchFamily="18" charset="0"/>
                <a:ea typeface="Cambria" panose="02040503050406030204" pitchFamily="18" charset="0"/>
              </a:rPr>
              <a:t>Predictions”</a:t>
            </a:r>
          </a:p>
          <a:p>
            <a:pPr>
              <a:lnSpc>
                <a:spcPct val="170000"/>
              </a:lnSpc>
              <a:buFont typeface="Wingdings" panose="05000000000000000000" pitchFamily="2" charset="2"/>
              <a:buChar char="Ø"/>
            </a:pPr>
            <a:r>
              <a:rPr lang="en-IN" sz="2200" b="1" dirty="0" smtClean="0">
                <a:latin typeface="Cambria" panose="02040503050406030204" pitchFamily="18" charset="0"/>
                <a:ea typeface="Cambria" panose="02040503050406030204" pitchFamily="18" charset="0"/>
              </a:rPr>
              <a:t>Author </a:t>
            </a:r>
            <a:r>
              <a:rPr lang="en-IN" sz="2200" b="1" dirty="0">
                <a:latin typeface="Cambria" panose="02040503050406030204" pitchFamily="18" charset="0"/>
                <a:ea typeface="Cambria" panose="02040503050406030204" pitchFamily="18" charset="0"/>
              </a:rPr>
              <a:t>: </a:t>
            </a:r>
            <a:r>
              <a:rPr lang="en-IN" sz="2200" dirty="0">
                <a:latin typeface="Cambria" panose="02040503050406030204" pitchFamily="18" charset="0"/>
                <a:ea typeface="Cambria" panose="02040503050406030204" pitchFamily="18" charset="0"/>
              </a:rPr>
              <a:t>Todd </a:t>
            </a:r>
            <a:r>
              <a:rPr lang="en-IN" sz="2200" dirty="0" err="1" smtClean="0">
                <a:latin typeface="Cambria" panose="02040503050406030204" pitchFamily="18" charset="0"/>
                <a:ea typeface="Cambria" panose="02040503050406030204" pitchFamily="18" charset="0"/>
              </a:rPr>
              <a:t>Litman</a:t>
            </a:r>
            <a:endParaRPr lang="en-IN" sz="2200" dirty="0" smtClean="0">
              <a:latin typeface="Cambria" panose="02040503050406030204" pitchFamily="18" charset="0"/>
              <a:ea typeface="Cambria" panose="02040503050406030204" pitchFamily="18" charset="0"/>
            </a:endParaRPr>
          </a:p>
          <a:p>
            <a:pPr algn="just">
              <a:lnSpc>
                <a:spcPct val="170000"/>
              </a:lnSpc>
              <a:buFont typeface="Wingdings" panose="05000000000000000000" pitchFamily="2" charset="2"/>
              <a:buChar char="Ø"/>
            </a:pPr>
            <a:r>
              <a:rPr lang="en-US" sz="2200" b="1" dirty="0" smtClean="0">
                <a:latin typeface="Cambria" panose="02040503050406030204" pitchFamily="18" charset="0"/>
                <a:ea typeface="Cambria" panose="02040503050406030204" pitchFamily="18" charset="0"/>
              </a:rPr>
              <a:t>Algorithm </a:t>
            </a:r>
            <a:r>
              <a:rPr lang="en-US" sz="2200" b="1" dirty="0">
                <a:latin typeface="Cambria" panose="02040503050406030204" pitchFamily="18" charset="0"/>
                <a:ea typeface="Cambria" panose="02040503050406030204" pitchFamily="18" charset="0"/>
              </a:rPr>
              <a:t>Used</a:t>
            </a:r>
            <a:r>
              <a:rPr lang="en-US" sz="2200" dirty="0" smtClean="0">
                <a:latin typeface="Cambria" panose="02040503050406030204" pitchFamily="18" charset="0"/>
                <a:ea typeface="Cambria" panose="02040503050406030204" pitchFamily="18" charset="0"/>
              </a:rPr>
              <a:t>:</a:t>
            </a:r>
          </a:p>
          <a:p>
            <a:pPr algn="just"/>
            <a:r>
              <a:rPr lang="en-US" sz="2200" b="1" dirty="0" err="1">
                <a:latin typeface="Cambria" panose="02040503050406030204" pitchFamily="18" charset="0"/>
                <a:ea typeface="Cambria" panose="02040503050406030204" pitchFamily="18" charset="0"/>
              </a:rPr>
              <a:t>OpenCV</a:t>
            </a:r>
            <a:r>
              <a:rPr lang="en-US" sz="2200" b="1" dirty="0">
                <a:latin typeface="Cambria" panose="02040503050406030204" pitchFamily="18" charset="0"/>
                <a:ea typeface="Cambria" panose="02040503050406030204" pitchFamily="18" charset="0"/>
              </a:rPr>
              <a:t> for Face Recognition</a:t>
            </a:r>
            <a:r>
              <a:rPr lang="en-US" sz="2200" dirty="0">
                <a:latin typeface="Cambria" panose="02040503050406030204" pitchFamily="18" charset="0"/>
                <a:ea typeface="Cambria" panose="02040503050406030204" pitchFamily="18" charset="0"/>
              </a:rPr>
              <a:t>: </a:t>
            </a:r>
            <a:r>
              <a:rPr lang="en-US" sz="2200" dirty="0" err="1">
                <a:latin typeface="Cambria" panose="02040503050406030204" pitchFamily="18" charset="0"/>
                <a:ea typeface="Cambria" panose="02040503050406030204" pitchFamily="18" charset="0"/>
              </a:rPr>
              <a:t>OpenCV</a:t>
            </a:r>
            <a:r>
              <a:rPr lang="en-US" sz="2200" dirty="0">
                <a:latin typeface="Cambria" panose="02040503050406030204" pitchFamily="18" charset="0"/>
                <a:ea typeface="Cambria" panose="02040503050406030204" pitchFamily="18" charset="0"/>
              </a:rPr>
              <a:t> libraries, along with deep learning models, are used for face detection and recognition. It includes steps like extracting face </a:t>
            </a:r>
            <a:r>
              <a:rPr lang="en-US" sz="2200" dirty="0" err="1">
                <a:latin typeface="Cambria" panose="02040503050406030204" pitchFamily="18" charset="0"/>
                <a:ea typeface="Cambria" panose="02040503050406030204" pitchFamily="18" charset="0"/>
              </a:rPr>
              <a:t>embeddings</a:t>
            </a:r>
            <a:r>
              <a:rPr lang="en-US" sz="2200" dirty="0">
                <a:latin typeface="Cambria" panose="02040503050406030204" pitchFamily="18" charset="0"/>
                <a:ea typeface="Cambria" panose="02040503050406030204" pitchFamily="18" charset="0"/>
              </a:rPr>
              <a:t>, training a recognition model, and identifying people in real-time footage</a:t>
            </a:r>
            <a:r>
              <a:rPr lang="en-US" sz="2200" dirty="0" smtClean="0">
                <a:latin typeface="Cambria" panose="02040503050406030204" pitchFamily="18" charset="0"/>
                <a:ea typeface="Cambria" panose="02040503050406030204" pitchFamily="18" charset="0"/>
              </a:rPr>
              <a:t>.</a:t>
            </a:r>
          </a:p>
          <a:p>
            <a:pPr algn="just">
              <a:buFont typeface="Wingdings" panose="05000000000000000000" pitchFamily="2" charset="2"/>
              <a:buChar char="Ø"/>
            </a:pPr>
            <a:r>
              <a:rPr lang="en-US" sz="2200" b="1" dirty="0" smtClean="0">
                <a:latin typeface="Cambria" panose="02040503050406030204" pitchFamily="18" charset="0"/>
                <a:ea typeface="Cambria" panose="02040503050406030204" pitchFamily="18" charset="0"/>
              </a:rPr>
              <a:t>Drawbacks</a:t>
            </a:r>
            <a:r>
              <a:rPr lang="en-US" sz="2200" dirty="0" smtClean="0">
                <a:latin typeface="Cambria" panose="02040503050406030204" pitchFamily="18" charset="0"/>
                <a:ea typeface="Cambria" panose="02040503050406030204" pitchFamily="18" charset="0"/>
              </a:rPr>
              <a:t>:</a:t>
            </a:r>
          </a:p>
          <a:p>
            <a:pPr>
              <a:lnSpc>
                <a:spcPct val="160000"/>
              </a:lnSpc>
            </a:pPr>
            <a:r>
              <a:rPr lang="en-US" sz="2200" b="1" dirty="0">
                <a:latin typeface="Cambria" panose="02040503050406030204" pitchFamily="18" charset="0"/>
                <a:ea typeface="Cambria" panose="02040503050406030204" pitchFamily="18" charset="0"/>
              </a:rPr>
              <a:t>High Costs</a:t>
            </a:r>
            <a:r>
              <a:rPr lang="en-US" sz="2200" dirty="0">
                <a:latin typeface="Cambria" panose="02040503050406030204" pitchFamily="18" charset="0"/>
                <a:ea typeface="Cambria" panose="02040503050406030204" pitchFamily="18" charset="0"/>
              </a:rPr>
              <a:t>: Autonomous vehicles require expensive equipment, maintenance, and infrastructure.</a:t>
            </a:r>
            <a:endParaRPr lang="en-IN" sz="2200" b="1" dirty="0">
              <a:latin typeface="Cambria" panose="02040503050406030204" pitchFamily="18" charset="0"/>
              <a:ea typeface="Cambria" panose="02040503050406030204" pitchFamily="18" charset="0"/>
            </a:endParaRPr>
          </a:p>
          <a:p>
            <a:pPr>
              <a:lnSpc>
                <a:spcPct val="160000"/>
              </a:lnSpc>
            </a:pPr>
            <a:r>
              <a:rPr lang="en-US" sz="2200" b="1" dirty="0">
                <a:latin typeface="Cambria" panose="02040503050406030204" pitchFamily="18" charset="0"/>
                <a:ea typeface="Cambria" panose="02040503050406030204" pitchFamily="18" charset="0"/>
              </a:rPr>
              <a:t>Risk of Increased Traffic</a:t>
            </a:r>
            <a:r>
              <a:rPr lang="en-US" sz="2200" dirty="0">
                <a:latin typeface="Cambria" panose="02040503050406030204" pitchFamily="18" charset="0"/>
                <a:ea typeface="Cambria" panose="02040503050406030204" pitchFamily="18" charset="0"/>
              </a:rPr>
              <a:t>: Autonomous vehicles may increase total vehicle travel, potentially worsening congestion, pollution, and sprawl.</a:t>
            </a:r>
            <a:endParaRPr lang="en-GB"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920615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Literature Review</a:t>
            </a:r>
          </a:p>
        </p:txBody>
      </p:sp>
      <p:sp>
        <p:nvSpPr>
          <p:cNvPr id="3" name="Content Placeholder 2"/>
          <p:cNvSpPr>
            <a:spLocks noGrp="1"/>
          </p:cNvSpPr>
          <p:nvPr>
            <p:ph idx="1"/>
          </p:nvPr>
        </p:nvSpPr>
        <p:spPr>
          <a:xfrm>
            <a:off x="812800" y="911181"/>
            <a:ext cx="10668000" cy="4952997"/>
          </a:xfrm>
        </p:spPr>
        <p:txBody>
          <a:bodyPr>
            <a:normAutofit fontScale="92500"/>
          </a:bodyPr>
          <a:lstStyle/>
          <a:p>
            <a:pPr marL="0" indent="0" algn="ctr">
              <a:lnSpc>
                <a:spcPct val="170000"/>
              </a:lnSpc>
              <a:buNone/>
            </a:pPr>
            <a:r>
              <a:rPr lang="en-US" sz="3000" b="1" u="sng" dirty="0" smtClean="0">
                <a:latin typeface="Cambria" panose="02040503050406030204" pitchFamily="18" charset="0"/>
                <a:ea typeface="Cambria" panose="02040503050406030204" pitchFamily="18" charset="0"/>
              </a:rPr>
              <a:t>“</a:t>
            </a:r>
            <a:r>
              <a:rPr lang="en-US" sz="3000" b="1" u="sng" dirty="0" err="1" smtClean="0">
                <a:latin typeface="Cambria" panose="02040503050406030204" pitchFamily="18" charset="0"/>
                <a:ea typeface="Cambria" panose="02040503050406030204" pitchFamily="18" charset="0"/>
              </a:rPr>
              <a:t>IoT</a:t>
            </a:r>
            <a:r>
              <a:rPr lang="en-US" sz="3000" b="1" u="sng" dirty="0" smtClean="0">
                <a:latin typeface="Cambria" panose="02040503050406030204" pitchFamily="18" charset="0"/>
                <a:ea typeface="Cambria" panose="02040503050406030204" pitchFamily="18" charset="0"/>
              </a:rPr>
              <a:t>-Enabled </a:t>
            </a:r>
            <a:r>
              <a:rPr lang="en-US" sz="3000" b="1" u="sng" dirty="0">
                <a:latin typeface="Cambria" panose="02040503050406030204" pitchFamily="18" charset="0"/>
                <a:ea typeface="Cambria" panose="02040503050406030204" pitchFamily="18" charset="0"/>
              </a:rPr>
              <a:t>Vehicle Speed Monitoring </a:t>
            </a:r>
            <a:r>
              <a:rPr lang="en-US" sz="3000" b="1" u="sng" dirty="0" smtClean="0">
                <a:latin typeface="Cambria" panose="02040503050406030204" pitchFamily="18" charset="0"/>
                <a:ea typeface="Cambria" panose="02040503050406030204" pitchFamily="18" charset="0"/>
              </a:rPr>
              <a:t>System”</a:t>
            </a:r>
          </a:p>
          <a:p>
            <a:pPr>
              <a:lnSpc>
                <a:spcPct val="170000"/>
              </a:lnSpc>
              <a:buFont typeface="Wingdings" panose="05000000000000000000" pitchFamily="2" charset="2"/>
              <a:buChar char="Ø"/>
            </a:pPr>
            <a:r>
              <a:rPr lang="en-IN" sz="2000" b="1" dirty="0" smtClean="0">
                <a:latin typeface="Cambria" panose="02040503050406030204" pitchFamily="18" charset="0"/>
                <a:ea typeface="Cambria" panose="02040503050406030204" pitchFamily="18" charset="0"/>
              </a:rPr>
              <a:t>Author </a:t>
            </a:r>
            <a:r>
              <a:rPr lang="en-IN" sz="2000" b="1"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Shafi</a:t>
            </a:r>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Ullah</a:t>
            </a:r>
            <a:r>
              <a:rPr lang="en-IN" sz="2000" dirty="0">
                <a:latin typeface="Cambria" panose="02040503050406030204" pitchFamily="18" charset="0"/>
                <a:ea typeface="Cambria" panose="02040503050406030204" pitchFamily="18" charset="0"/>
              </a:rPr>
              <a:t> Khan, Noor </a:t>
            </a:r>
            <a:r>
              <a:rPr lang="en-IN" sz="2000" dirty="0" err="1">
                <a:latin typeface="Cambria" panose="02040503050406030204" pitchFamily="18" charset="0"/>
                <a:ea typeface="Cambria" panose="02040503050406030204" pitchFamily="18" charset="0"/>
              </a:rPr>
              <a:t>Alam</a:t>
            </a:r>
            <a:r>
              <a:rPr lang="en-IN" sz="2000" dirty="0">
                <a:latin typeface="Cambria" panose="02040503050406030204" pitchFamily="18" charset="0"/>
                <a:ea typeface="Cambria" panose="02040503050406030204" pitchFamily="18" charset="0"/>
              </a:rPr>
              <a:t>, Sana </a:t>
            </a:r>
            <a:r>
              <a:rPr lang="en-IN" sz="2000" dirty="0" err="1">
                <a:latin typeface="Cambria" panose="02040503050406030204" pitchFamily="18" charset="0"/>
                <a:ea typeface="Cambria" panose="02040503050406030204" pitchFamily="18" charset="0"/>
              </a:rPr>
              <a:t>Ullah</a:t>
            </a:r>
            <a:r>
              <a:rPr lang="en-IN" sz="2000" dirty="0">
                <a:latin typeface="Cambria" panose="02040503050406030204" pitchFamily="18" charset="0"/>
                <a:ea typeface="Cambria" panose="02040503050406030204" pitchFamily="18" charset="0"/>
              </a:rPr>
              <a:t> Jan, In </a:t>
            </a:r>
            <a:r>
              <a:rPr lang="en-IN" sz="2000" dirty="0" err="1">
                <a:latin typeface="Cambria" panose="02040503050406030204" pitchFamily="18" charset="0"/>
                <a:ea typeface="Cambria" panose="02040503050406030204" pitchFamily="18" charset="0"/>
              </a:rPr>
              <a:t>Soo</a:t>
            </a:r>
            <a:r>
              <a:rPr lang="en-IN" sz="2000" dirty="0">
                <a:latin typeface="Cambria" panose="02040503050406030204" pitchFamily="18" charset="0"/>
                <a:ea typeface="Cambria" panose="02040503050406030204" pitchFamily="18" charset="0"/>
              </a:rPr>
              <a:t> </a:t>
            </a:r>
            <a:r>
              <a:rPr lang="en-IN" sz="2000" dirty="0" smtClean="0">
                <a:latin typeface="Cambria" panose="02040503050406030204" pitchFamily="18" charset="0"/>
                <a:ea typeface="Cambria" panose="02040503050406030204" pitchFamily="18" charset="0"/>
              </a:rPr>
              <a:t>Koo</a:t>
            </a:r>
          </a:p>
          <a:p>
            <a:pPr>
              <a:lnSpc>
                <a:spcPct val="170000"/>
              </a:lnSpc>
              <a:buFont typeface="Wingdings" panose="05000000000000000000" pitchFamily="2" charset="2"/>
              <a:buChar char="Ø"/>
            </a:pPr>
            <a:r>
              <a:rPr lang="en-US" sz="2000" b="1" dirty="0" smtClean="0">
                <a:latin typeface="Cambria" panose="02040503050406030204" pitchFamily="18" charset="0"/>
                <a:ea typeface="Cambria" panose="02040503050406030204" pitchFamily="18" charset="0"/>
              </a:rPr>
              <a:t>Algorithm </a:t>
            </a:r>
            <a:r>
              <a:rPr lang="en-US" sz="2000" b="1" dirty="0">
                <a:latin typeface="Cambria" panose="02040503050406030204" pitchFamily="18" charset="0"/>
                <a:ea typeface="Cambria" panose="02040503050406030204" pitchFamily="18" charset="0"/>
              </a:rPr>
              <a:t>Used</a:t>
            </a:r>
            <a:r>
              <a:rPr lang="en-US" sz="2000" dirty="0" smtClean="0">
                <a:latin typeface="Cambria" panose="02040503050406030204" pitchFamily="18" charset="0"/>
                <a:ea typeface="Cambria" panose="02040503050406030204" pitchFamily="18" charset="0"/>
              </a:rPr>
              <a:t>:</a:t>
            </a:r>
          </a:p>
          <a:p>
            <a:r>
              <a:rPr lang="en-US" sz="2000" b="1" dirty="0">
                <a:latin typeface="Cambria" panose="02040503050406030204" pitchFamily="18" charset="0"/>
                <a:ea typeface="Cambria" panose="02040503050406030204" pitchFamily="18" charset="0"/>
              </a:rPr>
              <a:t>License Plate Detection</a:t>
            </a:r>
            <a:r>
              <a:rPr lang="en-US" sz="2000" dirty="0">
                <a:latin typeface="Cambria" panose="02040503050406030204" pitchFamily="18" charset="0"/>
                <a:ea typeface="Cambria" panose="02040503050406030204" pitchFamily="18" charset="0"/>
              </a:rPr>
              <a:t>: Utilizes </a:t>
            </a:r>
            <a:r>
              <a:rPr lang="en-US" sz="2000" dirty="0" err="1">
                <a:latin typeface="Cambria" panose="02040503050406030204" pitchFamily="18" charset="0"/>
                <a:ea typeface="Cambria" panose="02040503050406030204" pitchFamily="18" charset="0"/>
              </a:rPr>
              <a:t>OpenCV</a:t>
            </a:r>
            <a:r>
              <a:rPr lang="en-US" sz="2000" dirty="0">
                <a:latin typeface="Cambria" panose="02040503050406030204" pitchFamily="18" charset="0"/>
                <a:ea typeface="Cambria" panose="02040503050406030204" pitchFamily="18" charset="0"/>
              </a:rPr>
              <a:t> for image processing, specifically contours to detect license plates in still images or video frames. The captured image is processed through grayscale conversion, bilateral filters, and edge detection</a:t>
            </a:r>
            <a:r>
              <a:rPr lang="en-US" sz="2000" dirty="0" smtClean="0">
                <a:latin typeface="Cambria" panose="02040503050406030204" pitchFamily="18" charset="0"/>
                <a:ea typeface="Cambria" panose="02040503050406030204" pitchFamily="18" charset="0"/>
              </a:rPr>
              <a:t>.</a:t>
            </a:r>
          </a:p>
          <a:p>
            <a:pPr marL="0" indent="0">
              <a:buNone/>
            </a:pPr>
            <a:endParaRPr lang="en-US" sz="2000" dirty="0" smtClean="0">
              <a:latin typeface="Cambria" panose="02040503050406030204" pitchFamily="18" charset="0"/>
              <a:ea typeface="Cambria" panose="02040503050406030204" pitchFamily="18" charset="0"/>
            </a:endParaRPr>
          </a:p>
          <a:p>
            <a:pPr>
              <a:buFont typeface="Wingdings" panose="05000000000000000000" pitchFamily="2" charset="2"/>
              <a:buChar char="Ø"/>
            </a:pPr>
            <a:r>
              <a:rPr lang="en-US" sz="2000" b="1" dirty="0" smtClean="0">
                <a:latin typeface="Cambria" panose="02040503050406030204" pitchFamily="18" charset="0"/>
                <a:ea typeface="Cambria" panose="02040503050406030204" pitchFamily="18" charset="0"/>
              </a:rPr>
              <a:t>Drawbacks</a:t>
            </a:r>
            <a:r>
              <a:rPr lang="en-US" sz="2000" dirty="0" smtClean="0">
                <a:latin typeface="Cambria" panose="02040503050406030204" pitchFamily="18" charset="0"/>
                <a:ea typeface="Cambria" panose="02040503050406030204" pitchFamily="18" charset="0"/>
              </a:rPr>
              <a:t>:</a:t>
            </a:r>
          </a:p>
          <a:p>
            <a:r>
              <a:rPr lang="en-US" sz="2000" b="1" dirty="0">
                <a:latin typeface="Cambria" panose="02040503050406030204" pitchFamily="18" charset="0"/>
                <a:ea typeface="Cambria" panose="02040503050406030204" pitchFamily="18" charset="0"/>
              </a:rPr>
              <a:t>Camera Visibility Constraints</a:t>
            </a:r>
            <a:r>
              <a:rPr lang="en-US" sz="2000" dirty="0">
                <a:latin typeface="Cambria" panose="02040503050406030204" pitchFamily="18" charset="0"/>
                <a:ea typeface="Cambria" panose="02040503050406030204" pitchFamily="18" charset="0"/>
              </a:rPr>
              <a:t>: The system may struggle with accurately identifying vehicles when two cars are too close or obscured from view, leading to potential inaccuracies in detection</a:t>
            </a:r>
            <a:r>
              <a:rPr lang="en-US" sz="2000" dirty="0" smtClean="0">
                <a:latin typeface="Cambria" panose="02040503050406030204" pitchFamily="18" charset="0"/>
                <a:ea typeface="Cambria" panose="02040503050406030204" pitchFamily="18" charset="0"/>
              </a:rPr>
              <a:t>.</a:t>
            </a:r>
            <a:endParaRPr lang="en-US" sz="2000" b="1" dirty="0">
              <a:latin typeface="Cambria" panose="02040503050406030204" pitchFamily="18" charset="0"/>
              <a:ea typeface="Cambria" panose="02040503050406030204" pitchFamily="18" charset="0"/>
            </a:endParaRPr>
          </a:p>
          <a:p>
            <a:r>
              <a:rPr lang="en-US" sz="2000" b="1" dirty="0">
                <a:latin typeface="Cambria" panose="02040503050406030204" pitchFamily="18" charset="0"/>
                <a:ea typeface="Cambria" panose="02040503050406030204" pitchFamily="18" charset="0"/>
              </a:rPr>
              <a:t>Environmental Limitations</a:t>
            </a:r>
            <a:r>
              <a:rPr lang="en-US" sz="2000" dirty="0">
                <a:latin typeface="Cambria" panose="02040503050406030204" pitchFamily="18" charset="0"/>
                <a:ea typeface="Cambria" panose="02040503050406030204" pitchFamily="18" charset="0"/>
              </a:rPr>
              <a:t>: Adverse weather conditions can reduce the accuracy of image-based recognition, impacting license plate detection.</a:t>
            </a:r>
            <a:endParaRPr lang="en-IN" sz="2000" b="1" dirty="0">
              <a:latin typeface="Cambria" panose="02040503050406030204" pitchFamily="18" charset="0"/>
              <a:ea typeface="Cambria" panose="02040503050406030204" pitchFamily="18" charset="0"/>
            </a:endParaRPr>
          </a:p>
          <a:p>
            <a:pPr>
              <a:lnSpc>
                <a:spcPct val="160000"/>
              </a:lnSpc>
            </a:pP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0431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Research Gaps Identified</a:t>
            </a:r>
          </a:p>
        </p:txBody>
      </p:sp>
      <p:sp>
        <p:nvSpPr>
          <p:cNvPr id="4" name="Rectangle 2"/>
          <p:cNvSpPr>
            <a:spLocks noGrp="1" noChangeArrowheads="1"/>
          </p:cNvSpPr>
          <p:nvPr>
            <p:ph idx="1"/>
          </p:nvPr>
        </p:nvSpPr>
        <p:spPr bwMode="auto">
          <a:xfrm>
            <a:off x="812800" y="369277"/>
            <a:ext cx="1015082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endParaRPr>
          </a:p>
          <a:p>
            <a:pPr algn="just" eaLnBrk="0" fontAlgn="base" hangingPunct="0">
              <a:lnSpc>
                <a:spcPct val="150000"/>
              </a:lnSpc>
              <a:spcBef>
                <a:spcPct val="0"/>
              </a:spcBef>
              <a:spcAft>
                <a:spcPct val="0"/>
              </a:spcAft>
            </a:pP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Traditional surveillance systems are limited in scalability, real-time processing, and intelligent decision-making.</a:t>
            </a:r>
          </a:p>
          <a:p>
            <a:pPr algn="just" eaLnBrk="0" fontAlgn="base" hangingPunct="0">
              <a:lnSpc>
                <a:spcPct val="150000"/>
              </a:lnSpc>
              <a:spcBef>
                <a:spcPct val="0"/>
              </a:spcBef>
              <a:spcAft>
                <a:spcPct val="0"/>
              </a:spcAft>
            </a:pP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There is a lack of fully automated systems that can combine vehicle recognition, visitor authentication, and access management.</a:t>
            </a:r>
          </a:p>
          <a:p>
            <a:pPr algn="just" eaLnBrk="0" fontAlgn="base" hangingPunct="0">
              <a:lnSpc>
                <a:spcPct val="150000"/>
              </a:lnSpc>
              <a:spcBef>
                <a:spcPct val="0"/>
              </a:spcBef>
              <a:spcAft>
                <a:spcPct val="0"/>
              </a:spcAft>
            </a:pP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Existing solutions do not fully leverage the potential of deep learning for high-accuracy vehicle detection and character recognition on number plates.</a:t>
            </a:r>
          </a:p>
          <a:p>
            <a:pPr algn="just" eaLnBrk="0" fontAlgn="base" hangingPunct="0">
              <a:lnSpc>
                <a:spcPct val="150000"/>
              </a:lnSpc>
              <a:spcBef>
                <a:spcPct val="0"/>
              </a:spcBef>
              <a:spcAft>
                <a:spcPct val="0"/>
              </a:spcAft>
            </a:pP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Limited integration of ANPR technology with visitor management systems for seamless access control in residential areas. </a:t>
            </a:r>
          </a:p>
        </p:txBody>
      </p:sp>
    </p:spTree>
    <p:extLst>
      <p:ext uri="{BB962C8B-B14F-4D97-AF65-F5344CB8AC3E}">
        <p14:creationId xmlns:p14="http://schemas.microsoft.com/office/powerpoint/2010/main" val="2395715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ambria" panose="02040503050406030204" pitchFamily="18" charset="0"/>
                <a:ea typeface="Cambria" panose="02040503050406030204" pitchFamily="18" charset="0"/>
              </a:rPr>
              <a:t>Proposed Methodology</a:t>
            </a:r>
            <a:endParaRPr lang="en-GB" dirty="0">
              <a:latin typeface="Cambria" panose="02040503050406030204" pitchFamily="18" charset="0"/>
              <a:ea typeface="Cambria" panose="02040503050406030204" pitchFamily="18" charset="0"/>
            </a:endParaRPr>
          </a:p>
        </p:txBody>
      </p:sp>
      <p:sp>
        <p:nvSpPr>
          <p:cNvPr id="4" name="Rectangle 1"/>
          <p:cNvSpPr>
            <a:spLocks noGrp="1" noChangeArrowheads="1"/>
          </p:cNvSpPr>
          <p:nvPr>
            <p:ph idx="1"/>
          </p:nvPr>
        </p:nvSpPr>
        <p:spPr bwMode="auto">
          <a:xfrm>
            <a:off x="812800" y="988013"/>
            <a:ext cx="1089443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License Plate Detection</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Using pre-trained models for vehicle detection and YOLO (You Only Look Once) algorithms for real-time plate recognition.</a:t>
            </a:r>
          </a:p>
          <a:p>
            <a:pPr algn="just" eaLnBrk="0" fontAlgn="base" hangingPunct="0">
              <a:lnSpc>
                <a:spcPct val="150000"/>
              </a:lnSpc>
              <a:spcBef>
                <a:spcPct val="0"/>
              </a:spcBef>
              <a:spcAft>
                <a:spcPct val="0"/>
              </a:spcAf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Character Recognition on Plates</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Machine learning models trained to recognize alphanumeric characters on license plates.</a:t>
            </a:r>
          </a:p>
          <a:p>
            <a:pPr algn="just" eaLnBrk="0" fontAlgn="base" hangingPunct="0">
              <a:lnSpc>
                <a:spcPct val="150000"/>
              </a:lnSpc>
              <a:spcBef>
                <a:spcPct val="0"/>
              </a:spcBef>
              <a:spcAft>
                <a:spcPct val="0"/>
              </a:spcAf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Resident and Visitor Verification</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Checking the recognized license plate number against a database of residents and visitors, enabling automated access for residents and logging entries for visitors.</a:t>
            </a:r>
          </a:p>
          <a:p>
            <a:pPr algn="just" eaLnBrk="0" fontAlgn="base" hangingPunct="0">
              <a:lnSpc>
                <a:spcPct val="150000"/>
              </a:lnSpc>
              <a:spcBef>
                <a:spcPct val="0"/>
              </a:spcBef>
              <a:spcAft>
                <a:spcPct val="0"/>
              </a:spcAf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Centralized Dashboard</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A web-based dashboard to manage data, visualize logs, and send alerts. </a:t>
            </a: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Objectives</a:t>
            </a:r>
          </a:p>
        </p:txBody>
      </p:sp>
      <p:sp>
        <p:nvSpPr>
          <p:cNvPr id="3" name="Rectangle 1"/>
          <p:cNvSpPr>
            <a:spLocks noGrp="1" noChangeArrowheads="1"/>
          </p:cNvSpPr>
          <p:nvPr>
            <p:ph idx="1"/>
          </p:nvPr>
        </p:nvSpPr>
        <p:spPr bwMode="auto">
          <a:xfrm>
            <a:off x="812800" y="1189571"/>
            <a:ext cx="10417577"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Enhance Security</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Improve security in residential societies through real-time monitoring and automated logging of vehicle entries and exits.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Cost-Effective Solution</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Provide a high-quality vehicle monitoring system that remains affordable for medium and small societies.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Ease of Use</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Ensure a user-friendly interface for security personnel and residents.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Scalability</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Design the system to be easily expandable, allowing additional cameras or modules as needed. </a:t>
            </a: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Methodology/Modules</a:t>
            </a:r>
          </a:p>
        </p:txBody>
      </p:sp>
      <p:sp>
        <p:nvSpPr>
          <p:cNvPr id="4" name="Rectangle 1"/>
          <p:cNvSpPr>
            <a:spLocks noGrp="1" noChangeArrowheads="1"/>
          </p:cNvSpPr>
          <p:nvPr>
            <p:ph idx="1"/>
          </p:nvPr>
        </p:nvSpPr>
        <p:spPr bwMode="auto">
          <a:xfrm>
            <a:off x="812800" y="902854"/>
            <a:ext cx="1066799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Vehicle Detection Module</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Detects incoming vehicles and isolates license plates for recognition.</a:t>
            </a:r>
          </a:p>
          <a:p>
            <a:pPr algn="just" eaLnBrk="0" fontAlgn="base" hangingPunct="0">
              <a:lnSpc>
                <a:spcPct val="150000"/>
              </a:lnSpc>
              <a:spcBef>
                <a:spcPct val="0"/>
              </a:spcBef>
              <a:spcAft>
                <a:spcPct val="0"/>
              </a:spcAf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License Plate Recognition Module</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Uses machine learning to recognize characters on the license plate, converting images into text.</a:t>
            </a:r>
          </a:p>
          <a:p>
            <a:pPr algn="just" eaLnBrk="0" fontAlgn="base" hangingPunct="0">
              <a:lnSpc>
                <a:spcPct val="150000"/>
              </a:lnSpc>
              <a:spcBef>
                <a:spcPct val="0"/>
              </a:spcBef>
              <a:spcAft>
                <a:spcPct val="0"/>
              </a:spcAf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Resident Verification Module</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Checks detected plate numbers against a database to verify residents and log visitor entries.</a:t>
            </a:r>
          </a:p>
          <a:p>
            <a:pPr algn="just" eaLnBrk="0" fontAlgn="base" hangingPunct="0">
              <a:lnSpc>
                <a:spcPct val="150000"/>
              </a:lnSpc>
              <a:spcBef>
                <a:spcPct val="0"/>
              </a:spcBef>
              <a:spcAft>
                <a:spcPct val="0"/>
              </a:spcAf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Alert System</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Sends real-time alerts if unauthorized vehicles are detected.</a:t>
            </a:r>
          </a:p>
          <a:p>
            <a:pPr algn="just" eaLnBrk="0" fontAlgn="base" hangingPunct="0">
              <a:lnSpc>
                <a:spcPct val="150000"/>
              </a:lnSpc>
              <a:spcBef>
                <a:spcPct val="0"/>
              </a:spcBef>
              <a:spcAft>
                <a:spcPct val="0"/>
              </a:spcAft>
            </a:pPr>
            <a:r>
              <a:rPr kumimoji="0" lang="en-US" b="1"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Database and Logging Module</a:t>
            </a:r>
            <a:r>
              <a:rPr kumimoji="0" lang="en-US" b="0" i="0" u="none" strike="noStrike" cap="none" normalizeH="0" baseline="0" dirty="0" smtClean="0">
                <a:ln>
                  <a:noFill/>
                </a:ln>
                <a:solidFill>
                  <a:schemeClr val="tx1"/>
                </a:solidFill>
                <a:effectLst/>
                <a:latin typeface="Cambria" panose="02040503050406030204" pitchFamily="18" charset="0"/>
                <a:ea typeface="Cambria" panose="02040503050406030204" pitchFamily="18" charset="0"/>
              </a:rPr>
              <a:t>: Maintains records of entries and exits, accessible through a web interface. </a:t>
            </a: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331</TotalTime>
  <Words>1262</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Cambria</vt:lpstr>
      <vt:lpstr>Verdana</vt:lpstr>
      <vt:lpstr>Wingdings</vt:lpstr>
      <vt:lpstr>Bioinformatics</vt:lpstr>
      <vt:lpstr>Mobile Camera Application to Monitor Residential Society Vehicle Activity</vt:lpstr>
      <vt:lpstr>Introduction of our Project</vt:lpstr>
      <vt:lpstr>Literature Review</vt:lpstr>
      <vt:lpstr>Literature Review</vt:lpstr>
      <vt:lpstr>Literature Review</vt:lpstr>
      <vt:lpstr>Research Gaps Identified</vt:lpstr>
      <vt:lpstr>Proposed Methodology</vt:lpstr>
      <vt:lpstr>Objectives</vt:lpstr>
      <vt:lpstr>Methodology/Modules</vt:lpstr>
      <vt:lpstr>System design and Implementation</vt:lpstr>
      <vt:lpstr>Architecture</vt:lpstr>
      <vt:lpstr>Hardware/software components</vt:lpstr>
      <vt:lpstr>Timeline of Project</vt:lpstr>
      <vt:lpstr>Expected Outcomes</vt:lpstr>
      <vt:lpstr>Conclusion</vt:lpstr>
      <vt:lpstr>References</vt:lpstr>
      <vt:lpstr>Publication Details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user</cp:lastModifiedBy>
  <cp:revision>42</cp:revision>
  <dcterms:created xsi:type="dcterms:W3CDTF">2023-03-16T03:26:27Z</dcterms:created>
  <dcterms:modified xsi:type="dcterms:W3CDTF">2024-11-22T05:46:02Z</dcterms:modified>
</cp:coreProperties>
</file>