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68" r:id="rId8"/>
    <p:sldId id="269" r:id="rId9"/>
    <p:sldId id="275" r:id="rId10"/>
    <p:sldId id="272" r:id="rId11"/>
    <p:sldId id="280" r:id="rId12"/>
    <p:sldId id="274" r:id="rId13"/>
    <p:sldId id="270" r:id="rId14"/>
    <p:sldId id="276" r:id="rId15"/>
    <p:sldId id="285" r:id="rId16"/>
    <p:sldId id="286" r:id="rId17"/>
    <p:sldId id="278" r:id="rId18"/>
    <p:sldId id="281" r:id="rId19"/>
    <p:sldId id="290" r:id="rId20"/>
    <p:sldId id="282" r:id="rId21"/>
    <p:sldId id="284" r:id="rId22"/>
    <p:sldId id="288" r:id="rId23"/>
    <p:sldId id="293" r:id="rId24"/>
    <p:sldId id="289" r:id="rId25"/>
    <p:sldId id="291" r:id="rId26"/>
    <p:sldId id="292" r:id="rId27"/>
    <p:sldId id="2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B155-C090-BD09-BA3B-869ED4CA1ECB}"/>
              </a:ext>
            </a:extLst>
          </p:cNvPr>
          <p:cNvSpPr>
            <a:spLocks noGrp="1"/>
          </p:cNvSpPr>
          <p:nvPr>
            <p:ph type="ctrTitle"/>
          </p:nvPr>
        </p:nvSpPr>
        <p:spPr>
          <a:xfrm>
            <a:off x="1774423" y="802299"/>
            <a:ext cx="8637073" cy="1427718"/>
          </a:xfrm>
        </p:spPr>
        <p:txBody>
          <a:bodyPr>
            <a:normAutofit/>
          </a:bodyPr>
          <a:lstStyle/>
          <a:p>
            <a:r>
              <a:rPr lang="en-US" dirty="0"/>
              <a:t>SQL</a:t>
            </a:r>
          </a:p>
        </p:txBody>
      </p:sp>
      <p:sp>
        <p:nvSpPr>
          <p:cNvPr id="3" name="Subtitle 2">
            <a:extLst>
              <a:ext uri="{FF2B5EF4-FFF2-40B4-BE49-F238E27FC236}">
                <a16:creationId xmlns:a16="http://schemas.microsoft.com/office/drawing/2014/main" id="{A227897A-DA03-056A-E874-C4CEE010BA4A}"/>
              </a:ext>
            </a:extLst>
          </p:cNvPr>
          <p:cNvSpPr>
            <a:spLocks noGrp="1"/>
          </p:cNvSpPr>
          <p:nvPr>
            <p:ph type="subTitle" idx="1"/>
          </p:nvPr>
        </p:nvSpPr>
        <p:spPr>
          <a:xfrm>
            <a:off x="2191942" y="2425960"/>
            <a:ext cx="7808115" cy="783772"/>
          </a:xfrm>
        </p:spPr>
        <p:txBody>
          <a:bodyPr>
            <a:noAutofit/>
          </a:bodyPr>
          <a:lstStyle/>
          <a:p>
            <a:r>
              <a:rPr lang="en-US" sz="4000" dirty="0">
                <a:solidFill>
                  <a:schemeClr val="accent1"/>
                </a:solidFill>
              </a:rPr>
              <a:t>STRUCTRED QUERY LANGUAGE</a:t>
            </a:r>
          </a:p>
        </p:txBody>
      </p:sp>
      <p:sp>
        <p:nvSpPr>
          <p:cNvPr id="5" name="TextBox 4">
            <a:extLst>
              <a:ext uri="{FF2B5EF4-FFF2-40B4-BE49-F238E27FC236}">
                <a16:creationId xmlns:a16="http://schemas.microsoft.com/office/drawing/2014/main" id="{EB1F5E0E-A48D-147B-BFEB-1E833BBE8658}"/>
              </a:ext>
            </a:extLst>
          </p:cNvPr>
          <p:cNvSpPr txBox="1"/>
          <p:nvPr/>
        </p:nvSpPr>
        <p:spPr>
          <a:xfrm>
            <a:off x="9868677" y="4627984"/>
            <a:ext cx="2323323" cy="923330"/>
          </a:xfrm>
          <a:prstGeom prst="rect">
            <a:avLst/>
          </a:prstGeom>
          <a:noFill/>
        </p:spPr>
        <p:txBody>
          <a:bodyPr wrap="square" rtlCol="0">
            <a:spAutoFit/>
          </a:bodyPr>
          <a:lstStyle/>
          <a:p>
            <a:r>
              <a:rPr lang="en-US" dirty="0"/>
              <a:t>      Presented By</a:t>
            </a:r>
          </a:p>
          <a:p>
            <a:r>
              <a:rPr lang="en-US" dirty="0">
                <a:solidFill>
                  <a:schemeClr val="accent2">
                    <a:lumMod val="60000"/>
                    <a:lumOff val="40000"/>
                  </a:schemeClr>
                </a:solidFill>
              </a:rPr>
              <a:t>Shaik khalida</a:t>
            </a:r>
          </a:p>
          <a:p>
            <a:r>
              <a:rPr lang="en-US" dirty="0"/>
              <a:t> </a:t>
            </a:r>
          </a:p>
        </p:txBody>
      </p:sp>
      <p:pic>
        <p:nvPicPr>
          <p:cNvPr id="5122" name="Picture 2" descr="th (293×220)">
            <a:extLst>
              <a:ext uri="{FF2B5EF4-FFF2-40B4-BE49-F238E27FC236}">
                <a16:creationId xmlns:a16="http://schemas.microsoft.com/office/drawing/2014/main" id="{E291F03E-5CA0-8BAF-00B1-811DF151B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882" y="25068"/>
            <a:ext cx="2921727" cy="196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3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B1A68-6B2A-79FB-B0EA-FF14B393775A}"/>
              </a:ext>
            </a:extLst>
          </p:cNvPr>
          <p:cNvSpPr txBox="1"/>
          <p:nvPr/>
        </p:nvSpPr>
        <p:spPr>
          <a:xfrm>
            <a:off x="933062" y="1247009"/>
            <a:ext cx="6102220" cy="2954655"/>
          </a:xfrm>
          <a:prstGeom prst="rect">
            <a:avLst/>
          </a:prstGeom>
          <a:noFill/>
        </p:spPr>
        <p:txBody>
          <a:bodyPr wrap="square">
            <a:spAutoFit/>
          </a:bodyPr>
          <a:lstStyle/>
          <a:p>
            <a:pPr algn="l"/>
            <a:endParaRPr lang="en-US" b="0" i="0" dirty="0">
              <a:solidFill>
                <a:schemeClr val="accent1"/>
              </a:solidFill>
              <a:effectLst/>
              <a:latin typeface="Söhne"/>
            </a:endParaRPr>
          </a:p>
          <a:p>
            <a:pPr algn="l">
              <a:buFont typeface="Arial" panose="020B0604020202020204" pitchFamily="34" charset="0"/>
              <a:buChar char="•"/>
            </a:pPr>
            <a:r>
              <a:rPr lang="en-US" sz="2400" b="0" i="0" dirty="0">
                <a:effectLst/>
                <a:latin typeface="Söhne"/>
              </a:rPr>
              <a:t> Administer routes by creating, updating, and deleting routes for bus services.</a:t>
            </a:r>
          </a:p>
          <a:p>
            <a:pPr algn="l">
              <a:buFont typeface="Arial" panose="020B0604020202020204" pitchFamily="34" charset="0"/>
              <a:buChar char="•"/>
            </a:pPr>
            <a:r>
              <a:rPr lang="en-US" sz="2400" b="0" i="0" dirty="0">
                <a:effectLst/>
                <a:latin typeface="Söhne"/>
              </a:rPr>
              <a:t> Define starting points, destinations, stops along the route, and the frequency of services.</a:t>
            </a:r>
          </a:p>
          <a:p>
            <a:pPr algn="l">
              <a:buFont typeface="Arial" panose="020B0604020202020204" pitchFamily="34" charset="0"/>
              <a:buChar char="•"/>
            </a:pPr>
            <a:r>
              <a:rPr lang="en-US" sz="2400" b="0" i="0" dirty="0">
                <a:effectLst/>
                <a:latin typeface="Söhne"/>
              </a:rPr>
              <a:t> Manage route information such as route names, starting points, destinations, and distances.</a:t>
            </a:r>
          </a:p>
        </p:txBody>
      </p:sp>
      <p:sp>
        <p:nvSpPr>
          <p:cNvPr id="5" name="TextBox 4">
            <a:extLst>
              <a:ext uri="{FF2B5EF4-FFF2-40B4-BE49-F238E27FC236}">
                <a16:creationId xmlns:a16="http://schemas.microsoft.com/office/drawing/2014/main" id="{CF16E57C-4661-DAD8-D98E-CEA3CCE58E06}"/>
              </a:ext>
            </a:extLst>
          </p:cNvPr>
          <p:cNvSpPr txBox="1"/>
          <p:nvPr/>
        </p:nvSpPr>
        <p:spPr>
          <a:xfrm>
            <a:off x="933062" y="634481"/>
            <a:ext cx="2752035" cy="923330"/>
          </a:xfrm>
          <a:prstGeom prst="rect">
            <a:avLst/>
          </a:prstGeom>
          <a:noFill/>
        </p:spPr>
        <p:txBody>
          <a:bodyPr wrap="none" rtlCol="0">
            <a:spAutoFit/>
          </a:bodyPr>
          <a:lstStyle/>
          <a:p>
            <a:r>
              <a:rPr lang="en-US" sz="3600" b="1" i="0" dirty="0">
                <a:solidFill>
                  <a:schemeClr val="accent1"/>
                </a:solidFill>
                <a:effectLst/>
                <a:latin typeface="Söhne"/>
              </a:rPr>
              <a:t>Routes Table:</a:t>
            </a:r>
            <a:endParaRPr lang="en-US" sz="3600" b="0" i="0" dirty="0">
              <a:solidFill>
                <a:schemeClr val="accent1"/>
              </a:solidFill>
              <a:effectLst/>
              <a:latin typeface="Söhne"/>
            </a:endParaRPr>
          </a:p>
          <a:p>
            <a:endParaRPr lang="en-US" dirty="0"/>
          </a:p>
        </p:txBody>
      </p:sp>
      <p:pic>
        <p:nvPicPr>
          <p:cNvPr id="6" name="Picture 5">
            <a:extLst>
              <a:ext uri="{FF2B5EF4-FFF2-40B4-BE49-F238E27FC236}">
                <a16:creationId xmlns:a16="http://schemas.microsoft.com/office/drawing/2014/main" id="{87BC4C0E-ED66-DA55-DC56-134EED3F1707}"/>
              </a:ext>
            </a:extLst>
          </p:cNvPr>
          <p:cNvPicPr>
            <a:picLocks noChangeAspect="1"/>
          </p:cNvPicPr>
          <p:nvPr/>
        </p:nvPicPr>
        <p:blipFill>
          <a:blip r:embed="rId2"/>
          <a:stretch>
            <a:fillRect/>
          </a:stretch>
        </p:blipFill>
        <p:spPr>
          <a:xfrm>
            <a:off x="7562442" y="1327765"/>
            <a:ext cx="3802243" cy="2793144"/>
          </a:xfrm>
          <a:prstGeom prst="rect">
            <a:avLst/>
          </a:prstGeom>
        </p:spPr>
      </p:pic>
    </p:spTree>
    <p:extLst>
      <p:ext uri="{BB962C8B-B14F-4D97-AF65-F5344CB8AC3E}">
        <p14:creationId xmlns:p14="http://schemas.microsoft.com/office/powerpoint/2010/main" val="409259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F8D32-E6FC-8465-0234-C246895F3FA7}"/>
              </a:ext>
            </a:extLst>
          </p:cNvPr>
          <p:cNvSpPr txBox="1"/>
          <p:nvPr/>
        </p:nvSpPr>
        <p:spPr>
          <a:xfrm>
            <a:off x="829412" y="587829"/>
            <a:ext cx="3409395" cy="646331"/>
          </a:xfrm>
          <a:prstGeom prst="rect">
            <a:avLst/>
          </a:prstGeom>
          <a:noFill/>
        </p:spPr>
        <p:txBody>
          <a:bodyPr wrap="none" rtlCol="0">
            <a:spAutoFit/>
          </a:bodyPr>
          <a:lstStyle/>
          <a:p>
            <a:r>
              <a:rPr lang="en-US" sz="3600" b="1" dirty="0">
                <a:solidFill>
                  <a:schemeClr val="accent1"/>
                </a:solidFill>
              </a:rPr>
              <a:t>Drivers Table:</a:t>
            </a:r>
          </a:p>
        </p:txBody>
      </p:sp>
      <p:pic>
        <p:nvPicPr>
          <p:cNvPr id="4" name="Picture 3">
            <a:extLst>
              <a:ext uri="{FF2B5EF4-FFF2-40B4-BE49-F238E27FC236}">
                <a16:creationId xmlns:a16="http://schemas.microsoft.com/office/drawing/2014/main" id="{69ED4E73-5838-8443-ADB2-8047D71E539E}"/>
              </a:ext>
            </a:extLst>
          </p:cNvPr>
          <p:cNvPicPr>
            <a:picLocks noChangeAspect="1"/>
          </p:cNvPicPr>
          <p:nvPr/>
        </p:nvPicPr>
        <p:blipFill>
          <a:blip r:embed="rId2"/>
          <a:stretch>
            <a:fillRect/>
          </a:stretch>
        </p:blipFill>
        <p:spPr>
          <a:xfrm>
            <a:off x="6462132" y="1698171"/>
            <a:ext cx="5471721" cy="2883159"/>
          </a:xfrm>
          <a:prstGeom prst="rect">
            <a:avLst/>
          </a:prstGeom>
        </p:spPr>
      </p:pic>
      <p:sp>
        <p:nvSpPr>
          <p:cNvPr id="5" name="TextBox 4">
            <a:extLst>
              <a:ext uri="{FF2B5EF4-FFF2-40B4-BE49-F238E27FC236}">
                <a16:creationId xmlns:a16="http://schemas.microsoft.com/office/drawing/2014/main" id="{19EBCD9B-EE15-9D51-9CEA-0A0546CD7827}"/>
              </a:ext>
            </a:extLst>
          </p:cNvPr>
          <p:cNvSpPr txBox="1"/>
          <p:nvPr/>
        </p:nvSpPr>
        <p:spPr>
          <a:xfrm>
            <a:off x="829412" y="1629567"/>
            <a:ext cx="5394106" cy="3416320"/>
          </a:xfrm>
          <a:prstGeom prst="rect">
            <a:avLst/>
          </a:prstGeom>
          <a:noFill/>
        </p:spPr>
        <p:txBody>
          <a:bodyPr wrap="square">
            <a:spAutoFit/>
          </a:bodyPr>
          <a:lstStyle/>
          <a:p>
            <a:pPr algn="l" fontAlgn="t">
              <a:buFont typeface="Arial" panose="020B0604020202020204" pitchFamily="34" charset="0"/>
              <a:buChar char="•"/>
            </a:pPr>
            <a:r>
              <a:rPr lang="en-US" sz="2400" i="0" dirty="0">
                <a:effectLst/>
                <a:latin typeface="-apple-system"/>
              </a:rPr>
              <a:t>Bus drivers </a:t>
            </a:r>
            <a:r>
              <a:rPr lang="en-US" sz="2400" b="0" i="0" dirty="0">
                <a:effectLst/>
                <a:latin typeface="-apple-system"/>
              </a:rPr>
              <a:t>must possess a clean driving record and frequently may be required to pass a background check. They also must meet physical, hearing and vision requirements. In addition, </a:t>
            </a:r>
            <a:r>
              <a:rPr lang="en-US" sz="2400" b="1" i="0" dirty="0">
                <a:effectLst/>
                <a:latin typeface="-apple-system"/>
              </a:rPr>
              <a:t>bus drivers </a:t>
            </a:r>
            <a:r>
              <a:rPr lang="en-US" sz="2400" b="0" i="0" dirty="0">
                <a:effectLst/>
                <a:latin typeface="-apple-system"/>
              </a:rPr>
              <a:t>often need a high school diploma or the equivalent.</a:t>
            </a:r>
          </a:p>
          <a:p>
            <a:br>
              <a:rPr lang="en-US" sz="2400" dirty="0"/>
            </a:br>
            <a:endParaRPr lang="en-US" sz="2400" dirty="0"/>
          </a:p>
        </p:txBody>
      </p:sp>
    </p:spTree>
    <p:extLst>
      <p:ext uri="{BB962C8B-B14F-4D97-AF65-F5344CB8AC3E}">
        <p14:creationId xmlns:p14="http://schemas.microsoft.com/office/powerpoint/2010/main" val="147290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738F7-614D-204F-6C2A-B4F190F7A625}"/>
              </a:ext>
            </a:extLst>
          </p:cNvPr>
          <p:cNvSpPr txBox="1"/>
          <p:nvPr/>
        </p:nvSpPr>
        <p:spPr>
          <a:xfrm>
            <a:off x="933061" y="1200358"/>
            <a:ext cx="5258534" cy="3693319"/>
          </a:xfrm>
          <a:prstGeom prst="rect">
            <a:avLst/>
          </a:prstGeom>
          <a:noFill/>
        </p:spPr>
        <p:txBody>
          <a:bodyPr wrap="square">
            <a:spAutoFit/>
          </a:bodyPr>
          <a:lstStyle/>
          <a:p>
            <a:pPr algn="l"/>
            <a:endParaRPr lang="en-US" b="0" i="0" dirty="0">
              <a:solidFill>
                <a:schemeClr val="accent1"/>
              </a:solidFill>
              <a:effectLst/>
              <a:latin typeface="Söhne"/>
            </a:endParaRPr>
          </a:p>
          <a:p>
            <a:pPr algn="l">
              <a:buFont typeface="Arial" panose="020B0604020202020204" pitchFamily="34" charset="0"/>
              <a:buChar char="•"/>
            </a:pPr>
            <a:r>
              <a:rPr lang="en-US" sz="2000" b="0" i="0" dirty="0">
                <a:effectLst/>
                <a:latin typeface="Söhne"/>
              </a:rPr>
              <a:t> </a:t>
            </a:r>
            <a:r>
              <a:rPr lang="en-US" sz="2400" b="0" i="0" dirty="0">
                <a:effectLst/>
                <a:latin typeface="Söhne"/>
              </a:rPr>
              <a:t>Allow passengers to register, create accounts, and log in to the system.</a:t>
            </a:r>
          </a:p>
          <a:p>
            <a:pPr algn="l">
              <a:buFont typeface="Arial" panose="020B0604020202020204" pitchFamily="34" charset="0"/>
              <a:buChar char="•"/>
            </a:pPr>
            <a:r>
              <a:rPr lang="en-US" sz="2400" b="0" i="0" dirty="0">
                <a:effectLst/>
                <a:latin typeface="Söhne"/>
              </a:rPr>
              <a:t> Manage passenger information, including personal details, contact information, and booking history.</a:t>
            </a:r>
          </a:p>
          <a:p>
            <a:pPr algn="l">
              <a:buFont typeface="Arial" panose="020B0604020202020204" pitchFamily="34" charset="0"/>
              <a:buChar char="•"/>
            </a:pPr>
            <a:r>
              <a:rPr lang="en-US" sz="2400" b="0" i="0" dirty="0">
                <a:effectLst/>
                <a:latin typeface="Söhne"/>
              </a:rPr>
              <a:t> Provide personalized services to passengers, such as storing preferences and providing customized recommendations.</a:t>
            </a:r>
          </a:p>
        </p:txBody>
      </p:sp>
      <p:sp>
        <p:nvSpPr>
          <p:cNvPr id="5" name="TextBox 4">
            <a:extLst>
              <a:ext uri="{FF2B5EF4-FFF2-40B4-BE49-F238E27FC236}">
                <a16:creationId xmlns:a16="http://schemas.microsoft.com/office/drawing/2014/main" id="{42D5A02E-536C-EE21-E881-0741D1309BE2}"/>
              </a:ext>
            </a:extLst>
          </p:cNvPr>
          <p:cNvSpPr txBox="1"/>
          <p:nvPr/>
        </p:nvSpPr>
        <p:spPr>
          <a:xfrm>
            <a:off x="926601" y="567810"/>
            <a:ext cx="3534878" cy="923330"/>
          </a:xfrm>
          <a:prstGeom prst="rect">
            <a:avLst/>
          </a:prstGeom>
          <a:noFill/>
        </p:spPr>
        <p:txBody>
          <a:bodyPr wrap="none" rtlCol="0">
            <a:spAutoFit/>
          </a:bodyPr>
          <a:lstStyle/>
          <a:p>
            <a:r>
              <a:rPr lang="en-US" sz="3600" b="1" i="0" dirty="0">
                <a:solidFill>
                  <a:schemeClr val="accent1"/>
                </a:solidFill>
                <a:effectLst/>
                <a:latin typeface="Söhne"/>
              </a:rPr>
              <a:t>Passengers </a:t>
            </a:r>
            <a:r>
              <a:rPr lang="en-US" sz="3600" b="1" dirty="0">
                <a:solidFill>
                  <a:schemeClr val="accent1"/>
                </a:solidFill>
                <a:latin typeface="Söhne"/>
              </a:rPr>
              <a:t>Table</a:t>
            </a:r>
            <a:r>
              <a:rPr lang="en-US" sz="3600" b="1" i="0" dirty="0">
                <a:solidFill>
                  <a:schemeClr val="accent1"/>
                </a:solidFill>
                <a:effectLst/>
                <a:latin typeface="Söhne"/>
              </a:rPr>
              <a:t>:</a:t>
            </a:r>
            <a:endParaRPr lang="en-US" sz="3600" b="0" i="0" dirty="0">
              <a:solidFill>
                <a:schemeClr val="accent1"/>
              </a:solidFill>
              <a:effectLst/>
              <a:latin typeface="Söhne"/>
            </a:endParaRPr>
          </a:p>
          <a:p>
            <a:endParaRPr lang="en-US" dirty="0"/>
          </a:p>
        </p:txBody>
      </p:sp>
      <p:pic>
        <p:nvPicPr>
          <p:cNvPr id="6" name="Picture 5">
            <a:extLst>
              <a:ext uri="{FF2B5EF4-FFF2-40B4-BE49-F238E27FC236}">
                <a16:creationId xmlns:a16="http://schemas.microsoft.com/office/drawing/2014/main" id="{63680CFF-91D2-7709-9F2A-724F4FE43857}"/>
              </a:ext>
            </a:extLst>
          </p:cNvPr>
          <p:cNvPicPr>
            <a:picLocks noChangeAspect="1"/>
          </p:cNvPicPr>
          <p:nvPr/>
        </p:nvPicPr>
        <p:blipFill>
          <a:blip r:embed="rId2"/>
          <a:stretch>
            <a:fillRect/>
          </a:stretch>
        </p:blipFill>
        <p:spPr>
          <a:xfrm>
            <a:off x="6198055" y="1357637"/>
            <a:ext cx="5453009" cy="2930890"/>
          </a:xfrm>
          <a:prstGeom prst="rect">
            <a:avLst/>
          </a:prstGeom>
        </p:spPr>
      </p:pic>
    </p:spTree>
    <p:extLst>
      <p:ext uri="{BB962C8B-B14F-4D97-AF65-F5344CB8AC3E}">
        <p14:creationId xmlns:p14="http://schemas.microsoft.com/office/powerpoint/2010/main" val="131383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9B9E7-D969-716B-49B5-EADA36CE52D1}"/>
              </a:ext>
            </a:extLst>
          </p:cNvPr>
          <p:cNvSpPr txBox="1"/>
          <p:nvPr/>
        </p:nvSpPr>
        <p:spPr>
          <a:xfrm>
            <a:off x="1013746" y="1321655"/>
            <a:ext cx="4637315" cy="2831544"/>
          </a:xfrm>
          <a:prstGeom prst="rect">
            <a:avLst/>
          </a:prstGeom>
          <a:noFill/>
        </p:spPr>
        <p:txBody>
          <a:bodyPr wrap="square">
            <a:spAutoFit/>
          </a:bodyPr>
          <a:lstStyle/>
          <a:p>
            <a:pPr algn="l"/>
            <a:endParaRPr lang="en-US" b="0" i="0" dirty="0">
              <a:solidFill>
                <a:schemeClr val="accent1"/>
              </a:solidFill>
              <a:effectLst/>
              <a:latin typeface="Söhne"/>
            </a:endParaRPr>
          </a:p>
          <a:p>
            <a:pPr algn="l">
              <a:buFont typeface="Arial" panose="020B0604020202020204" pitchFamily="34" charset="0"/>
              <a:buChar char="•"/>
            </a:pPr>
            <a:r>
              <a:rPr lang="en-US" sz="2000" b="0" i="0" dirty="0">
                <a:effectLst/>
                <a:latin typeface="Söhne"/>
              </a:rPr>
              <a:t> Allow passengers to search for available buses based on route, date, and time.</a:t>
            </a:r>
          </a:p>
          <a:p>
            <a:pPr algn="l">
              <a:buFont typeface="Arial" panose="020B0604020202020204" pitchFamily="34" charset="0"/>
              <a:buChar char="•"/>
            </a:pPr>
            <a:r>
              <a:rPr lang="en-US" sz="2000" b="0" i="0" dirty="0">
                <a:effectLst/>
                <a:latin typeface="Söhne"/>
              </a:rPr>
              <a:t> Enable passengers to book seats on buses, select seat preferences, and make payments securely.</a:t>
            </a:r>
          </a:p>
          <a:p>
            <a:pPr algn="l">
              <a:buFont typeface="Arial" panose="020B0604020202020204" pitchFamily="34" charset="0"/>
              <a:buChar char="•"/>
            </a:pPr>
            <a:r>
              <a:rPr lang="en-US" sz="2000" b="0" i="0" dirty="0">
                <a:effectLst/>
                <a:latin typeface="Söhne"/>
              </a:rPr>
              <a:t> Provide booking confirmations with booking details, including seat numbers, departure time, and arrival time.</a:t>
            </a:r>
          </a:p>
        </p:txBody>
      </p:sp>
      <p:sp>
        <p:nvSpPr>
          <p:cNvPr id="5" name="TextBox 4">
            <a:extLst>
              <a:ext uri="{FF2B5EF4-FFF2-40B4-BE49-F238E27FC236}">
                <a16:creationId xmlns:a16="http://schemas.microsoft.com/office/drawing/2014/main" id="{C46847DD-DF1E-A265-0232-6D8241D1D3F5}"/>
              </a:ext>
            </a:extLst>
          </p:cNvPr>
          <p:cNvSpPr txBox="1"/>
          <p:nvPr/>
        </p:nvSpPr>
        <p:spPr>
          <a:xfrm>
            <a:off x="948856" y="625151"/>
            <a:ext cx="3174587" cy="923330"/>
          </a:xfrm>
          <a:prstGeom prst="rect">
            <a:avLst/>
          </a:prstGeom>
          <a:noFill/>
        </p:spPr>
        <p:txBody>
          <a:bodyPr wrap="none" rtlCol="0">
            <a:spAutoFit/>
          </a:bodyPr>
          <a:lstStyle/>
          <a:p>
            <a:r>
              <a:rPr lang="en-US" sz="3600" b="1" i="0" dirty="0">
                <a:solidFill>
                  <a:schemeClr val="accent1"/>
                </a:solidFill>
                <a:effectLst/>
                <a:latin typeface="Söhne"/>
              </a:rPr>
              <a:t>Bookings </a:t>
            </a:r>
            <a:r>
              <a:rPr lang="en-US" sz="3600" b="1" dirty="0">
                <a:solidFill>
                  <a:schemeClr val="accent1"/>
                </a:solidFill>
                <a:latin typeface="Söhne"/>
              </a:rPr>
              <a:t>Table</a:t>
            </a:r>
            <a:r>
              <a:rPr lang="en-US" sz="3600" b="1" i="0" dirty="0">
                <a:solidFill>
                  <a:schemeClr val="accent1"/>
                </a:solidFill>
                <a:effectLst/>
                <a:latin typeface="Söhne"/>
              </a:rPr>
              <a:t>:</a:t>
            </a:r>
            <a:endParaRPr lang="en-US" sz="3600" b="0" i="0" dirty="0">
              <a:solidFill>
                <a:schemeClr val="accent1"/>
              </a:solidFill>
              <a:effectLst/>
              <a:latin typeface="Söhne"/>
            </a:endParaRPr>
          </a:p>
          <a:p>
            <a:endParaRPr lang="en-US" dirty="0"/>
          </a:p>
        </p:txBody>
      </p:sp>
      <p:pic>
        <p:nvPicPr>
          <p:cNvPr id="4" name="Picture 3">
            <a:extLst>
              <a:ext uri="{FF2B5EF4-FFF2-40B4-BE49-F238E27FC236}">
                <a16:creationId xmlns:a16="http://schemas.microsoft.com/office/drawing/2014/main" id="{FFA9EB21-C21B-2E5C-9E48-BE4DEF9A73EF}"/>
              </a:ext>
            </a:extLst>
          </p:cNvPr>
          <p:cNvPicPr>
            <a:picLocks noChangeAspect="1"/>
          </p:cNvPicPr>
          <p:nvPr/>
        </p:nvPicPr>
        <p:blipFill>
          <a:blip r:embed="rId2"/>
          <a:stretch>
            <a:fillRect/>
          </a:stretch>
        </p:blipFill>
        <p:spPr>
          <a:xfrm>
            <a:off x="5899577" y="1321655"/>
            <a:ext cx="5692633" cy="3013788"/>
          </a:xfrm>
          <a:prstGeom prst="rect">
            <a:avLst/>
          </a:prstGeom>
        </p:spPr>
      </p:pic>
    </p:spTree>
    <p:extLst>
      <p:ext uri="{BB962C8B-B14F-4D97-AF65-F5344CB8AC3E}">
        <p14:creationId xmlns:p14="http://schemas.microsoft.com/office/powerpoint/2010/main" val="145651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E5FF7-4458-8902-EF30-21CFB7BBB66D}"/>
              </a:ext>
            </a:extLst>
          </p:cNvPr>
          <p:cNvSpPr txBox="1"/>
          <p:nvPr/>
        </p:nvSpPr>
        <p:spPr>
          <a:xfrm>
            <a:off x="858416" y="1366849"/>
            <a:ext cx="5237584" cy="3323987"/>
          </a:xfrm>
          <a:prstGeom prst="rect">
            <a:avLst/>
          </a:prstGeom>
          <a:noFill/>
        </p:spPr>
        <p:txBody>
          <a:bodyPr wrap="square">
            <a:spAutoFit/>
          </a:bodyPr>
          <a:lstStyle/>
          <a:p>
            <a:pPr algn="l"/>
            <a:endParaRPr lang="en-US" b="0" i="0" dirty="0">
              <a:solidFill>
                <a:schemeClr val="accent1"/>
              </a:solidFill>
              <a:effectLst/>
              <a:latin typeface="Söhne"/>
            </a:endParaRPr>
          </a:p>
          <a:p>
            <a:pPr algn="l">
              <a:buFont typeface="Arial" panose="020B0604020202020204" pitchFamily="34" charset="0"/>
              <a:buChar char="•"/>
            </a:pPr>
            <a:r>
              <a:rPr lang="en-US" sz="2400" b="0" i="0" dirty="0">
                <a:effectLst/>
                <a:latin typeface="Söhne"/>
              </a:rPr>
              <a:t>Process payments securely for bookings made by passengers.</a:t>
            </a:r>
          </a:p>
          <a:p>
            <a:pPr algn="l">
              <a:buFont typeface="Arial" panose="020B0604020202020204" pitchFamily="34" charset="0"/>
              <a:buChar char="•"/>
            </a:pPr>
            <a:r>
              <a:rPr lang="en-US" sz="2400" b="0" i="0" dirty="0">
                <a:effectLst/>
                <a:latin typeface="Söhne"/>
              </a:rPr>
              <a:t>Accept various payment methods such as credit/debit cards, online banking, and digital wallets.</a:t>
            </a:r>
          </a:p>
          <a:p>
            <a:pPr algn="l">
              <a:buFont typeface="Arial" panose="020B0604020202020204" pitchFamily="34" charset="0"/>
              <a:buChar char="•"/>
            </a:pPr>
            <a:r>
              <a:rPr lang="en-US" sz="2400" b="0" i="0" dirty="0">
                <a:effectLst/>
                <a:latin typeface="Söhne"/>
              </a:rPr>
              <a:t>Generate payment receipts, manage payment records, and handle refunds or cancellations.</a:t>
            </a:r>
          </a:p>
        </p:txBody>
      </p:sp>
      <p:sp>
        <p:nvSpPr>
          <p:cNvPr id="5" name="TextBox 4">
            <a:extLst>
              <a:ext uri="{FF2B5EF4-FFF2-40B4-BE49-F238E27FC236}">
                <a16:creationId xmlns:a16="http://schemas.microsoft.com/office/drawing/2014/main" id="{64FBD0F2-61F1-E0C3-413A-8F3A57817ECB}"/>
              </a:ext>
            </a:extLst>
          </p:cNvPr>
          <p:cNvSpPr txBox="1"/>
          <p:nvPr/>
        </p:nvSpPr>
        <p:spPr>
          <a:xfrm>
            <a:off x="858416" y="630216"/>
            <a:ext cx="3301994" cy="923330"/>
          </a:xfrm>
          <a:prstGeom prst="rect">
            <a:avLst/>
          </a:prstGeom>
          <a:noFill/>
        </p:spPr>
        <p:txBody>
          <a:bodyPr wrap="none" rtlCol="0">
            <a:spAutoFit/>
          </a:bodyPr>
          <a:lstStyle/>
          <a:p>
            <a:r>
              <a:rPr lang="en-US" sz="3600" b="1" i="0" dirty="0">
                <a:solidFill>
                  <a:schemeClr val="accent1"/>
                </a:solidFill>
                <a:effectLst/>
                <a:latin typeface="Söhne"/>
              </a:rPr>
              <a:t>Payments </a:t>
            </a:r>
            <a:r>
              <a:rPr lang="en-US" sz="3600" b="1" dirty="0">
                <a:solidFill>
                  <a:schemeClr val="accent1"/>
                </a:solidFill>
                <a:latin typeface="Söhne"/>
              </a:rPr>
              <a:t>Table</a:t>
            </a:r>
            <a:r>
              <a:rPr lang="en-US" sz="3600" b="1" i="0" dirty="0">
                <a:solidFill>
                  <a:schemeClr val="accent1"/>
                </a:solidFill>
                <a:effectLst/>
                <a:latin typeface="Söhne"/>
              </a:rPr>
              <a:t>:</a:t>
            </a:r>
            <a:endParaRPr lang="en-US" sz="3600" b="0" i="0" dirty="0">
              <a:solidFill>
                <a:schemeClr val="accent1"/>
              </a:solidFill>
              <a:effectLst/>
              <a:latin typeface="Söhne"/>
            </a:endParaRPr>
          </a:p>
          <a:p>
            <a:endParaRPr lang="en-US" dirty="0"/>
          </a:p>
        </p:txBody>
      </p:sp>
      <p:pic>
        <p:nvPicPr>
          <p:cNvPr id="6" name="Picture 5">
            <a:extLst>
              <a:ext uri="{FF2B5EF4-FFF2-40B4-BE49-F238E27FC236}">
                <a16:creationId xmlns:a16="http://schemas.microsoft.com/office/drawing/2014/main" id="{5242BA56-E2F3-52FF-CEE6-F6952495E4B6}"/>
              </a:ext>
            </a:extLst>
          </p:cNvPr>
          <p:cNvPicPr>
            <a:picLocks noChangeAspect="1"/>
          </p:cNvPicPr>
          <p:nvPr/>
        </p:nvPicPr>
        <p:blipFill>
          <a:blip r:embed="rId2"/>
          <a:stretch>
            <a:fillRect/>
          </a:stretch>
        </p:blipFill>
        <p:spPr>
          <a:xfrm>
            <a:off x="6665770" y="1446244"/>
            <a:ext cx="4963972" cy="2859672"/>
          </a:xfrm>
          <a:prstGeom prst="rect">
            <a:avLst/>
          </a:prstGeom>
        </p:spPr>
      </p:pic>
    </p:spTree>
    <p:extLst>
      <p:ext uri="{BB962C8B-B14F-4D97-AF65-F5344CB8AC3E}">
        <p14:creationId xmlns:p14="http://schemas.microsoft.com/office/powerpoint/2010/main" val="2830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2A67A-55E7-C213-80FF-5A291C61B65E}"/>
              </a:ext>
            </a:extLst>
          </p:cNvPr>
          <p:cNvSpPr txBox="1"/>
          <p:nvPr/>
        </p:nvSpPr>
        <p:spPr>
          <a:xfrm>
            <a:off x="681134" y="595998"/>
            <a:ext cx="9498564" cy="830997"/>
          </a:xfrm>
          <a:prstGeom prst="rect">
            <a:avLst/>
          </a:prstGeom>
          <a:noFill/>
        </p:spPr>
        <p:txBody>
          <a:bodyPr wrap="square">
            <a:spAutoFit/>
          </a:bodyPr>
          <a:lstStyle/>
          <a:p>
            <a:r>
              <a:rPr lang="en-US" sz="2400" b="1" dirty="0">
                <a:solidFill>
                  <a:schemeClr val="accent1"/>
                </a:solidFill>
                <a:latin typeface="Söhne"/>
              </a:rPr>
              <a:t>1.Write a Query to g</a:t>
            </a:r>
            <a:r>
              <a:rPr lang="en-US" sz="2400" b="1" i="0" dirty="0">
                <a:solidFill>
                  <a:schemeClr val="accent1"/>
                </a:solidFill>
                <a:effectLst/>
                <a:latin typeface="Söhne"/>
              </a:rPr>
              <a:t>et the list of active buses along with their capacity and type.</a:t>
            </a:r>
            <a:endParaRPr lang="en-US" sz="2400" b="1" dirty="0">
              <a:solidFill>
                <a:schemeClr val="accent1"/>
              </a:solidFill>
            </a:endParaRPr>
          </a:p>
        </p:txBody>
      </p:sp>
      <p:sp>
        <p:nvSpPr>
          <p:cNvPr id="5" name="TextBox 4">
            <a:extLst>
              <a:ext uri="{FF2B5EF4-FFF2-40B4-BE49-F238E27FC236}">
                <a16:creationId xmlns:a16="http://schemas.microsoft.com/office/drawing/2014/main" id="{F8E7DFA7-A755-2992-8585-D87D67FC05E4}"/>
              </a:ext>
            </a:extLst>
          </p:cNvPr>
          <p:cNvSpPr txBox="1"/>
          <p:nvPr/>
        </p:nvSpPr>
        <p:spPr>
          <a:xfrm>
            <a:off x="737118" y="1703609"/>
            <a:ext cx="6102220" cy="923330"/>
          </a:xfrm>
          <a:prstGeom prst="rect">
            <a:avLst/>
          </a:prstGeom>
          <a:noFill/>
        </p:spPr>
        <p:txBody>
          <a:bodyPr wrap="square">
            <a:spAutoFit/>
          </a:bodyPr>
          <a:lstStyle/>
          <a:p>
            <a:r>
              <a:rPr lang="en-US" dirty="0">
                <a:solidFill>
                  <a:schemeClr val="accent5">
                    <a:lumMod val="40000"/>
                    <a:lumOff val="60000"/>
                  </a:schemeClr>
                </a:solidFill>
              </a:rPr>
              <a:t>SELECT </a:t>
            </a:r>
            <a:r>
              <a:rPr lang="en-US" dirty="0" err="1">
                <a:solidFill>
                  <a:schemeClr val="accent5">
                    <a:lumMod val="40000"/>
                    <a:lumOff val="60000"/>
                  </a:schemeClr>
                </a:solidFill>
              </a:rPr>
              <a:t>bus_number</a:t>
            </a:r>
            <a:r>
              <a:rPr lang="en-US" dirty="0">
                <a:solidFill>
                  <a:schemeClr val="accent5">
                    <a:lumMod val="40000"/>
                    <a:lumOff val="60000"/>
                  </a:schemeClr>
                </a:solidFill>
              </a:rPr>
              <a:t>, capacity, type</a:t>
            </a:r>
          </a:p>
          <a:p>
            <a:r>
              <a:rPr lang="en-US" dirty="0">
                <a:solidFill>
                  <a:schemeClr val="tx1">
                    <a:lumMod val="75000"/>
                  </a:schemeClr>
                </a:solidFill>
              </a:rPr>
              <a:t>FROM Buses</a:t>
            </a:r>
          </a:p>
          <a:p>
            <a:r>
              <a:rPr lang="en-US" dirty="0">
                <a:solidFill>
                  <a:schemeClr val="accent4"/>
                </a:solidFill>
              </a:rPr>
              <a:t>WHERE status = 'Active';</a:t>
            </a:r>
          </a:p>
        </p:txBody>
      </p:sp>
      <p:pic>
        <p:nvPicPr>
          <p:cNvPr id="7" name="Picture 6">
            <a:extLst>
              <a:ext uri="{FF2B5EF4-FFF2-40B4-BE49-F238E27FC236}">
                <a16:creationId xmlns:a16="http://schemas.microsoft.com/office/drawing/2014/main" id="{79B60E13-B21E-ADC2-A839-5D994E84FE08}"/>
              </a:ext>
            </a:extLst>
          </p:cNvPr>
          <p:cNvPicPr>
            <a:picLocks noChangeAspect="1"/>
          </p:cNvPicPr>
          <p:nvPr/>
        </p:nvPicPr>
        <p:blipFill>
          <a:blip r:embed="rId2"/>
          <a:stretch>
            <a:fillRect/>
          </a:stretch>
        </p:blipFill>
        <p:spPr>
          <a:xfrm>
            <a:off x="5156706" y="1778013"/>
            <a:ext cx="2932935" cy="2251079"/>
          </a:xfrm>
          <a:prstGeom prst="rect">
            <a:avLst/>
          </a:prstGeom>
        </p:spPr>
      </p:pic>
    </p:spTree>
    <p:extLst>
      <p:ext uri="{BB962C8B-B14F-4D97-AF65-F5344CB8AC3E}">
        <p14:creationId xmlns:p14="http://schemas.microsoft.com/office/powerpoint/2010/main" val="161930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6BFD3-A04F-FD0B-6C61-F060950495CF}"/>
              </a:ext>
            </a:extLst>
          </p:cNvPr>
          <p:cNvPicPr>
            <a:picLocks noChangeAspect="1"/>
          </p:cNvPicPr>
          <p:nvPr/>
        </p:nvPicPr>
        <p:blipFill>
          <a:blip r:embed="rId2"/>
          <a:stretch>
            <a:fillRect/>
          </a:stretch>
        </p:blipFill>
        <p:spPr>
          <a:xfrm>
            <a:off x="824551" y="3258903"/>
            <a:ext cx="3598585" cy="2088798"/>
          </a:xfrm>
          <a:prstGeom prst="rect">
            <a:avLst/>
          </a:prstGeom>
        </p:spPr>
      </p:pic>
      <p:sp>
        <p:nvSpPr>
          <p:cNvPr id="5" name="TextBox 4">
            <a:extLst>
              <a:ext uri="{FF2B5EF4-FFF2-40B4-BE49-F238E27FC236}">
                <a16:creationId xmlns:a16="http://schemas.microsoft.com/office/drawing/2014/main" id="{95BC673F-3042-A1FC-8348-93584840EBD5}"/>
              </a:ext>
            </a:extLst>
          </p:cNvPr>
          <p:cNvSpPr txBox="1"/>
          <p:nvPr/>
        </p:nvSpPr>
        <p:spPr>
          <a:xfrm>
            <a:off x="709127" y="1544216"/>
            <a:ext cx="6102220" cy="1477328"/>
          </a:xfrm>
          <a:prstGeom prst="rect">
            <a:avLst/>
          </a:prstGeom>
          <a:noFill/>
        </p:spPr>
        <p:txBody>
          <a:bodyPr wrap="square">
            <a:spAutoFit/>
          </a:bodyPr>
          <a:lstStyle/>
          <a:p>
            <a:r>
              <a:rPr lang="en-US" dirty="0">
                <a:solidFill>
                  <a:schemeClr val="tx1">
                    <a:lumMod val="85000"/>
                  </a:schemeClr>
                </a:solidFill>
              </a:rPr>
              <a:t>SELECT </a:t>
            </a:r>
            <a:r>
              <a:rPr lang="en-US" dirty="0" err="1">
                <a:solidFill>
                  <a:schemeClr val="tx1">
                    <a:lumMod val="85000"/>
                  </a:schemeClr>
                </a:solidFill>
              </a:rPr>
              <a:t>b.bus_id</a:t>
            </a:r>
            <a:r>
              <a:rPr lang="en-US" dirty="0">
                <a:solidFill>
                  <a:schemeClr val="tx1">
                    <a:lumMod val="85000"/>
                  </a:schemeClr>
                </a:solidFill>
              </a:rPr>
              <a:t>, </a:t>
            </a:r>
            <a:r>
              <a:rPr lang="en-US" dirty="0" err="1">
                <a:solidFill>
                  <a:schemeClr val="tx1">
                    <a:lumMod val="85000"/>
                  </a:schemeClr>
                </a:solidFill>
              </a:rPr>
              <a:t>bu.bus_number</a:t>
            </a:r>
            <a:r>
              <a:rPr lang="en-US" dirty="0">
                <a:solidFill>
                  <a:schemeClr val="tx1">
                    <a:lumMod val="85000"/>
                  </a:schemeClr>
                </a:solidFill>
              </a:rPr>
              <a:t>, SUM(</a:t>
            </a:r>
            <a:r>
              <a:rPr lang="en-US" dirty="0" err="1">
                <a:solidFill>
                  <a:schemeClr val="tx1">
                    <a:lumMod val="85000"/>
                  </a:schemeClr>
                </a:solidFill>
              </a:rPr>
              <a:t>b.fare</a:t>
            </a:r>
            <a:r>
              <a:rPr lang="en-US" dirty="0">
                <a:solidFill>
                  <a:schemeClr val="tx1">
                    <a:lumMod val="85000"/>
                  </a:schemeClr>
                </a:solidFill>
              </a:rPr>
              <a:t>) AS </a:t>
            </a:r>
            <a:r>
              <a:rPr lang="en-US" dirty="0" err="1">
                <a:solidFill>
                  <a:schemeClr val="tx1">
                    <a:lumMod val="85000"/>
                  </a:schemeClr>
                </a:solidFill>
              </a:rPr>
              <a:t>total_fare</a:t>
            </a:r>
            <a:endParaRPr lang="en-US" dirty="0">
              <a:solidFill>
                <a:schemeClr val="tx1">
                  <a:lumMod val="85000"/>
                </a:schemeClr>
              </a:solidFill>
            </a:endParaRPr>
          </a:p>
          <a:p>
            <a:r>
              <a:rPr lang="en-US" dirty="0">
                <a:solidFill>
                  <a:schemeClr val="accent6">
                    <a:lumMod val="40000"/>
                    <a:lumOff val="60000"/>
                  </a:schemeClr>
                </a:solidFill>
              </a:rPr>
              <a:t>FROM Bookings b</a:t>
            </a:r>
          </a:p>
          <a:p>
            <a:r>
              <a:rPr lang="en-US" dirty="0">
                <a:solidFill>
                  <a:schemeClr val="accent2">
                    <a:lumMod val="75000"/>
                  </a:schemeClr>
                </a:solidFill>
              </a:rPr>
              <a:t>INNER JOIN Buses </a:t>
            </a:r>
            <a:r>
              <a:rPr lang="en-US" dirty="0" err="1">
                <a:solidFill>
                  <a:schemeClr val="accent2">
                    <a:lumMod val="75000"/>
                  </a:schemeClr>
                </a:solidFill>
              </a:rPr>
              <a:t>bu</a:t>
            </a:r>
            <a:r>
              <a:rPr lang="en-US" dirty="0">
                <a:solidFill>
                  <a:schemeClr val="accent2">
                    <a:lumMod val="75000"/>
                  </a:schemeClr>
                </a:solidFill>
              </a:rPr>
              <a:t> ON </a:t>
            </a:r>
            <a:r>
              <a:rPr lang="en-US" dirty="0" err="1">
                <a:solidFill>
                  <a:schemeClr val="accent2">
                    <a:lumMod val="75000"/>
                  </a:schemeClr>
                </a:solidFill>
              </a:rPr>
              <a:t>b.bus_id</a:t>
            </a:r>
            <a:r>
              <a:rPr lang="en-US" dirty="0">
                <a:solidFill>
                  <a:schemeClr val="accent2">
                    <a:lumMod val="75000"/>
                  </a:schemeClr>
                </a:solidFill>
              </a:rPr>
              <a:t> = </a:t>
            </a:r>
            <a:r>
              <a:rPr lang="en-US" dirty="0" err="1">
                <a:solidFill>
                  <a:schemeClr val="accent2">
                    <a:lumMod val="75000"/>
                  </a:schemeClr>
                </a:solidFill>
              </a:rPr>
              <a:t>bu.bus_id</a:t>
            </a:r>
            <a:endParaRPr lang="en-US" dirty="0">
              <a:solidFill>
                <a:schemeClr val="accent2">
                  <a:lumMod val="75000"/>
                </a:schemeClr>
              </a:solidFill>
            </a:endParaRPr>
          </a:p>
          <a:p>
            <a:r>
              <a:rPr lang="en-US" dirty="0">
                <a:solidFill>
                  <a:schemeClr val="accent3"/>
                </a:solidFill>
              </a:rPr>
              <a:t>GROUP BY </a:t>
            </a:r>
            <a:r>
              <a:rPr lang="en-US" dirty="0" err="1">
                <a:solidFill>
                  <a:schemeClr val="accent3"/>
                </a:solidFill>
              </a:rPr>
              <a:t>b.bus_id</a:t>
            </a:r>
            <a:r>
              <a:rPr lang="en-US" dirty="0">
                <a:solidFill>
                  <a:schemeClr val="accent3"/>
                </a:solidFill>
              </a:rPr>
              <a:t>, </a:t>
            </a:r>
            <a:r>
              <a:rPr lang="en-US" dirty="0" err="1">
                <a:solidFill>
                  <a:schemeClr val="accent3"/>
                </a:solidFill>
              </a:rPr>
              <a:t>bu.bus_number</a:t>
            </a:r>
            <a:r>
              <a:rPr lang="en-US" dirty="0">
                <a:solidFill>
                  <a:schemeClr val="accent3"/>
                </a:solidFill>
              </a:rPr>
              <a:t>;</a:t>
            </a:r>
          </a:p>
        </p:txBody>
      </p:sp>
      <p:sp>
        <p:nvSpPr>
          <p:cNvPr id="7" name="TextBox 6">
            <a:extLst>
              <a:ext uri="{FF2B5EF4-FFF2-40B4-BE49-F238E27FC236}">
                <a16:creationId xmlns:a16="http://schemas.microsoft.com/office/drawing/2014/main" id="{0D81BD31-8D58-82DC-5B2A-8C89E0BEF7FE}"/>
              </a:ext>
            </a:extLst>
          </p:cNvPr>
          <p:cNvSpPr txBox="1"/>
          <p:nvPr/>
        </p:nvSpPr>
        <p:spPr>
          <a:xfrm>
            <a:off x="643812" y="679876"/>
            <a:ext cx="6354147" cy="830997"/>
          </a:xfrm>
          <a:prstGeom prst="rect">
            <a:avLst/>
          </a:prstGeom>
          <a:noFill/>
        </p:spPr>
        <p:txBody>
          <a:bodyPr wrap="square">
            <a:spAutoFit/>
          </a:bodyPr>
          <a:lstStyle/>
          <a:p>
            <a:r>
              <a:rPr lang="en-US" sz="2400" b="1" dirty="0">
                <a:solidFill>
                  <a:schemeClr val="accent1"/>
                </a:solidFill>
                <a:latin typeface="Söhne"/>
              </a:rPr>
              <a:t>2.Write a Query to c</a:t>
            </a:r>
            <a:r>
              <a:rPr lang="en-US" sz="2400" b="1" i="0" dirty="0">
                <a:solidFill>
                  <a:schemeClr val="accent1"/>
                </a:solidFill>
                <a:effectLst/>
                <a:latin typeface="Söhne"/>
              </a:rPr>
              <a:t>alculate the total fare collected for each bus.</a:t>
            </a:r>
            <a:endParaRPr lang="en-US" sz="2400" b="1" dirty="0">
              <a:solidFill>
                <a:schemeClr val="accent1"/>
              </a:solidFill>
            </a:endParaRPr>
          </a:p>
        </p:txBody>
      </p:sp>
      <p:sp>
        <p:nvSpPr>
          <p:cNvPr id="4" name="TextBox 3">
            <a:extLst>
              <a:ext uri="{FF2B5EF4-FFF2-40B4-BE49-F238E27FC236}">
                <a16:creationId xmlns:a16="http://schemas.microsoft.com/office/drawing/2014/main" id="{BFD29B2C-C5D7-997C-0020-D61D9AA49C6A}"/>
              </a:ext>
            </a:extLst>
          </p:cNvPr>
          <p:cNvSpPr txBox="1"/>
          <p:nvPr/>
        </p:nvSpPr>
        <p:spPr>
          <a:xfrm>
            <a:off x="6578081" y="3224986"/>
            <a:ext cx="4534677" cy="707886"/>
          </a:xfrm>
          <a:prstGeom prst="rect">
            <a:avLst/>
          </a:prstGeom>
          <a:noFill/>
        </p:spPr>
        <p:txBody>
          <a:bodyPr wrap="square">
            <a:spAutoFit/>
          </a:bodyPr>
          <a:lstStyle/>
          <a:p>
            <a:r>
              <a:rPr lang="en-US" sz="2000" b="1" dirty="0">
                <a:solidFill>
                  <a:schemeClr val="accent1"/>
                </a:solidFill>
                <a:latin typeface="Söhne"/>
              </a:rPr>
              <a:t>3.Write a Query to g</a:t>
            </a:r>
            <a:r>
              <a:rPr lang="en-US" sz="2000" b="1" i="0" dirty="0">
                <a:solidFill>
                  <a:schemeClr val="accent1"/>
                </a:solidFill>
                <a:effectLst/>
                <a:latin typeface="Söhne"/>
              </a:rPr>
              <a:t>et the list of active buses along with their capacity and type.</a:t>
            </a:r>
            <a:endParaRPr lang="en-US" sz="2000" b="1" dirty="0">
              <a:solidFill>
                <a:schemeClr val="accent1"/>
              </a:solidFill>
            </a:endParaRPr>
          </a:p>
        </p:txBody>
      </p:sp>
      <p:sp>
        <p:nvSpPr>
          <p:cNvPr id="8" name="TextBox 7">
            <a:extLst>
              <a:ext uri="{FF2B5EF4-FFF2-40B4-BE49-F238E27FC236}">
                <a16:creationId xmlns:a16="http://schemas.microsoft.com/office/drawing/2014/main" id="{6E84A3BA-6B5F-C3DB-4BE4-D774265CDE23}"/>
              </a:ext>
            </a:extLst>
          </p:cNvPr>
          <p:cNvSpPr txBox="1"/>
          <p:nvPr/>
        </p:nvSpPr>
        <p:spPr>
          <a:xfrm>
            <a:off x="6599852" y="4136314"/>
            <a:ext cx="6102220" cy="923330"/>
          </a:xfrm>
          <a:prstGeom prst="rect">
            <a:avLst/>
          </a:prstGeom>
          <a:noFill/>
        </p:spPr>
        <p:txBody>
          <a:bodyPr wrap="square">
            <a:spAutoFit/>
          </a:bodyPr>
          <a:lstStyle/>
          <a:p>
            <a:r>
              <a:rPr lang="en-US" dirty="0">
                <a:solidFill>
                  <a:schemeClr val="accent5">
                    <a:lumMod val="40000"/>
                    <a:lumOff val="60000"/>
                  </a:schemeClr>
                </a:solidFill>
              </a:rPr>
              <a:t>SELECT </a:t>
            </a:r>
            <a:r>
              <a:rPr lang="en-US" dirty="0" err="1">
                <a:solidFill>
                  <a:schemeClr val="accent5">
                    <a:lumMod val="40000"/>
                    <a:lumOff val="60000"/>
                  </a:schemeClr>
                </a:solidFill>
              </a:rPr>
              <a:t>bus_number</a:t>
            </a:r>
            <a:r>
              <a:rPr lang="en-US" dirty="0">
                <a:solidFill>
                  <a:schemeClr val="accent5">
                    <a:lumMod val="40000"/>
                    <a:lumOff val="60000"/>
                  </a:schemeClr>
                </a:solidFill>
              </a:rPr>
              <a:t>, capacity, type</a:t>
            </a:r>
          </a:p>
          <a:p>
            <a:r>
              <a:rPr lang="en-US" dirty="0">
                <a:solidFill>
                  <a:schemeClr val="tx1">
                    <a:lumMod val="75000"/>
                  </a:schemeClr>
                </a:solidFill>
              </a:rPr>
              <a:t>FROM Buses</a:t>
            </a:r>
          </a:p>
          <a:p>
            <a:r>
              <a:rPr lang="en-US" dirty="0">
                <a:solidFill>
                  <a:schemeClr val="accent4"/>
                </a:solidFill>
              </a:rPr>
              <a:t>WHERE status = 'Active';</a:t>
            </a:r>
          </a:p>
        </p:txBody>
      </p:sp>
      <p:pic>
        <p:nvPicPr>
          <p:cNvPr id="9" name="Picture 8">
            <a:extLst>
              <a:ext uri="{FF2B5EF4-FFF2-40B4-BE49-F238E27FC236}">
                <a16:creationId xmlns:a16="http://schemas.microsoft.com/office/drawing/2014/main" id="{72EBFB0E-7EE6-D72A-A2B2-2E86C6B9E841}"/>
              </a:ext>
            </a:extLst>
          </p:cNvPr>
          <p:cNvPicPr>
            <a:picLocks noChangeAspect="1"/>
          </p:cNvPicPr>
          <p:nvPr/>
        </p:nvPicPr>
        <p:blipFill>
          <a:blip r:embed="rId3"/>
          <a:stretch>
            <a:fillRect/>
          </a:stretch>
        </p:blipFill>
        <p:spPr>
          <a:xfrm>
            <a:off x="7063274" y="770465"/>
            <a:ext cx="2932935" cy="2251079"/>
          </a:xfrm>
          <a:prstGeom prst="rect">
            <a:avLst/>
          </a:prstGeom>
        </p:spPr>
      </p:pic>
    </p:spTree>
    <p:extLst>
      <p:ext uri="{BB962C8B-B14F-4D97-AF65-F5344CB8AC3E}">
        <p14:creationId xmlns:p14="http://schemas.microsoft.com/office/powerpoint/2010/main" val="283846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7E95BB-3777-13CC-4867-CD9141C696EB}"/>
              </a:ext>
            </a:extLst>
          </p:cNvPr>
          <p:cNvPicPr>
            <a:picLocks noChangeAspect="1"/>
          </p:cNvPicPr>
          <p:nvPr/>
        </p:nvPicPr>
        <p:blipFill>
          <a:blip r:embed="rId2"/>
          <a:stretch>
            <a:fillRect/>
          </a:stretch>
        </p:blipFill>
        <p:spPr>
          <a:xfrm>
            <a:off x="6873904" y="2043404"/>
            <a:ext cx="4397121" cy="3168213"/>
          </a:xfrm>
          <a:prstGeom prst="rect">
            <a:avLst/>
          </a:prstGeom>
        </p:spPr>
      </p:pic>
      <p:sp>
        <p:nvSpPr>
          <p:cNvPr id="9" name="TextBox 8">
            <a:extLst>
              <a:ext uri="{FF2B5EF4-FFF2-40B4-BE49-F238E27FC236}">
                <a16:creationId xmlns:a16="http://schemas.microsoft.com/office/drawing/2014/main" id="{7E951102-9FD5-2438-3C18-EA01CA2762F6}"/>
              </a:ext>
            </a:extLst>
          </p:cNvPr>
          <p:cNvSpPr txBox="1"/>
          <p:nvPr/>
        </p:nvSpPr>
        <p:spPr>
          <a:xfrm>
            <a:off x="578498" y="455469"/>
            <a:ext cx="11374016" cy="830997"/>
          </a:xfrm>
          <a:prstGeom prst="rect">
            <a:avLst/>
          </a:prstGeom>
          <a:noFill/>
        </p:spPr>
        <p:txBody>
          <a:bodyPr wrap="square">
            <a:spAutoFit/>
          </a:bodyPr>
          <a:lstStyle/>
          <a:p>
            <a:r>
              <a:rPr lang="en-US" sz="2400" b="1" dirty="0">
                <a:solidFill>
                  <a:schemeClr val="accent1"/>
                </a:solidFill>
                <a:latin typeface="Söhne"/>
              </a:rPr>
              <a:t>4</a:t>
            </a:r>
            <a:r>
              <a:rPr lang="en-US" sz="2400" b="1" i="0" dirty="0">
                <a:solidFill>
                  <a:schemeClr val="accent1"/>
                </a:solidFill>
                <a:effectLst/>
                <a:latin typeface="Söhne"/>
              </a:rPr>
              <a:t>.Write a Query to </a:t>
            </a:r>
            <a:r>
              <a:rPr lang="en-US" sz="2400" b="1" dirty="0">
                <a:solidFill>
                  <a:schemeClr val="accent1"/>
                </a:solidFill>
                <a:latin typeface="Söhne"/>
              </a:rPr>
              <a:t>r</a:t>
            </a:r>
            <a:r>
              <a:rPr lang="en-US" sz="2400" b="1" i="0" dirty="0">
                <a:solidFill>
                  <a:schemeClr val="accent1"/>
                </a:solidFill>
                <a:effectLst/>
                <a:latin typeface="Söhne"/>
              </a:rPr>
              <a:t>etrieve information about bookings along with related passenger and route details.</a:t>
            </a:r>
            <a:endParaRPr lang="en-US" sz="2400" b="1" dirty="0">
              <a:solidFill>
                <a:schemeClr val="accent1"/>
              </a:solidFill>
            </a:endParaRPr>
          </a:p>
        </p:txBody>
      </p:sp>
      <p:sp>
        <p:nvSpPr>
          <p:cNvPr id="11" name="TextBox 10">
            <a:extLst>
              <a:ext uri="{FF2B5EF4-FFF2-40B4-BE49-F238E27FC236}">
                <a16:creationId xmlns:a16="http://schemas.microsoft.com/office/drawing/2014/main" id="{73981158-8D4B-5E03-EE3E-F71510127F60}"/>
              </a:ext>
            </a:extLst>
          </p:cNvPr>
          <p:cNvSpPr txBox="1"/>
          <p:nvPr/>
        </p:nvSpPr>
        <p:spPr>
          <a:xfrm>
            <a:off x="578498" y="1505239"/>
            <a:ext cx="6102220" cy="1754326"/>
          </a:xfrm>
          <a:prstGeom prst="rect">
            <a:avLst/>
          </a:prstGeom>
          <a:noFill/>
        </p:spPr>
        <p:txBody>
          <a:bodyPr wrap="square">
            <a:spAutoFit/>
          </a:bodyPr>
          <a:lstStyle/>
          <a:p>
            <a:r>
              <a:rPr lang="en-US" dirty="0">
                <a:solidFill>
                  <a:schemeClr val="accent6"/>
                </a:solidFill>
              </a:rPr>
              <a:t>SELECT </a:t>
            </a:r>
            <a:r>
              <a:rPr lang="en-US" dirty="0" err="1">
                <a:solidFill>
                  <a:schemeClr val="accent6"/>
                </a:solidFill>
              </a:rPr>
              <a:t>b.booking_id</a:t>
            </a:r>
            <a:r>
              <a:rPr lang="en-US" dirty="0">
                <a:solidFill>
                  <a:schemeClr val="accent6"/>
                </a:solidFill>
              </a:rPr>
              <a:t>, </a:t>
            </a:r>
            <a:r>
              <a:rPr lang="en-US" dirty="0" err="1">
                <a:solidFill>
                  <a:schemeClr val="accent6"/>
                </a:solidFill>
              </a:rPr>
              <a:t>p.full_name</a:t>
            </a:r>
            <a:r>
              <a:rPr lang="en-US" dirty="0">
                <a:solidFill>
                  <a:schemeClr val="accent6"/>
                </a:solidFill>
              </a:rPr>
              <a:t> AS </a:t>
            </a:r>
            <a:r>
              <a:rPr lang="en-US" dirty="0" err="1">
                <a:solidFill>
                  <a:schemeClr val="accent6"/>
                </a:solidFill>
              </a:rPr>
              <a:t>passenger_name</a:t>
            </a:r>
            <a:r>
              <a:rPr lang="en-US" dirty="0">
                <a:solidFill>
                  <a:schemeClr val="accent6"/>
                </a:solidFill>
              </a:rPr>
              <a:t>, </a:t>
            </a:r>
            <a:r>
              <a:rPr lang="en-US" dirty="0" err="1">
                <a:solidFill>
                  <a:schemeClr val="accent6"/>
                </a:solidFill>
              </a:rPr>
              <a:t>r.origin</a:t>
            </a:r>
            <a:r>
              <a:rPr lang="en-US" dirty="0">
                <a:solidFill>
                  <a:schemeClr val="accent6"/>
                </a:solidFill>
              </a:rPr>
              <a:t>, </a:t>
            </a:r>
            <a:r>
              <a:rPr lang="en-US" dirty="0" err="1">
                <a:solidFill>
                  <a:schemeClr val="accent6"/>
                </a:solidFill>
              </a:rPr>
              <a:t>r.destination</a:t>
            </a:r>
            <a:r>
              <a:rPr lang="en-US" dirty="0">
                <a:solidFill>
                  <a:schemeClr val="accent6"/>
                </a:solidFill>
              </a:rPr>
              <a:t>, </a:t>
            </a:r>
            <a:r>
              <a:rPr lang="en-US" dirty="0" err="1">
                <a:solidFill>
                  <a:schemeClr val="accent6"/>
                </a:solidFill>
              </a:rPr>
              <a:t>b.departure_time</a:t>
            </a:r>
            <a:r>
              <a:rPr lang="en-US" dirty="0">
                <a:solidFill>
                  <a:schemeClr val="accent6"/>
                </a:solidFill>
              </a:rPr>
              <a:t>, </a:t>
            </a:r>
            <a:r>
              <a:rPr lang="en-US" dirty="0" err="1">
                <a:solidFill>
                  <a:schemeClr val="accent6"/>
                </a:solidFill>
              </a:rPr>
              <a:t>b.fare</a:t>
            </a:r>
            <a:endParaRPr lang="en-US" dirty="0">
              <a:solidFill>
                <a:schemeClr val="accent6"/>
              </a:solidFill>
            </a:endParaRPr>
          </a:p>
          <a:p>
            <a:r>
              <a:rPr lang="en-US" dirty="0">
                <a:solidFill>
                  <a:schemeClr val="accent2"/>
                </a:solidFill>
              </a:rPr>
              <a:t>FROM Bookings b</a:t>
            </a:r>
          </a:p>
          <a:p>
            <a:r>
              <a:rPr lang="en-US" dirty="0">
                <a:solidFill>
                  <a:schemeClr val="accent6">
                    <a:lumMod val="20000"/>
                    <a:lumOff val="80000"/>
                  </a:schemeClr>
                </a:solidFill>
              </a:rPr>
              <a:t>INNER JOIN Passengers p ON </a:t>
            </a:r>
            <a:r>
              <a:rPr lang="en-US" dirty="0" err="1">
                <a:solidFill>
                  <a:schemeClr val="accent6">
                    <a:lumMod val="20000"/>
                    <a:lumOff val="80000"/>
                  </a:schemeClr>
                </a:solidFill>
              </a:rPr>
              <a:t>b.passenger_id</a:t>
            </a:r>
            <a:r>
              <a:rPr lang="en-US" dirty="0">
                <a:solidFill>
                  <a:schemeClr val="accent6">
                    <a:lumMod val="20000"/>
                    <a:lumOff val="80000"/>
                  </a:schemeClr>
                </a:solidFill>
              </a:rPr>
              <a:t> = </a:t>
            </a:r>
            <a:r>
              <a:rPr lang="en-US" dirty="0" err="1">
                <a:solidFill>
                  <a:schemeClr val="accent6">
                    <a:lumMod val="20000"/>
                    <a:lumOff val="80000"/>
                  </a:schemeClr>
                </a:solidFill>
              </a:rPr>
              <a:t>p.passenger_id</a:t>
            </a:r>
            <a:endParaRPr lang="en-US" dirty="0">
              <a:solidFill>
                <a:schemeClr val="accent6">
                  <a:lumMod val="20000"/>
                  <a:lumOff val="80000"/>
                </a:schemeClr>
              </a:solidFill>
            </a:endParaRPr>
          </a:p>
          <a:p>
            <a:r>
              <a:rPr lang="en-US" dirty="0">
                <a:solidFill>
                  <a:schemeClr val="accent2">
                    <a:lumMod val="60000"/>
                    <a:lumOff val="40000"/>
                  </a:schemeClr>
                </a:solidFill>
              </a:rPr>
              <a:t>INNER JOIN Routes r ON </a:t>
            </a:r>
            <a:r>
              <a:rPr lang="en-US" dirty="0" err="1">
                <a:solidFill>
                  <a:schemeClr val="accent2">
                    <a:lumMod val="60000"/>
                    <a:lumOff val="40000"/>
                  </a:schemeClr>
                </a:solidFill>
              </a:rPr>
              <a:t>b.route_id</a:t>
            </a:r>
            <a:r>
              <a:rPr lang="en-US" dirty="0">
                <a:solidFill>
                  <a:schemeClr val="accent2">
                    <a:lumMod val="60000"/>
                    <a:lumOff val="40000"/>
                  </a:schemeClr>
                </a:solidFill>
              </a:rPr>
              <a:t> = </a:t>
            </a:r>
            <a:r>
              <a:rPr lang="en-US" dirty="0" err="1">
                <a:solidFill>
                  <a:schemeClr val="accent2">
                    <a:lumMod val="60000"/>
                    <a:lumOff val="40000"/>
                  </a:schemeClr>
                </a:solidFill>
              </a:rPr>
              <a:t>r.route_id</a:t>
            </a:r>
            <a:r>
              <a:rPr lang="en-US" dirty="0">
                <a:solidFill>
                  <a:schemeClr val="accent2">
                    <a:lumMod val="60000"/>
                    <a:lumOff val="40000"/>
                  </a:schemeClr>
                </a:solidFill>
              </a:rPr>
              <a:t>;</a:t>
            </a:r>
          </a:p>
        </p:txBody>
      </p:sp>
    </p:spTree>
    <p:extLst>
      <p:ext uri="{BB962C8B-B14F-4D97-AF65-F5344CB8AC3E}">
        <p14:creationId xmlns:p14="http://schemas.microsoft.com/office/powerpoint/2010/main" val="59447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903CE-F6DC-F3EA-393E-8F9140C57478}"/>
              </a:ext>
            </a:extLst>
          </p:cNvPr>
          <p:cNvSpPr txBox="1"/>
          <p:nvPr/>
        </p:nvSpPr>
        <p:spPr>
          <a:xfrm>
            <a:off x="821095" y="828750"/>
            <a:ext cx="6102220" cy="3416320"/>
          </a:xfrm>
          <a:prstGeom prst="rect">
            <a:avLst/>
          </a:prstGeom>
          <a:noFill/>
        </p:spPr>
        <p:txBody>
          <a:bodyPr wrap="square">
            <a:spAutoFit/>
          </a:bodyPr>
          <a:lstStyle/>
          <a:p>
            <a:endParaRPr lang="en-US" dirty="0"/>
          </a:p>
          <a:p>
            <a:endParaRPr lang="en-US" dirty="0"/>
          </a:p>
          <a:p>
            <a:r>
              <a:rPr lang="en-US" dirty="0">
                <a:solidFill>
                  <a:schemeClr val="accent6">
                    <a:lumMod val="20000"/>
                    <a:lumOff val="80000"/>
                  </a:schemeClr>
                </a:solidFill>
              </a:rPr>
              <a:t>CREATE PROCEDURE </a:t>
            </a:r>
            <a:r>
              <a:rPr lang="en-US" dirty="0" err="1">
                <a:solidFill>
                  <a:schemeClr val="accent6">
                    <a:lumMod val="20000"/>
                    <a:lumOff val="80000"/>
                  </a:schemeClr>
                </a:solidFill>
              </a:rPr>
              <a:t>GetTotalFareForRoute</a:t>
            </a:r>
            <a:r>
              <a:rPr lang="en-US" dirty="0">
                <a:solidFill>
                  <a:schemeClr val="accent6">
                    <a:lumMod val="20000"/>
                    <a:lumOff val="80000"/>
                  </a:schemeClr>
                </a:solidFill>
              </a:rPr>
              <a:t>(IN </a:t>
            </a:r>
            <a:r>
              <a:rPr lang="en-US" dirty="0" err="1">
                <a:solidFill>
                  <a:schemeClr val="accent6">
                    <a:lumMod val="20000"/>
                    <a:lumOff val="80000"/>
                  </a:schemeClr>
                </a:solidFill>
              </a:rPr>
              <a:t>route_name</a:t>
            </a:r>
            <a:r>
              <a:rPr lang="en-US" dirty="0">
                <a:solidFill>
                  <a:schemeClr val="accent6">
                    <a:lumMod val="20000"/>
                    <a:lumOff val="80000"/>
                  </a:schemeClr>
                </a:solidFill>
              </a:rPr>
              <a:t> VARCHAR(100))</a:t>
            </a:r>
          </a:p>
          <a:p>
            <a:r>
              <a:rPr lang="en-US" dirty="0">
                <a:solidFill>
                  <a:schemeClr val="accent4">
                    <a:lumMod val="60000"/>
                    <a:lumOff val="40000"/>
                  </a:schemeClr>
                </a:solidFill>
              </a:rPr>
              <a:t>BEGIN</a:t>
            </a:r>
          </a:p>
          <a:p>
            <a:r>
              <a:rPr lang="en-US" dirty="0"/>
              <a:t>    </a:t>
            </a:r>
            <a:r>
              <a:rPr lang="en-US" dirty="0">
                <a:solidFill>
                  <a:schemeClr val="accent6"/>
                </a:solidFill>
              </a:rPr>
              <a:t>SELECT SUM(</a:t>
            </a:r>
            <a:r>
              <a:rPr lang="en-US" dirty="0" err="1">
                <a:solidFill>
                  <a:schemeClr val="accent6"/>
                </a:solidFill>
              </a:rPr>
              <a:t>b.fare</a:t>
            </a:r>
            <a:r>
              <a:rPr lang="en-US" dirty="0">
                <a:solidFill>
                  <a:schemeClr val="accent6"/>
                </a:solidFill>
              </a:rPr>
              <a:t>) AS </a:t>
            </a:r>
            <a:r>
              <a:rPr lang="en-US" dirty="0" err="1">
                <a:solidFill>
                  <a:schemeClr val="accent6"/>
                </a:solidFill>
              </a:rPr>
              <a:t>total_fare</a:t>
            </a:r>
            <a:endParaRPr lang="en-US" dirty="0">
              <a:solidFill>
                <a:schemeClr val="accent6"/>
              </a:solidFill>
            </a:endParaRPr>
          </a:p>
          <a:p>
            <a:r>
              <a:rPr lang="en-US" dirty="0"/>
              <a:t>    </a:t>
            </a:r>
            <a:r>
              <a:rPr lang="en-US" dirty="0">
                <a:solidFill>
                  <a:schemeClr val="accent1">
                    <a:lumMod val="40000"/>
                    <a:lumOff val="60000"/>
                  </a:schemeClr>
                </a:solidFill>
              </a:rPr>
              <a:t>FROM Bookings b</a:t>
            </a:r>
          </a:p>
          <a:p>
            <a:r>
              <a:rPr lang="en-US" dirty="0"/>
              <a:t>    </a:t>
            </a:r>
            <a:r>
              <a:rPr lang="en-US" dirty="0">
                <a:solidFill>
                  <a:schemeClr val="accent6">
                    <a:lumMod val="60000"/>
                    <a:lumOff val="40000"/>
                  </a:schemeClr>
                </a:solidFill>
              </a:rPr>
              <a:t>INNER JOIN Routes r ON </a:t>
            </a:r>
            <a:r>
              <a:rPr lang="en-US" dirty="0" err="1">
                <a:solidFill>
                  <a:schemeClr val="accent6">
                    <a:lumMod val="60000"/>
                    <a:lumOff val="40000"/>
                  </a:schemeClr>
                </a:solidFill>
              </a:rPr>
              <a:t>b.route_id</a:t>
            </a:r>
            <a:r>
              <a:rPr lang="en-US" dirty="0">
                <a:solidFill>
                  <a:schemeClr val="accent6">
                    <a:lumMod val="60000"/>
                    <a:lumOff val="40000"/>
                  </a:schemeClr>
                </a:solidFill>
              </a:rPr>
              <a:t> = </a:t>
            </a:r>
            <a:r>
              <a:rPr lang="en-US" dirty="0" err="1">
                <a:solidFill>
                  <a:schemeClr val="accent6">
                    <a:lumMod val="60000"/>
                    <a:lumOff val="40000"/>
                  </a:schemeClr>
                </a:solidFill>
              </a:rPr>
              <a:t>r.route_id</a:t>
            </a:r>
            <a:endParaRPr lang="en-US" dirty="0">
              <a:solidFill>
                <a:schemeClr val="accent6">
                  <a:lumMod val="60000"/>
                  <a:lumOff val="40000"/>
                </a:schemeClr>
              </a:solidFill>
            </a:endParaRPr>
          </a:p>
          <a:p>
            <a:r>
              <a:rPr lang="en-US" dirty="0"/>
              <a:t>    </a:t>
            </a:r>
            <a:r>
              <a:rPr lang="en-US" dirty="0">
                <a:solidFill>
                  <a:schemeClr val="accent3">
                    <a:lumMod val="60000"/>
                    <a:lumOff val="40000"/>
                  </a:schemeClr>
                </a:solidFill>
              </a:rPr>
              <a:t>WHERE </a:t>
            </a:r>
            <a:r>
              <a:rPr lang="en-US" dirty="0" err="1">
                <a:solidFill>
                  <a:schemeClr val="accent3">
                    <a:lumMod val="60000"/>
                    <a:lumOff val="40000"/>
                  </a:schemeClr>
                </a:solidFill>
              </a:rPr>
              <a:t>r.origin</a:t>
            </a:r>
            <a:r>
              <a:rPr lang="en-US" dirty="0">
                <a:solidFill>
                  <a:schemeClr val="accent3">
                    <a:lumMod val="60000"/>
                    <a:lumOff val="40000"/>
                  </a:schemeClr>
                </a:solidFill>
              </a:rPr>
              <a:t> = </a:t>
            </a:r>
            <a:r>
              <a:rPr lang="en-US" dirty="0" err="1">
                <a:solidFill>
                  <a:schemeClr val="accent3">
                    <a:lumMod val="60000"/>
                    <a:lumOff val="40000"/>
                  </a:schemeClr>
                </a:solidFill>
              </a:rPr>
              <a:t>route_name</a:t>
            </a:r>
            <a:r>
              <a:rPr lang="en-US" dirty="0">
                <a:solidFill>
                  <a:schemeClr val="accent3">
                    <a:lumMod val="60000"/>
                    <a:lumOff val="40000"/>
                  </a:schemeClr>
                </a:solidFill>
              </a:rPr>
              <a:t> OR </a:t>
            </a:r>
            <a:r>
              <a:rPr lang="en-US" dirty="0" err="1">
                <a:solidFill>
                  <a:schemeClr val="accent3">
                    <a:lumMod val="60000"/>
                    <a:lumOff val="40000"/>
                  </a:schemeClr>
                </a:solidFill>
              </a:rPr>
              <a:t>r.destination</a:t>
            </a:r>
            <a:r>
              <a:rPr lang="en-US" dirty="0">
                <a:solidFill>
                  <a:schemeClr val="accent3">
                    <a:lumMod val="60000"/>
                    <a:lumOff val="40000"/>
                  </a:schemeClr>
                </a:solidFill>
              </a:rPr>
              <a:t> = </a:t>
            </a:r>
            <a:r>
              <a:rPr lang="en-US" dirty="0" err="1">
                <a:solidFill>
                  <a:schemeClr val="accent3">
                    <a:lumMod val="60000"/>
                    <a:lumOff val="40000"/>
                  </a:schemeClr>
                </a:solidFill>
              </a:rPr>
              <a:t>route_name</a:t>
            </a:r>
            <a:r>
              <a:rPr lang="en-US" dirty="0">
                <a:solidFill>
                  <a:schemeClr val="accent3">
                    <a:lumMod val="60000"/>
                    <a:lumOff val="40000"/>
                  </a:schemeClr>
                </a:solidFill>
              </a:rPr>
              <a:t>;</a:t>
            </a:r>
          </a:p>
          <a:p>
            <a:r>
              <a:rPr lang="en-US" dirty="0">
                <a:solidFill>
                  <a:schemeClr val="accent4">
                    <a:lumMod val="60000"/>
                    <a:lumOff val="40000"/>
                  </a:schemeClr>
                </a:solidFill>
              </a:rPr>
              <a:t>END</a:t>
            </a:r>
          </a:p>
          <a:p>
            <a:endParaRPr lang="en-US" dirty="0"/>
          </a:p>
        </p:txBody>
      </p:sp>
      <p:sp>
        <p:nvSpPr>
          <p:cNvPr id="5" name="TextBox 4">
            <a:extLst>
              <a:ext uri="{FF2B5EF4-FFF2-40B4-BE49-F238E27FC236}">
                <a16:creationId xmlns:a16="http://schemas.microsoft.com/office/drawing/2014/main" id="{D64C4786-ADD9-82BF-57B8-99941DD6959D}"/>
              </a:ext>
            </a:extLst>
          </p:cNvPr>
          <p:cNvSpPr txBox="1"/>
          <p:nvPr/>
        </p:nvSpPr>
        <p:spPr>
          <a:xfrm>
            <a:off x="709126" y="517763"/>
            <a:ext cx="9106679" cy="461665"/>
          </a:xfrm>
          <a:prstGeom prst="rect">
            <a:avLst/>
          </a:prstGeom>
          <a:noFill/>
        </p:spPr>
        <p:txBody>
          <a:bodyPr wrap="square">
            <a:spAutoFit/>
          </a:bodyPr>
          <a:lstStyle/>
          <a:p>
            <a:r>
              <a:rPr lang="en-US" sz="2400" b="1" dirty="0">
                <a:solidFill>
                  <a:schemeClr val="accent1"/>
                </a:solidFill>
                <a:latin typeface="Söhne"/>
              </a:rPr>
              <a:t>5.Write a Query </a:t>
            </a:r>
            <a:r>
              <a:rPr lang="en-US" sz="2400" b="1" i="0" dirty="0">
                <a:solidFill>
                  <a:schemeClr val="accent1"/>
                </a:solidFill>
                <a:effectLst/>
                <a:latin typeface="Söhne"/>
              </a:rPr>
              <a:t>to get the total fare collected for a specific route.</a:t>
            </a:r>
            <a:endParaRPr lang="en-US" sz="2400" b="1" dirty="0">
              <a:solidFill>
                <a:schemeClr val="accent1"/>
              </a:solidFill>
            </a:endParaRPr>
          </a:p>
        </p:txBody>
      </p:sp>
      <p:sp>
        <p:nvSpPr>
          <p:cNvPr id="9" name="TextBox 8">
            <a:extLst>
              <a:ext uri="{FF2B5EF4-FFF2-40B4-BE49-F238E27FC236}">
                <a16:creationId xmlns:a16="http://schemas.microsoft.com/office/drawing/2014/main" id="{C763FF95-1594-1C3D-57C9-E8280FB077AB}"/>
              </a:ext>
            </a:extLst>
          </p:cNvPr>
          <p:cNvSpPr txBox="1"/>
          <p:nvPr/>
        </p:nvSpPr>
        <p:spPr>
          <a:xfrm>
            <a:off x="821095" y="4371391"/>
            <a:ext cx="6102220" cy="369332"/>
          </a:xfrm>
          <a:prstGeom prst="rect">
            <a:avLst/>
          </a:prstGeom>
          <a:noFill/>
        </p:spPr>
        <p:txBody>
          <a:bodyPr wrap="square">
            <a:spAutoFit/>
          </a:bodyPr>
          <a:lstStyle/>
          <a:p>
            <a:r>
              <a:rPr lang="en-US" dirty="0">
                <a:solidFill>
                  <a:schemeClr val="accent2">
                    <a:lumMod val="75000"/>
                  </a:schemeClr>
                </a:solidFill>
              </a:rPr>
              <a:t>Usage : </a:t>
            </a:r>
            <a:r>
              <a:rPr lang="en-US" dirty="0"/>
              <a:t>CALL </a:t>
            </a:r>
            <a:r>
              <a:rPr lang="en-US" dirty="0" err="1"/>
              <a:t>GetTotalFareForRoute</a:t>
            </a:r>
            <a:r>
              <a:rPr lang="en-US" dirty="0"/>
              <a:t>('City A’);</a:t>
            </a:r>
          </a:p>
        </p:txBody>
      </p:sp>
      <p:pic>
        <p:nvPicPr>
          <p:cNvPr id="15" name="Picture 14">
            <a:extLst>
              <a:ext uri="{FF2B5EF4-FFF2-40B4-BE49-F238E27FC236}">
                <a16:creationId xmlns:a16="http://schemas.microsoft.com/office/drawing/2014/main" id="{8691FCBF-B39C-B7A3-EA82-4F86C12FB0E4}"/>
              </a:ext>
            </a:extLst>
          </p:cNvPr>
          <p:cNvPicPr>
            <a:picLocks noChangeAspect="1"/>
          </p:cNvPicPr>
          <p:nvPr/>
        </p:nvPicPr>
        <p:blipFill>
          <a:blip r:embed="rId2"/>
          <a:stretch>
            <a:fillRect/>
          </a:stretch>
        </p:blipFill>
        <p:spPr>
          <a:xfrm>
            <a:off x="8444204" y="2164702"/>
            <a:ext cx="2360645" cy="1438917"/>
          </a:xfrm>
          <a:prstGeom prst="rect">
            <a:avLst/>
          </a:prstGeom>
        </p:spPr>
      </p:pic>
    </p:spTree>
    <p:extLst>
      <p:ext uri="{BB962C8B-B14F-4D97-AF65-F5344CB8AC3E}">
        <p14:creationId xmlns:p14="http://schemas.microsoft.com/office/powerpoint/2010/main" val="73667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24DF86-BC1A-3045-AE3E-D31A73850C6C}"/>
              </a:ext>
            </a:extLst>
          </p:cNvPr>
          <p:cNvSpPr txBox="1"/>
          <p:nvPr/>
        </p:nvSpPr>
        <p:spPr>
          <a:xfrm>
            <a:off x="662473" y="1341355"/>
            <a:ext cx="6102220" cy="3539430"/>
          </a:xfrm>
          <a:prstGeom prst="rect">
            <a:avLst/>
          </a:prstGeom>
          <a:noFill/>
        </p:spPr>
        <p:txBody>
          <a:bodyPr wrap="square">
            <a:spAutoFit/>
          </a:bodyPr>
          <a:lstStyle/>
          <a:p>
            <a:r>
              <a:rPr lang="en-US" sz="1600" dirty="0"/>
              <a:t>DELIMITER //</a:t>
            </a:r>
          </a:p>
          <a:p>
            <a:endParaRPr lang="en-US" sz="1600" dirty="0"/>
          </a:p>
          <a:p>
            <a:r>
              <a:rPr lang="en-US" sz="1600" dirty="0">
                <a:solidFill>
                  <a:schemeClr val="accent2">
                    <a:lumMod val="40000"/>
                    <a:lumOff val="60000"/>
                  </a:schemeClr>
                </a:solidFill>
              </a:rPr>
              <a:t>CREATE TRIGGER </a:t>
            </a:r>
            <a:r>
              <a:rPr lang="en-US" sz="1600" dirty="0" err="1">
                <a:solidFill>
                  <a:schemeClr val="accent2">
                    <a:lumMod val="40000"/>
                    <a:lumOff val="60000"/>
                  </a:schemeClr>
                </a:solidFill>
              </a:rPr>
              <a:t>UpdateBookingStatusOnDeparture</a:t>
            </a:r>
            <a:endParaRPr lang="en-US" sz="1600" dirty="0">
              <a:solidFill>
                <a:schemeClr val="accent2">
                  <a:lumMod val="40000"/>
                  <a:lumOff val="60000"/>
                </a:schemeClr>
              </a:solidFill>
            </a:endParaRPr>
          </a:p>
          <a:p>
            <a:r>
              <a:rPr lang="en-US" sz="1600" dirty="0">
                <a:solidFill>
                  <a:schemeClr val="accent2">
                    <a:lumMod val="40000"/>
                    <a:lumOff val="60000"/>
                  </a:schemeClr>
                </a:solidFill>
              </a:rPr>
              <a:t>BEFORE INSERT ON Bookings</a:t>
            </a:r>
          </a:p>
          <a:p>
            <a:r>
              <a:rPr lang="en-US" sz="1600" dirty="0">
                <a:solidFill>
                  <a:schemeClr val="accent2">
                    <a:lumMod val="40000"/>
                    <a:lumOff val="60000"/>
                  </a:schemeClr>
                </a:solidFill>
              </a:rPr>
              <a:t>FOR EACH ROW</a:t>
            </a:r>
          </a:p>
          <a:p>
            <a:r>
              <a:rPr lang="en-US" sz="1600" dirty="0">
                <a:solidFill>
                  <a:schemeClr val="accent1">
                    <a:lumMod val="60000"/>
                    <a:lumOff val="40000"/>
                  </a:schemeClr>
                </a:solidFill>
              </a:rPr>
              <a:t>BEGIN</a:t>
            </a:r>
          </a:p>
          <a:p>
            <a:r>
              <a:rPr lang="en-US" sz="1600" dirty="0"/>
              <a:t>    </a:t>
            </a:r>
            <a:r>
              <a:rPr lang="en-US" sz="1600" dirty="0">
                <a:solidFill>
                  <a:schemeClr val="accent6">
                    <a:lumMod val="20000"/>
                    <a:lumOff val="80000"/>
                  </a:schemeClr>
                </a:solidFill>
              </a:rPr>
              <a:t>IF </a:t>
            </a:r>
            <a:r>
              <a:rPr lang="en-US" sz="1600" dirty="0" err="1">
                <a:solidFill>
                  <a:schemeClr val="accent6">
                    <a:lumMod val="20000"/>
                    <a:lumOff val="80000"/>
                  </a:schemeClr>
                </a:solidFill>
              </a:rPr>
              <a:t>NEW.departure_time</a:t>
            </a:r>
            <a:r>
              <a:rPr lang="en-US" sz="1600" dirty="0">
                <a:solidFill>
                  <a:schemeClr val="accent6">
                    <a:lumMod val="20000"/>
                    <a:lumOff val="80000"/>
                  </a:schemeClr>
                </a:solidFill>
              </a:rPr>
              <a:t> &lt;= NOW() THEN</a:t>
            </a:r>
          </a:p>
          <a:p>
            <a:r>
              <a:rPr lang="en-US" sz="1600" dirty="0">
                <a:solidFill>
                  <a:schemeClr val="accent6">
                    <a:lumMod val="20000"/>
                    <a:lumOff val="80000"/>
                  </a:schemeClr>
                </a:solidFill>
              </a:rPr>
              <a:t>        SET </a:t>
            </a:r>
            <a:r>
              <a:rPr lang="en-US" sz="1600" dirty="0" err="1">
                <a:solidFill>
                  <a:schemeClr val="accent6">
                    <a:lumMod val="20000"/>
                    <a:lumOff val="80000"/>
                  </a:schemeClr>
                </a:solidFill>
              </a:rPr>
              <a:t>NEW.status</a:t>
            </a:r>
            <a:r>
              <a:rPr lang="en-US" sz="1600" dirty="0">
                <a:solidFill>
                  <a:schemeClr val="accent6">
                    <a:lumMod val="20000"/>
                    <a:lumOff val="80000"/>
                  </a:schemeClr>
                </a:solidFill>
              </a:rPr>
              <a:t> = 'Completed';</a:t>
            </a:r>
          </a:p>
          <a:p>
            <a:r>
              <a:rPr lang="en-US" sz="1600" dirty="0">
                <a:solidFill>
                  <a:schemeClr val="accent6">
                    <a:lumMod val="20000"/>
                    <a:lumOff val="80000"/>
                  </a:schemeClr>
                </a:solidFill>
              </a:rPr>
              <a:t>    ELSE</a:t>
            </a:r>
          </a:p>
          <a:p>
            <a:r>
              <a:rPr lang="en-US" sz="1600" dirty="0">
                <a:solidFill>
                  <a:schemeClr val="accent6">
                    <a:lumMod val="20000"/>
                    <a:lumOff val="80000"/>
                  </a:schemeClr>
                </a:solidFill>
              </a:rPr>
              <a:t>        SET </a:t>
            </a:r>
            <a:r>
              <a:rPr lang="en-US" sz="1600" dirty="0" err="1">
                <a:solidFill>
                  <a:schemeClr val="accent6">
                    <a:lumMod val="20000"/>
                    <a:lumOff val="80000"/>
                  </a:schemeClr>
                </a:solidFill>
              </a:rPr>
              <a:t>NEW.status</a:t>
            </a:r>
            <a:r>
              <a:rPr lang="en-US" sz="1600" dirty="0">
                <a:solidFill>
                  <a:schemeClr val="accent6">
                    <a:lumMod val="20000"/>
                    <a:lumOff val="80000"/>
                  </a:schemeClr>
                </a:solidFill>
              </a:rPr>
              <a:t> = 'Booked';</a:t>
            </a:r>
          </a:p>
          <a:p>
            <a:r>
              <a:rPr lang="en-US" sz="1600" dirty="0">
                <a:solidFill>
                  <a:schemeClr val="accent6">
                    <a:lumMod val="20000"/>
                    <a:lumOff val="80000"/>
                  </a:schemeClr>
                </a:solidFill>
              </a:rPr>
              <a:t>    END IF;</a:t>
            </a:r>
          </a:p>
          <a:p>
            <a:r>
              <a:rPr lang="en-US" sz="1600" dirty="0">
                <a:solidFill>
                  <a:schemeClr val="accent1">
                    <a:lumMod val="60000"/>
                    <a:lumOff val="40000"/>
                  </a:schemeClr>
                </a:solidFill>
              </a:rPr>
              <a:t>END//</a:t>
            </a:r>
          </a:p>
          <a:p>
            <a:endParaRPr lang="en-US" sz="1600" dirty="0"/>
          </a:p>
          <a:p>
            <a:r>
              <a:rPr lang="en-US" sz="1600" dirty="0"/>
              <a:t>DELIMITER ;</a:t>
            </a:r>
          </a:p>
        </p:txBody>
      </p:sp>
      <p:sp>
        <p:nvSpPr>
          <p:cNvPr id="7" name="TextBox 6">
            <a:extLst>
              <a:ext uri="{FF2B5EF4-FFF2-40B4-BE49-F238E27FC236}">
                <a16:creationId xmlns:a16="http://schemas.microsoft.com/office/drawing/2014/main" id="{3EB1C9A2-D941-9BFE-73F4-E168233937D5}"/>
              </a:ext>
            </a:extLst>
          </p:cNvPr>
          <p:cNvSpPr txBox="1"/>
          <p:nvPr/>
        </p:nvSpPr>
        <p:spPr>
          <a:xfrm>
            <a:off x="597159" y="455867"/>
            <a:ext cx="11504645" cy="830997"/>
          </a:xfrm>
          <a:prstGeom prst="rect">
            <a:avLst/>
          </a:prstGeom>
          <a:noFill/>
        </p:spPr>
        <p:txBody>
          <a:bodyPr wrap="square">
            <a:spAutoFit/>
          </a:bodyPr>
          <a:lstStyle/>
          <a:p>
            <a:r>
              <a:rPr lang="en-US" sz="2400" b="1" dirty="0">
                <a:solidFill>
                  <a:schemeClr val="accent1"/>
                </a:solidFill>
                <a:latin typeface="Söhne"/>
              </a:rPr>
              <a:t>6.Write a Query to</a:t>
            </a:r>
            <a:r>
              <a:rPr lang="en-US" sz="2400" b="0" i="0" dirty="0">
                <a:solidFill>
                  <a:schemeClr val="accent1"/>
                </a:solidFill>
                <a:effectLst/>
                <a:latin typeface="Söhne"/>
              </a:rPr>
              <a:t> </a:t>
            </a:r>
            <a:r>
              <a:rPr lang="en-US" sz="2400" b="1" i="0" dirty="0">
                <a:solidFill>
                  <a:schemeClr val="accent1"/>
                </a:solidFill>
                <a:effectLst/>
                <a:latin typeface="Söhne"/>
              </a:rPr>
              <a:t>updates the status of a booking to 'Completed' or 'Cancelled' based on the departure time when a new booking is inserted or an existing booking is updated.</a:t>
            </a:r>
            <a:endParaRPr lang="en-US" sz="2400" b="1" dirty="0">
              <a:solidFill>
                <a:schemeClr val="accent1"/>
              </a:solidFill>
            </a:endParaRPr>
          </a:p>
        </p:txBody>
      </p:sp>
      <p:sp>
        <p:nvSpPr>
          <p:cNvPr id="4" name="TextBox 3">
            <a:extLst>
              <a:ext uri="{FF2B5EF4-FFF2-40B4-BE49-F238E27FC236}">
                <a16:creationId xmlns:a16="http://schemas.microsoft.com/office/drawing/2014/main" id="{B4701588-E5C4-3F48-B22B-EDBF822DCC19}"/>
              </a:ext>
            </a:extLst>
          </p:cNvPr>
          <p:cNvSpPr txBox="1"/>
          <p:nvPr/>
        </p:nvSpPr>
        <p:spPr>
          <a:xfrm>
            <a:off x="597159" y="4997263"/>
            <a:ext cx="6102220" cy="369332"/>
          </a:xfrm>
          <a:prstGeom prst="rect">
            <a:avLst/>
          </a:prstGeom>
          <a:noFill/>
        </p:spPr>
        <p:txBody>
          <a:bodyPr wrap="square">
            <a:spAutoFit/>
          </a:bodyPr>
          <a:lstStyle/>
          <a:p>
            <a:r>
              <a:rPr lang="en-US" dirty="0">
                <a:solidFill>
                  <a:srgbClr val="FFFF00"/>
                </a:solidFill>
              </a:rPr>
              <a:t>select * from Bookings;</a:t>
            </a:r>
          </a:p>
        </p:txBody>
      </p:sp>
      <p:pic>
        <p:nvPicPr>
          <p:cNvPr id="10" name="Picture 9">
            <a:extLst>
              <a:ext uri="{FF2B5EF4-FFF2-40B4-BE49-F238E27FC236}">
                <a16:creationId xmlns:a16="http://schemas.microsoft.com/office/drawing/2014/main" id="{B8361BDA-95B2-334C-8C75-52A7CF1A43B6}"/>
              </a:ext>
            </a:extLst>
          </p:cNvPr>
          <p:cNvPicPr>
            <a:picLocks noChangeAspect="1"/>
          </p:cNvPicPr>
          <p:nvPr/>
        </p:nvPicPr>
        <p:blipFill>
          <a:blip r:embed="rId2"/>
          <a:stretch>
            <a:fillRect/>
          </a:stretch>
        </p:blipFill>
        <p:spPr>
          <a:xfrm>
            <a:off x="4815553" y="2591799"/>
            <a:ext cx="7068536" cy="2343477"/>
          </a:xfrm>
          <a:prstGeom prst="rect">
            <a:avLst/>
          </a:prstGeom>
        </p:spPr>
      </p:pic>
    </p:spTree>
    <p:extLst>
      <p:ext uri="{BB962C8B-B14F-4D97-AF65-F5344CB8AC3E}">
        <p14:creationId xmlns:p14="http://schemas.microsoft.com/office/powerpoint/2010/main" val="163918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46A7-BA8A-455C-EE06-DC867AF08E33}"/>
              </a:ext>
            </a:extLst>
          </p:cNvPr>
          <p:cNvSpPr>
            <a:spLocks noGrp="1"/>
          </p:cNvSpPr>
          <p:nvPr>
            <p:ph type="title"/>
          </p:nvPr>
        </p:nvSpPr>
        <p:spPr>
          <a:xfrm>
            <a:off x="677138" y="2241433"/>
            <a:ext cx="4380054" cy="1049235"/>
          </a:xfrm>
        </p:spPr>
        <p:txBody>
          <a:bodyPr/>
          <a:lstStyle/>
          <a:p>
            <a:r>
              <a:rPr lang="en-US" dirty="0"/>
              <a:t>Bus management system</a:t>
            </a:r>
          </a:p>
        </p:txBody>
      </p:sp>
      <p:sp>
        <p:nvSpPr>
          <p:cNvPr id="4" name="TextBox 3">
            <a:extLst>
              <a:ext uri="{FF2B5EF4-FFF2-40B4-BE49-F238E27FC236}">
                <a16:creationId xmlns:a16="http://schemas.microsoft.com/office/drawing/2014/main" id="{25702B2B-D78E-2B80-10FD-52A299D6032F}"/>
              </a:ext>
            </a:extLst>
          </p:cNvPr>
          <p:cNvSpPr txBox="1"/>
          <p:nvPr/>
        </p:nvSpPr>
        <p:spPr>
          <a:xfrm>
            <a:off x="892186" y="1720025"/>
            <a:ext cx="1881673" cy="400110"/>
          </a:xfrm>
          <a:prstGeom prst="rect">
            <a:avLst/>
          </a:prstGeom>
          <a:noFill/>
        </p:spPr>
        <p:txBody>
          <a:bodyPr wrap="square" rtlCol="0">
            <a:spAutoFit/>
          </a:bodyPr>
          <a:lstStyle/>
          <a:p>
            <a:r>
              <a:rPr lang="en-US" sz="2000" dirty="0"/>
              <a:t>Project Title:</a:t>
            </a:r>
          </a:p>
        </p:txBody>
      </p:sp>
      <p:pic>
        <p:nvPicPr>
          <p:cNvPr id="1026" name="Picture 2">
            <a:extLst>
              <a:ext uri="{FF2B5EF4-FFF2-40B4-BE49-F238E27FC236}">
                <a16:creationId xmlns:a16="http://schemas.microsoft.com/office/drawing/2014/main" id="{662E3D43-DBF7-E219-BE70-A6CD21FD5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464" y="1"/>
            <a:ext cx="6929535" cy="613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6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26E65-685D-84FC-2F7A-8F3FAB4D6448}"/>
              </a:ext>
            </a:extLst>
          </p:cNvPr>
          <p:cNvSpPr txBox="1"/>
          <p:nvPr/>
        </p:nvSpPr>
        <p:spPr>
          <a:xfrm>
            <a:off x="578497" y="689206"/>
            <a:ext cx="9414588" cy="461665"/>
          </a:xfrm>
          <a:prstGeom prst="rect">
            <a:avLst/>
          </a:prstGeom>
          <a:noFill/>
        </p:spPr>
        <p:txBody>
          <a:bodyPr wrap="square">
            <a:spAutoFit/>
          </a:bodyPr>
          <a:lstStyle/>
          <a:p>
            <a:r>
              <a:rPr lang="en-US" sz="2400" b="1" dirty="0">
                <a:solidFill>
                  <a:schemeClr val="accent1"/>
                </a:solidFill>
                <a:latin typeface="Söhne"/>
              </a:rPr>
              <a:t>7.Write a Query </a:t>
            </a:r>
            <a:r>
              <a:rPr lang="en-US" sz="2400" b="1" i="0" dirty="0">
                <a:solidFill>
                  <a:schemeClr val="accent1"/>
                </a:solidFill>
                <a:effectLst/>
                <a:latin typeface="Söhne"/>
              </a:rPr>
              <a:t>to find the passenger with the highest total fare spent.</a:t>
            </a:r>
            <a:endParaRPr lang="en-US" sz="2400" b="1" dirty="0">
              <a:solidFill>
                <a:schemeClr val="accent1"/>
              </a:solidFill>
            </a:endParaRPr>
          </a:p>
        </p:txBody>
      </p:sp>
      <p:sp>
        <p:nvSpPr>
          <p:cNvPr id="7" name="TextBox 6">
            <a:extLst>
              <a:ext uri="{FF2B5EF4-FFF2-40B4-BE49-F238E27FC236}">
                <a16:creationId xmlns:a16="http://schemas.microsoft.com/office/drawing/2014/main" id="{C611374C-A271-0A12-C894-EF19763440C6}"/>
              </a:ext>
            </a:extLst>
          </p:cNvPr>
          <p:cNvSpPr txBox="1"/>
          <p:nvPr/>
        </p:nvSpPr>
        <p:spPr>
          <a:xfrm>
            <a:off x="727787" y="1509727"/>
            <a:ext cx="6102220" cy="2308324"/>
          </a:xfrm>
          <a:prstGeom prst="rect">
            <a:avLst/>
          </a:prstGeom>
          <a:noFill/>
        </p:spPr>
        <p:txBody>
          <a:bodyPr wrap="square">
            <a:spAutoFit/>
          </a:bodyPr>
          <a:lstStyle/>
          <a:p>
            <a:r>
              <a:rPr lang="en-US" dirty="0">
                <a:solidFill>
                  <a:srgbClr val="FFFF00"/>
                </a:solidFill>
              </a:rPr>
              <a:t>SELECT </a:t>
            </a:r>
            <a:r>
              <a:rPr lang="en-US" dirty="0" err="1">
                <a:solidFill>
                  <a:srgbClr val="FFFF00"/>
                </a:solidFill>
              </a:rPr>
              <a:t>full_name</a:t>
            </a:r>
            <a:r>
              <a:rPr lang="en-US" dirty="0">
                <a:solidFill>
                  <a:srgbClr val="FFFF00"/>
                </a:solidFill>
              </a:rPr>
              <a:t>, email, (</a:t>
            </a:r>
          </a:p>
          <a:p>
            <a:r>
              <a:rPr lang="en-US" dirty="0"/>
              <a:t>    </a:t>
            </a:r>
            <a:r>
              <a:rPr lang="en-US" dirty="0">
                <a:solidFill>
                  <a:schemeClr val="tx1">
                    <a:lumMod val="75000"/>
                  </a:schemeClr>
                </a:solidFill>
              </a:rPr>
              <a:t>SELECT SUM(fare)</a:t>
            </a:r>
          </a:p>
          <a:p>
            <a:r>
              <a:rPr lang="en-US" dirty="0">
                <a:solidFill>
                  <a:schemeClr val="tx1">
                    <a:lumMod val="75000"/>
                  </a:schemeClr>
                </a:solidFill>
              </a:rPr>
              <a:t>    FROM Bookings</a:t>
            </a:r>
          </a:p>
          <a:p>
            <a:r>
              <a:rPr lang="en-US" dirty="0">
                <a:solidFill>
                  <a:schemeClr val="tx1">
                    <a:lumMod val="75000"/>
                  </a:schemeClr>
                </a:solidFill>
              </a:rPr>
              <a:t>    WHERE </a:t>
            </a:r>
            <a:r>
              <a:rPr lang="en-US" dirty="0" err="1">
                <a:solidFill>
                  <a:schemeClr val="tx1">
                    <a:lumMod val="75000"/>
                  </a:schemeClr>
                </a:solidFill>
              </a:rPr>
              <a:t>passenger_id</a:t>
            </a:r>
            <a:r>
              <a:rPr lang="en-US" dirty="0">
                <a:solidFill>
                  <a:schemeClr val="tx1">
                    <a:lumMod val="75000"/>
                  </a:schemeClr>
                </a:solidFill>
              </a:rPr>
              <a:t> = </a:t>
            </a:r>
            <a:r>
              <a:rPr lang="en-US" dirty="0" err="1">
                <a:solidFill>
                  <a:schemeClr val="tx1">
                    <a:lumMod val="75000"/>
                  </a:schemeClr>
                </a:solidFill>
              </a:rPr>
              <a:t>p.passenger_id</a:t>
            </a:r>
            <a:endParaRPr lang="en-US" dirty="0">
              <a:solidFill>
                <a:schemeClr val="tx1">
                  <a:lumMod val="75000"/>
                </a:schemeClr>
              </a:solidFill>
            </a:endParaRPr>
          </a:p>
          <a:p>
            <a:r>
              <a:rPr lang="en-US" dirty="0">
                <a:solidFill>
                  <a:schemeClr val="accent6">
                    <a:lumMod val="20000"/>
                    <a:lumOff val="80000"/>
                  </a:schemeClr>
                </a:solidFill>
              </a:rPr>
              <a:t>) AS </a:t>
            </a:r>
            <a:r>
              <a:rPr lang="en-US" dirty="0" err="1">
                <a:solidFill>
                  <a:schemeClr val="accent6">
                    <a:lumMod val="20000"/>
                    <a:lumOff val="80000"/>
                  </a:schemeClr>
                </a:solidFill>
              </a:rPr>
              <a:t>total_fare</a:t>
            </a:r>
            <a:endParaRPr lang="en-US" dirty="0">
              <a:solidFill>
                <a:schemeClr val="accent6">
                  <a:lumMod val="20000"/>
                  <a:lumOff val="80000"/>
                </a:schemeClr>
              </a:solidFill>
            </a:endParaRPr>
          </a:p>
          <a:p>
            <a:r>
              <a:rPr lang="en-US" dirty="0">
                <a:solidFill>
                  <a:schemeClr val="accent1">
                    <a:lumMod val="60000"/>
                    <a:lumOff val="40000"/>
                  </a:schemeClr>
                </a:solidFill>
              </a:rPr>
              <a:t>FROM Passengers p</a:t>
            </a:r>
          </a:p>
          <a:p>
            <a:r>
              <a:rPr lang="en-US" dirty="0">
                <a:solidFill>
                  <a:schemeClr val="accent6">
                    <a:lumMod val="75000"/>
                  </a:schemeClr>
                </a:solidFill>
              </a:rPr>
              <a:t>ORDER BY </a:t>
            </a:r>
            <a:r>
              <a:rPr lang="en-US" dirty="0" err="1">
                <a:solidFill>
                  <a:schemeClr val="accent6">
                    <a:lumMod val="75000"/>
                  </a:schemeClr>
                </a:solidFill>
              </a:rPr>
              <a:t>total_fare</a:t>
            </a:r>
            <a:r>
              <a:rPr lang="en-US" dirty="0">
                <a:solidFill>
                  <a:schemeClr val="accent6">
                    <a:lumMod val="75000"/>
                  </a:schemeClr>
                </a:solidFill>
              </a:rPr>
              <a:t> DESC</a:t>
            </a:r>
          </a:p>
          <a:p>
            <a:r>
              <a:rPr lang="en-US" dirty="0">
                <a:solidFill>
                  <a:schemeClr val="accent6">
                    <a:lumMod val="75000"/>
                  </a:schemeClr>
                </a:solidFill>
              </a:rPr>
              <a:t>LIMIT 1;</a:t>
            </a:r>
          </a:p>
        </p:txBody>
      </p:sp>
      <p:pic>
        <p:nvPicPr>
          <p:cNvPr id="9" name="Picture 8">
            <a:extLst>
              <a:ext uri="{FF2B5EF4-FFF2-40B4-BE49-F238E27FC236}">
                <a16:creationId xmlns:a16="http://schemas.microsoft.com/office/drawing/2014/main" id="{A624C407-F3BF-9909-CAC7-DAA6D9699F63}"/>
              </a:ext>
            </a:extLst>
          </p:cNvPr>
          <p:cNvPicPr>
            <a:picLocks noChangeAspect="1"/>
          </p:cNvPicPr>
          <p:nvPr/>
        </p:nvPicPr>
        <p:blipFill>
          <a:blip r:embed="rId2"/>
          <a:stretch>
            <a:fillRect/>
          </a:stretch>
        </p:blipFill>
        <p:spPr>
          <a:xfrm>
            <a:off x="6497636" y="2155379"/>
            <a:ext cx="3728715" cy="1588027"/>
          </a:xfrm>
          <a:prstGeom prst="rect">
            <a:avLst/>
          </a:prstGeom>
        </p:spPr>
      </p:pic>
    </p:spTree>
    <p:extLst>
      <p:ext uri="{BB962C8B-B14F-4D97-AF65-F5344CB8AC3E}">
        <p14:creationId xmlns:p14="http://schemas.microsoft.com/office/powerpoint/2010/main" val="109638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AB3D5-2FC7-6E04-6D34-179404B8AE7D}"/>
              </a:ext>
            </a:extLst>
          </p:cNvPr>
          <p:cNvPicPr>
            <a:picLocks noChangeAspect="1"/>
          </p:cNvPicPr>
          <p:nvPr/>
        </p:nvPicPr>
        <p:blipFill>
          <a:blip r:embed="rId2"/>
          <a:stretch>
            <a:fillRect/>
          </a:stretch>
        </p:blipFill>
        <p:spPr>
          <a:xfrm>
            <a:off x="6263951" y="2151601"/>
            <a:ext cx="5121084" cy="2585322"/>
          </a:xfrm>
          <a:prstGeom prst="rect">
            <a:avLst/>
          </a:prstGeom>
        </p:spPr>
      </p:pic>
      <p:sp>
        <p:nvSpPr>
          <p:cNvPr id="5" name="TextBox 4">
            <a:extLst>
              <a:ext uri="{FF2B5EF4-FFF2-40B4-BE49-F238E27FC236}">
                <a16:creationId xmlns:a16="http://schemas.microsoft.com/office/drawing/2014/main" id="{2BE72D1E-6C96-32F4-E68F-AC33A18B3496}"/>
              </a:ext>
            </a:extLst>
          </p:cNvPr>
          <p:cNvSpPr txBox="1"/>
          <p:nvPr/>
        </p:nvSpPr>
        <p:spPr>
          <a:xfrm>
            <a:off x="653143" y="1664771"/>
            <a:ext cx="6102220" cy="2585323"/>
          </a:xfrm>
          <a:prstGeom prst="rect">
            <a:avLst/>
          </a:prstGeom>
          <a:noFill/>
        </p:spPr>
        <p:txBody>
          <a:bodyPr wrap="square">
            <a:spAutoFit/>
          </a:bodyPr>
          <a:lstStyle/>
          <a:p>
            <a:r>
              <a:rPr lang="en-US" dirty="0">
                <a:solidFill>
                  <a:schemeClr val="accent6">
                    <a:lumMod val="20000"/>
                    <a:lumOff val="80000"/>
                  </a:schemeClr>
                </a:solidFill>
              </a:rPr>
              <a:t>SELECT </a:t>
            </a:r>
            <a:r>
              <a:rPr lang="en-US" dirty="0" err="1">
                <a:solidFill>
                  <a:schemeClr val="accent6">
                    <a:lumMod val="20000"/>
                    <a:lumOff val="80000"/>
                  </a:schemeClr>
                </a:solidFill>
              </a:rPr>
              <a:t>b.booking_id</a:t>
            </a:r>
            <a:r>
              <a:rPr lang="en-US" dirty="0">
                <a:solidFill>
                  <a:schemeClr val="accent6">
                    <a:lumMod val="20000"/>
                    <a:lumOff val="80000"/>
                  </a:schemeClr>
                </a:solidFill>
              </a:rPr>
              <a:t>, </a:t>
            </a:r>
            <a:r>
              <a:rPr lang="en-US" dirty="0" err="1">
                <a:solidFill>
                  <a:schemeClr val="accent6">
                    <a:lumMod val="20000"/>
                    <a:lumOff val="80000"/>
                  </a:schemeClr>
                </a:solidFill>
              </a:rPr>
              <a:t>p.full_name</a:t>
            </a:r>
            <a:r>
              <a:rPr lang="en-US" dirty="0">
                <a:solidFill>
                  <a:schemeClr val="accent6">
                    <a:lumMod val="20000"/>
                    <a:lumOff val="80000"/>
                  </a:schemeClr>
                </a:solidFill>
              </a:rPr>
              <a:t> AS </a:t>
            </a:r>
            <a:r>
              <a:rPr lang="en-US" dirty="0" err="1">
                <a:solidFill>
                  <a:schemeClr val="accent6">
                    <a:lumMod val="20000"/>
                    <a:lumOff val="80000"/>
                  </a:schemeClr>
                </a:solidFill>
              </a:rPr>
              <a:t>passenger_name</a:t>
            </a:r>
            <a:r>
              <a:rPr lang="en-US" dirty="0">
                <a:solidFill>
                  <a:schemeClr val="accent6">
                    <a:lumMod val="20000"/>
                    <a:lumOff val="80000"/>
                  </a:schemeClr>
                </a:solidFill>
              </a:rPr>
              <a:t>, </a:t>
            </a:r>
            <a:r>
              <a:rPr lang="en-US" dirty="0" err="1">
                <a:solidFill>
                  <a:schemeClr val="accent6">
                    <a:lumMod val="20000"/>
                    <a:lumOff val="80000"/>
                  </a:schemeClr>
                </a:solidFill>
              </a:rPr>
              <a:t>r.origin</a:t>
            </a:r>
            <a:r>
              <a:rPr lang="en-US" dirty="0">
                <a:solidFill>
                  <a:schemeClr val="accent6">
                    <a:lumMod val="20000"/>
                    <a:lumOff val="80000"/>
                  </a:schemeClr>
                </a:solidFill>
              </a:rPr>
              <a:t>, </a:t>
            </a:r>
            <a:r>
              <a:rPr lang="en-US" dirty="0" err="1">
                <a:solidFill>
                  <a:schemeClr val="accent6">
                    <a:lumMod val="20000"/>
                    <a:lumOff val="80000"/>
                  </a:schemeClr>
                </a:solidFill>
              </a:rPr>
              <a:t>r.destination</a:t>
            </a:r>
            <a:r>
              <a:rPr lang="en-US" dirty="0">
                <a:solidFill>
                  <a:schemeClr val="accent6">
                    <a:lumMod val="20000"/>
                    <a:lumOff val="80000"/>
                  </a:schemeClr>
                </a:solidFill>
              </a:rPr>
              <a:t>, </a:t>
            </a:r>
            <a:r>
              <a:rPr lang="en-US" dirty="0" err="1">
                <a:solidFill>
                  <a:schemeClr val="accent6">
                    <a:lumMod val="20000"/>
                    <a:lumOff val="80000"/>
                  </a:schemeClr>
                </a:solidFill>
              </a:rPr>
              <a:t>b.departure_time</a:t>
            </a:r>
            <a:r>
              <a:rPr lang="en-US" dirty="0">
                <a:solidFill>
                  <a:schemeClr val="accent6">
                    <a:lumMod val="20000"/>
                    <a:lumOff val="80000"/>
                  </a:schemeClr>
                </a:solidFill>
              </a:rPr>
              <a:t>, </a:t>
            </a:r>
            <a:r>
              <a:rPr lang="en-US" dirty="0" err="1">
                <a:solidFill>
                  <a:schemeClr val="accent6">
                    <a:lumMod val="20000"/>
                    <a:lumOff val="80000"/>
                  </a:schemeClr>
                </a:solidFill>
              </a:rPr>
              <a:t>b.fare</a:t>
            </a:r>
            <a:r>
              <a:rPr lang="en-US" dirty="0">
                <a:solidFill>
                  <a:schemeClr val="accent6">
                    <a:lumMod val="20000"/>
                    <a:lumOff val="80000"/>
                  </a:schemeClr>
                </a:solidFill>
              </a:rPr>
              <a:t>, </a:t>
            </a:r>
            <a:r>
              <a:rPr lang="en-US" dirty="0" err="1">
                <a:solidFill>
                  <a:schemeClr val="accent6">
                    <a:lumMod val="20000"/>
                    <a:lumOff val="80000"/>
                  </a:schemeClr>
                </a:solidFill>
              </a:rPr>
              <a:t>bu.bus_number</a:t>
            </a:r>
            <a:endParaRPr lang="en-US" dirty="0">
              <a:solidFill>
                <a:schemeClr val="accent6">
                  <a:lumMod val="20000"/>
                  <a:lumOff val="80000"/>
                </a:schemeClr>
              </a:solidFill>
            </a:endParaRPr>
          </a:p>
          <a:p>
            <a:r>
              <a:rPr lang="en-US" dirty="0">
                <a:solidFill>
                  <a:srgbClr val="92D050"/>
                </a:solidFill>
              </a:rPr>
              <a:t>FROM Bookings b</a:t>
            </a:r>
          </a:p>
          <a:p>
            <a:r>
              <a:rPr lang="en-US" dirty="0">
                <a:solidFill>
                  <a:schemeClr val="accent6"/>
                </a:solidFill>
              </a:rPr>
              <a:t>INNER JOIN Passengers p ON </a:t>
            </a:r>
            <a:r>
              <a:rPr lang="en-US" dirty="0" err="1">
                <a:solidFill>
                  <a:schemeClr val="accent6"/>
                </a:solidFill>
              </a:rPr>
              <a:t>b.passenger_id</a:t>
            </a:r>
            <a:r>
              <a:rPr lang="en-US" dirty="0">
                <a:solidFill>
                  <a:schemeClr val="accent6"/>
                </a:solidFill>
              </a:rPr>
              <a:t> = </a:t>
            </a:r>
            <a:r>
              <a:rPr lang="en-US" dirty="0" err="1">
                <a:solidFill>
                  <a:schemeClr val="accent6"/>
                </a:solidFill>
              </a:rPr>
              <a:t>p.passenger_id</a:t>
            </a:r>
            <a:endParaRPr lang="en-US" dirty="0">
              <a:solidFill>
                <a:schemeClr val="accent6"/>
              </a:solidFill>
            </a:endParaRPr>
          </a:p>
          <a:p>
            <a:r>
              <a:rPr lang="en-US" dirty="0">
                <a:solidFill>
                  <a:schemeClr val="accent1">
                    <a:lumMod val="60000"/>
                    <a:lumOff val="40000"/>
                  </a:schemeClr>
                </a:solidFill>
              </a:rPr>
              <a:t>INNER JOIN Routes r ON </a:t>
            </a:r>
            <a:r>
              <a:rPr lang="en-US" dirty="0" err="1">
                <a:solidFill>
                  <a:schemeClr val="accent1">
                    <a:lumMod val="60000"/>
                    <a:lumOff val="40000"/>
                  </a:schemeClr>
                </a:solidFill>
              </a:rPr>
              <a:t>b.route_id</a:t>
            </a:r>
            <a:r>
              <a:rPr lang="en-US" dirty="0">
                <a:solidFill>
                  <a:schemeClr val="accent1">
                    <a:lumMod val="60000"/>
                    <a:lumOff val="40000"/>
                  </a:schemeClr>
                </a:solidFill>
              </a:rPr>
              <a:t> = </a:t>
            </a:r>
            <a:r>
              <a:rPr lang="en-US" dirty="0" err="1">
                <a:solidFill>
                  <a:schemeClr val="accent1">
                    <a:lumMod val="60000"/>
                    <a:lumOff val="40000"/>
                  </a:schemeClr>
                </a:solidFill>
              </a:rPr>
              <a:t>r.route_id</a:t>
            </a:r>
            <a:endParaRPr lang="en-US" dirty="0">
              <a:solidFill>
                <a:schemeClr val="accent1">
                  <a:lumMod val="60000"/>
                  <a:lumOff val="40000"/>
                </a:schemeClr>
              </a:solidFill>
            </a:endParaRPr>
          </a:p>
          <a:p>
            <a:r>
              <a:rPr lang="en-US" dirty="0">
                <a:solidFill>
                  <a:schemeClr val="accent1">
                    <a:lumMod val="60000"/>
                    <a:lumOff val="40000"/>
                  </a:schemeClr>
                </a:solidFill>
              </a:rPr>
              <a:t>INNER JOIN Buses </a:t>
            </a:r>
            <a:r>
              <a:rPr lang="en-US" dirty="0" err="1">
                <a:solidFill>
                  <a:schemeClr val="accent1">
                    <a:lumMod val="60000"/>
                    <a:lumOff val="40000"/>
                  </a:schemeClr>
                </a:solidFill>
              </a:rPr>
              <a:t>bu</a:t>
            </a:r>
            <a:r>
              <a:rPr lang="en-US" dirty="0">
                <a:solidFill>
                  <a:schemeClr val="accent1">
                    <a:lumMod val="60000"/>
                    <a:lumOff val="40000"/>
                  </a:schemeClr>
                </a:solidFill>
              </a:rPr>
              <a:t> ON </a:t>
            </a:r>
            <a:r>
              <a:rPr lang="en-US" dirty="0" err="1">
                <a:solidFill>
                  <a:schemeClr val="accent1">
                    <a:lumMod val="60000"/>
                    <a:lumOff val="40000"/>
                  </a:schemeClr>
                </a:solidFill>
              </a:rPr>
              <a:t>b.bus_id</a:t>
            </a:r>
            <a:r>
              <a:rPr lang="en-US" dirty="0">
                <a:solidFill>
                  <a:schemeClr val="accent1">
                    <a:lumMod val="60000"/>
                    <a:lumOff val="40000"/>
                  </a:schemeClr>
                </a:solidFill>
              </a:rPr>
              <a:t> = </a:t>
            </a:r>
            <a:r>
              <a:rPr lang="en-US" dirty="0" err="1">
                <a:solidFill>
                  <a:schemeClr val="accent1">
                    <a:lumMod val="60000"/>
                    <a:lumOff val="40000"/>
                  </a:schemeClr>
                </a:solidFill>
              </a:rPr>
              <a:t>bu.bus_id</a:t>
            </a:r>
            <a:endParaRPr lang="en-US" dirty="0">
              <a:solidFill>
                <a:schemeClr val="accent1">
                  <a:lumMod val="60000"/>
                  <a:lumOff val="40000"/>
                </a:schemeClr>
              </a:solidFill>
            </a:endParaRPr>
          </a:p>
          <a:p>
            <a:r>
              <a:rPr lang="en-US" dirty="0">
                <a:solidFill>
                  <a:schemeClr val="accent1">
                    <a:lumMod val="60000"/>
                    <a:lumOff val="40000"/>
                  </a:schemeClr>
                </a:solidFill>
              </a:rPr>
              <a:t>WHERE </a:t>
            </a:r>
            <a:r>
              <a:rPr lang="en-US" dirty="0" err="1">
                <a:solidFill>
                  <a:schemeClr val="accent1">
                    <a:lumMod val="60000"/>
                    <a:lumOff val="40000"/>
                  </a:schemeClr>
                </a:solidFill>
              </a:rPr>
              <a:t>b.status</a:t>
            </a:r>
            <a:r>
              <a:rPr lang="en-US" dirty="0">
                <a:solidFill>
                  <a:schemeClr val="accent1">
                    <a:lumMod val="60000"/>
                    <a:lumOff val="40000"/>
                  </a:schemeClr>
                </a:solidFill>
              </a:rPr>
              <a:t> = 'Booked';</a:t>
            </a:r>
          </a:p>
        </p:txBody>
      </p:sp>
      <p:sp>
        <p:nvSpPr>
          <p:cNvPr id="7" name="TextBox 6">
            <a:extLst>
              <a:ext uri="{FF2B5EF4-FFF2-40B4-BE49-F238E27FC236}">
                <a16:creationId xmlns:a16="http://schemas.microsoft.com/office/drawing/2014/main" id="{D49171FC-E353-5E3D-CC7A-5B8B79F96D44}"/>
              </a:ext>
            </a:extLst>
          </p:cNvPr>
          <p:cNvSpPr txBox="1"/>
          <p:nvPr/>
        </p:nvSpPr>
        <p:spPr>
          <a:xfrm>
            <a:off x="653143" y="590359"/>
            <a:ext cx="11168743" cy="830997"/>
          </a:xfrm>
          <a:prstGeom prst="rect">
            <a:avLst/>
          </a:prstGeom>
          <a:noFill/>
        </p:spPr>
        <p:txBody>
          <a:bodyPr wrap="square">
            <a:spAutoFit/>
          </a:bodyPr>
          <a:lstStyle/>
          <a:p>
            <a:r>
              <a:rPr lang="en-US" sz="2400" b="1" dirty="0">
                <a:solidFill>
                  <a:schemeClr val="accent1"/>
                </a:solidFill>
                <a:latin typeface="Söhne"/>
              </a:rPr>
              <a:t>8.Write a Query</a:t>
            </a:r>
            <a:r>
              <a:rPr lang="en-US" sz="2400" b="1" i="0" dirty="0">
                <a:solidFill>
                  <a:schemeClr val="accent1"/>
                </a:solidFill>
                <a:effectLst/>
                <a:latin typeface="Söhne"/>
              </a:rPr>
              <a:t> to retrieve booking details along with passenger and bus information for bookings with status 'Booked’.</a:t>
            </a:r>
            <a:endParaRPr lang="en-US" sz="2400" b="1" dirty="0">
              <a:solidFill>
                <a:schemeClr val="accent1"/>
              </a:solidFill>
            </a:endParaRPr>
          </a:p>
        </p:txBody>
      </p:sp>
    </p:spTree>
    <p:extLst>
      <p:ext uri="{BB962C8B-B14F-4D97-AF65-F5344CB8AC3E}">
        <p14:creationId xmlns:p14="http://schemas.microsoft.com/office/powerpoint/2010/main" val="254321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16ADF-432E-8A31-5089-F92C1F8241DA}"/>
              </a:ext>
            </a:extLst>
          </p:cNvPr>
          <p:cNvPicPr>
            <a:picLocks noChangeAspect="1"/>
          </p:cNvPicPr>
          <p:nvPr/>
        </p:nvPicPr>
        <p:blipFill>
          <a:blip r:embed="rId2"/>
          <a:stretch>
            <a:fillRect/>
          </a:stretch>
        </p:blipFill>
        <p:spPr>
          <a:xfrm>
            <a:off x="7534115" y="2258009"/>
            <a:ext cx="3793248" cy="1791478"/>
          </a:xfrm>
          <a:prstGeom prst="rect">
            <a:avLst/>
          </a:prstGeom>
        </p:spPr>
      </p:pic>
      <p:sp>
        <p:nvSpPr>
          <p:cNvPr id="5" name="TextBox 4">
            <a:extLst>
              <a:ext uri="{FF2B5EF4-FFF2-40B4-BE49-F238E27FC236}">
                <a16:creationId xmlns:a16="http://schemas.microsoft.com/office/drawing/2014/main" id="{22848F55-CB0B-38A0-C869-36E2B4FFAF8C}"/>
              </a:ext>
            </a:extLst>
          </p:cNvPr>
          <p:cNvSpPr txBox="1"/>
          <p:nvPr/>
        </p:nvSpPr>
        <p:spPr>
          <a:xfrm>
            <a:off x="864637" y="1613500"/>
            <a:ext cx="6102220" cy="2585323"/>
          </a:xfrm>
          <a:prstGeom prst="rect">
            <a:avLst/>
          </a:prstGeom>
          <a:noFill/>
        </p:spPr>
        <p:txBody>
          <a:bodyPr wrap="square">
            <a:spAutoFit/>
          </a:bodyPr>
          <a:lstStyle/>
          <a:p>
            <a:endParaRPr lang="en-US" dirty="0"/>
          </a:p>
          <a:p>
            <a:r>
              <a:rPr lang="en-US" dirty="0">
                <a:solidFill>
                  <a:schemeClr val="tx1">
                    <a:lumMod val="75000"/>
                  </a:schemeClr>
                </a:solidFill>
              </a:rPr>
              <a:t>CREATE PROCEDURE </a:t>
            </a:r>
            <a:r>
              <a:rPr lang="en-US" dirty="0" err="1">
                <a:solidFill>
                  <a:schemeClr val="tx1">
                    <a:lumMod val="75000"/>
                  </a:schemeClr>
                </a:solidFill>
              </a:rPr>
              <a:t>GetActiveBusesByType</a:t>
            </a:r>
            <a:r>
              <a:rPr lang="en-US" dirty="0">
                <a:solidFill>
                  <a:schemeClr val="tx1">
                    <a:lumMod val="75000"/>
                  </a:schemeClr>
                </a:solidFill>
              </a:rPr>
              <a:t>(IN </a:t>
            </a:r>
            <a:r>
              <a:rPr lang="en-US" dirty="0" err="1">
                <a:solidFill>
                  <a:schemeClr val="tx1">
                    <a:lumMod val="75000"/>
                  </a:schemeClr>
                </a:solidFill>
              </a:rPr>
              <a:t>bus_type</a:t>
            </a:r>
            <a:r>
              <a:rPr lang="en-US" dirty="0">
                <a:solidFill>
                  <a:schemeClr val="tx1">
                    <a:lumMod val="75000"/>
                  </a:schemeClr>
                </a:solidFill>
              </a:rPr>
              <a:t> VARCHAR(50))</a:t>
            </a:r>
          </a:p>
          <a:p>
            <a:r>
              <a:rPr lang="en-US" dirty="0">
                <a:solidFill>
                  <a:schemeClr val="accent6">
                    <a:lumMod val="60000"/>
                    <a:lumOff val="40000"/>
                  </a:schemeClr>
                </a:solidFill>
              </a:rPr>
              <a:t>BEGIN</a:t>
            </a:r>
          </a:p>
          <a:p>
            <a:r>
              <a:rPr lang="en-US" dirty="0"/>
              <a:t>    </a:t>
            </a:r>
            <a:r>
              <a:rPr lang="en-US" dirty="0">
                <a:solidFill>
                  <a:schemeClr val="accent4">
                    <a:lumMod val="60000"/>
                    <a:lumOff val="40000"/>
                  </a:schemeClr>
                </a:solidFill>
              </a:rPr>
              <a:t>SELECT *</a:t>
            </a:r>
          </a:p>
          <a:p>
            <a:r>
              <a:rPr lang="en-US" dirty="0">
                <a:solidFill>
                  <a:schemeClr val="accent4">
                    <a:lumMod val="60000"/>
                    <a:lumOff val="40000"/>
                  </a:schemeClr>
                </a:solidFill>
              </a:rPr>
              <a:t>    FROM Buses</a:t>
            </a:r>
          </a:p>
          <a:p>
            <a:r>
              <a:rPr lang="en-US" dirty="0">
                <a:solidFill>
                  <a:schemeClr val="accent4">
                    <a:lumMod val="60000"/>
                    <a:lumOff val="40000"/>
                  </a:schemeClr>
                </a:solidFill>
              </a:rPr>
              <a:t>    WHERE status = 'Active' AND type = </a:t>
            </a:r>
            <a:r>
              <a:rPr lang="en-US" dirty="0" err="1">
                <a:solidFill>
                  <a:schemeClr val="accent4">
                    <a:lumMod val="60000"/>
                    <a:lumOff val="40000"/>
                  </a:schemeClr>
                </a:solidFill>
              </a:rPr>
              <a:t>bus_type</a:t>
            </a:r>
            <a:r>
              <a:rPr lang="en-US" dirty="0">
                <a:solidFill>
                  <a:schemeClr val="accent4">
                    <a:lumMod val="60000"/>
                    <a:lumOff val="40000"/>
                  </a:schemeClr>
                </a:solidFill>
              </a:rPr>
              <a:t>;</a:t>
            </a:r>
          </a:p>
          <a:p>
            <a:r>
              <a:rPr lang="en-US" dirty="0">
                <a:solidFill>
                  <a:schemeClr val="accent6">
                    <a:lumMod val="60000"/>
                    <a:lumOff val="40000"/>
                  </a:schemeClr>
                </a:solidFill>
              </a:rPr>
              <a:t>END</a:t>
            </a:r>
          </a:p>
          <a:p>
            <a:endParaRPr lang="en-US" dirty="0"/>
          </a:p>
        </p:txBody>
      </p:sp>
      <p:sp>
        <p:nvSpPr>
          <p:cNvPr id="9" name="TextBox 8">
            <a:extLst>
              <a:ext uri="{FF2B5EF4-FFF2-40B4-BE49-F238E27FC236}">
                <a16:creationId xmlns:a16="http://schemas.microsoft.com/office/drawing/2014/main" id="{0C319E22-9E31-8046-AA2E-ACCF837EFB00}"/>
              </a:ext>
            </a:extLst>
          </p:cNvPr>
          <p:cNvSpPr txBox="1"/>
          <p:nvPr/>
        </p:nvSpPr>
        <p:spPr>
          <a:xfrm>
            <a:off x="762000" y="649031"/>
            <a:ext cx="10462726" cy="830997"/>
          </a:xfrm>
          <a:prstGeom prst="rect">
            <a:avLst/>
          </a:prstGeom>
          <a:noFill/>
        </p:spPr>
        <p:txBody>
          <a:bodyPr wrap="square">
            <a:spAutoFit/>
          </a:bodyPr>
          <a:lstStyle/>
          <a:p>
            <a:r>
              <a:rPr lang="en-US" b="0" i="0" dirty="0">
                <a:solidFill>
                  <a:schemeClr val="accent1"/>
                </a:solidFill>
                <a:effectLst/>
                <a:latin typeface="Söhne"/>
              </a:rPr>
              <a:t> </a:t>
            </a:r>
            <a:r>
              <a:rPr lang="en-US" sz="2400" b="1" i="0" dirty="0">
                <a:solidFill>
                  <a:schemeClr val="accent1"/>
                </a:solidFill>
                <a:effectLst/>
                <a:latin typeface="Söhne"/>
              </a:rPr>
              <a:t>9</a:t>
            </a:r>
            <a:r>
              <a:rPr lang="en-US" sz="2400" b="1" dirty="0">
                <a:solidFill>
                  <a:schemeClr val="accent1"/>
                </a:solidFill>
                <a:latin typeface="Söhne"/>
              </a:rPr>
              <a:t>.</a:t>
            </a:r>
            <a:r>
              <a:rPr lang="en-US" sz="2400" b="1" i="0" dirty="0">
                <a:solidFill>
                  <a:schemeClr val="accent1"/>
                </a:solidFill>
                <a:effectLst/>
                <a:latin typeface="Söhne"/>
              </a:rPr>
              <a:t>Write a Query to retrieves information about active buses based on a specified bus type.</a:t>
            </a:r>
            <a:endParaRPr lang="en-US" sz="2400" b="1" dirty="0">
              <a:solidFill>
                <a:schemeClr val="accent1"/>
              </a:solidFill>
            </a:endParaRPr>
          </a:p>
        </p:txBody>
      </p:sp>
      <p:sp>
        <p:nvSpPr>
          <p:cNvPr id="11" name="TextBox 10">
            <a:extLst>
              <a:ext uri="{FF2B5EF4-FFF2-40B4-BE49-F238E27FC236}">
                <a16:creationId xmlns:a16="http://schemas.microsoft.com/office/drawing/2014/main" id="{385F214C-7D19-57F0-DB5B-18056968B26A}"/>
              </a:ext>
            </a:extLst>
          </p:cNvPr>
          <p:cNvSpPr txBox="1"/>
          <p:nvPr/>
        </p:nvSpPr>
        <p:spPr>
          <a:xfrm>
            <a:off x="864637" y="4332295"/>
            <a:ext cx="6102220" cy="369332"/>
          </a:xfrm>
          <a:prstGeom prst="rect">
            <a:avLst/>
          </a:prstGeom>
          <a:noFill/>
        </p:spPr>
        <p:txBody>
          <a:bodyPr wrap="square">
            <a:spAutoFit/>
          </a:bodyPr>
          <a:lstStyle/>
          <a:p>
            <a:r>
              <a:rPr lang="en-US" dirty="0">
                <a:solidFill>
                  <a:schemeClr val="accent1"/>
                </a:solidFill>
              </a:rPr>
              <a:t> Usage:  </a:t>
            </a:r>
            <a:r>
              <a:rPr lang="en-US" dirty="0"/>
              <a:t>CALL </a:t>
            </a:r>
            <a:r>
              <a:rPr lang="en-US" dirty="0" err="1"/>
              <a:t>GetActiveBusesByType</a:t>
            </a:r>
            <a:r>
              <a:rPr lang="en-US" dirty="0"/>
              <a:t>('AC');</a:t>
            </a:r>
          </a:p>
        </p:txBody>
      </p:sp>
    </p:spTree>
    <p:extLst>
      <p:ext uri="{BB962C8B-B14F-4D97-AF65-F5344CB8AC3E}">
        <p14:creationId xmlns:p14="http://schemas.microsoft.com/office/powerpoint/2010/main" val="20627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5610B-7707-30B6-6E6F-0D2862C35376}"/>
              </a:ext>
            </a:extLst>
          </p:cNvPr>
          <p:cNvSpPr txBox="1"/>
          <p:nvPr/>
        </p:nvSpPr>
        <p:spPr>
          <a:xfrm>
            <a:off x="681135" y="1234760"/>
            <a:ext cx="6102220" cy="1477328"/>
          </a:xfrm>
          <a:prstGeom prst="rect">
            <a:avLst/>
          </a:prstGeom>
          <a:noFill/>
        </p:spPr>
        <p:txBody>
          <a:bodyPr wrap="square">
            <a:spAutoFit/>
          </a:bodyPr>
          <a:lstStyle/>
          <a:p>
            <a:r>
              <a:rPr lang="en-US" dirty="0">
                <a:solidFill>
                  <a:schemeClr val="accent6">
                    <a:lumMod val="40000"/>
                    <a:lumOff val="60000"/>
                  </a:schemeClr>
                </a:solidFill>
              </a:rPr>
              <a:t>SELECT </a:t>
            </a:r>
            <a:r>
              <a:rPr lang="en-US" dirty="0" err="1">
                <a:solidFill>
                  <a:schemeClr val="accent6">
                    <a:lumMod val="40000"/>
                    <a:lumOff val="60000"/>
                  </a:schemeClr>
                </a:solidFill>
              </a:rPr>
              <a:t>r.route_id</a:t>
            </a:r>
            <a:r>
              <a:rPr lang="en-US" dirty="0">
                <a:solidFill>
                  <a:schemeClr val="accent6">
                    <a:lumMod val="40000"/>
                    <a:lumOff val="60000"/>
                  </a:schemeClr>
                </a:solidFill>
              </a:rPr>
              <a:t>, </a:t>
            </a:r>
            <a:r>
              <a:rPr lang="en-US" dirty="0" err="1">
                <a:solidFill>
                  <a:schemeClr val="accent6">
                    <a:lumMod val="40000"/>
                    <a:lumOff val="60000"/>
                  </a:schemeClr>
                </a:solidFill>
              </a:rPr>
              <a:t>r.origin</a:t>
            </a:r>
            <a:r>
              <a:rPr lang="en-US" dirty="0">
                <a:solidFill>
                  <a:schemeClr val="accent6">
                    <a:lumMod val="40000"/>
                    <a:lumOff val="60000"/>
                  </a:schemeClr>
                </a:solidFill>
              </a:rPr>
              <a:t>, </a:t>
            </a:r>
            <a:r>
              <a:rPr lang="en-US" dirty="0" err="1">
                <a:solidFill>
                  <a:schemeClr val="accent6">
                    <a:lumMod val="40000"/>
                    <a:lumOff val="60000"/>
                  </a:schemeClr>
                </a:solidFill>
              </a:rPr>
              <a:t>r.destination</a:t>
            </a:r>
            <a:r>
              <a:rPr lang="en-US" dirty="0">
                <a:solidFill>
                  <a:schemeClr val="accent6">
                    <a:lumMod val="40000"/>
                    <a:lumOff val="60000"/>
                  </a:schemeClr>
                </a:solidFill>
              </a:rPr>
              <a:t>, AVG(</a:t>
            </a:r>
            <a:r>
              <a:rPr lang="en-US" dirty="0" err="1">
                <a:solidFill>
                  <a:schemeClr val="accent6">
                    <a:lumMod val="40000"/>
                    <a:lumOff val="60000"/>
                  </a:schemeClr>
                </a:solidFill>
              </a:rPr>
              <a:t>b.fare</a:t>
            </a:r>
            <a:r>
              <a:rPr lang="en-US" dirty="0">
                <a:solidFill>
                  <a:schemeClr val="accent6">
                    <a:lumMod val="40000"/>
                    <a:lumOff val="60000"/>
                  </a:schemeClr>
                </a:solidFill>
              </a:rPr>
              <a:t>) AS </a:t>
            </a:r>
            <a:r>
              <a:rPr lang="en-US" dirty="0" err="1">
                <a:solidFill>
                  <a:schemeClr val="accent6">
                    <a:lumMod val="40000"/>
                    <a:lumOff val="60000"/>
                  </a:schemeClr>
                </a:solidFill>
              </a:rPr>
              <a:t>avg_fare</a:t>
            </a:r>
            <a:endParaRPr lang="en-US" dirty="0">
              <a:solidFill>
                <a:schemeClr val="accent6">
                  <a:lumMod val="40000"/>
                  <a:lumOff val="60000"/>
                </a:schemeClr>
              </a:solidFill>
            </a:endParaRPr>
          </a:p>
          <a:p>
            <a:r>
              <a:rPr lang="en-US" dirty="0">
                <a:solidFill>
                  <a:schemeClr val="accent2"/>
                </a:solidFill>
              </a:rPr>
              <a:t>FROM Routes r</a:t>
            </a:r>
          </a:p>
          <a:p>
            <a:r>
              <a:rPr lang="en-US" dirty="0">
                <a:solidFill>
                  <a:schemeClr val="bg2">
                    <a:lumMod val="20000"/>
                    <a:lumOff val="80000"/>
                  </a:schemeClr>
                </a:solidFill>
              </a:rPr>
              <a:t>INNER JOIN Bookings b ON </a:t>
            </a:r>
            <a:r>
              <a:rPr lang="en-US" dirty="0" err="1">
                <a:solidFill>
                  <a:schemeClr val="bg2">
                    <a:lumMod val="20000"/>
                    <a:lumOff val="80000"/>
                  </a:schemeClr>
                </a:solidFill>
              </a:rPr>
              <a:t>r.route_id</a:t>
            </a:r>
            <a:r>
              <a:rPr lang="en-US" dirty="0">
                <a:solidFill>
                  <a:schemeClr val="bg2">
                    <a:lumMod val="20000"/>
                    <a:lumOff val="80000"/>
                  </a:schemeClr>
                </a:solidFill>
              </a:rPr>
              <a:t> = </a:t>
            </a:r>
            <a:r>
              <a:rPr lang="en-US" dirty="0" err="1">
                <a:solidFill>
                  <a:schemeClr val="bg2">
                    <a:lumMod val="20000"/>
                    <a:lumOff val="80000"/>
                  </a:schemeClr>
                </a:solidFill>
              </a:rPr>
              <a:t>b.route_id</a:t>
            </a:r>
            <a:endParaRPr lang="en-US" dirty="0">
              <a:solidFill>
                <a:schemeClr val="bg2">
                  <a:lumMod val="20000"/>
                  <a:lumOff val="80000"/>
                </a:schemeClr>
              </a:solidFill>
            </a:endParaRPr>
          </a:p>
          <a:p>
            <a:r>
              <a:rPr lang="en-US" dirty="0">
                <a:solidFill>
                  <a:schemeClr val="accent4">
                    <a:lumMod val="60000"/>
                    <a:lumOff val="40000"/>
                  </a:schemeClr>
                </a:solidFill>
              </a:rPr>
              <a:t>GROUP BY </a:t>
            </a:r>
            <a:r>
              <a:rPr lang="en-US" dirty="0" err="1">
                <a:solidFill>
                  <a:schemeClr val="accent4">
                    <a:lumMod val="60000"/>
                    <a:lumOff val="40000"/>
                  </a:schemeClr>
                </a:solidFill>
              </a:rPr>
              <a:t>r.route_id</a:t>
            </a:r>
            <a:r>
              <a:rPr lang="en-US" dirty="0">
                <a:solidFill>
                  <a:schemeClr val="accent4">
                    <a:lumMod val="60000"/>
                    <a:lumOff val="40000"/>
                  </a:schemeClr>
                </a:solidFill>
              </a:rPr>
              <a:t>, </a:t>
            </a:r>
            <a:r>
              <a:rPr lang="en-US" dirty="0" err="1">
                <a:solidFill>
                  <a:schemeClr val="accent4">
                    <a:lumMod val="60000"/>
                    <a:lumOff val="40000"/>
                  </a:schemeClr>
                </a:solidFill>
              </a:rPr>
              <a:t>r.origin</a:t>
            </a:r>
            <a:r>
              <a:rPr lang="en-US" dirty="0">
                <a:solidFill>
                  <a:schemeClr val="accent4">
                    <a:lumMod val="60000"/>
                    <a:lumOff val="40000"/>
                  </a:schemeClr>
                </a:solidFill>
              </a:rPr>
              <a:t>, </a:t>
            </a:r>
            <a:r>
              <a:rPr lang="en-US" dirty="0" err="1">
                <a:solidFill>
                  <a:schemeClr val="accent4">
                    <a:lumMod val="60000"/>
                    <a:lumOff val="40000"/>
                  </a:schemeClr>
                </a:solidFill>
              </a:rPr>
              <a:t>r.destination</a:t>
            </a:r>
            <a:r>
              <a:rPr lang="en-US" dirty="0">
                <a:solidFill>
                  <a:schemeClr val="accent4">
                    <a:lumMod val="60000"/>
                    <a:lumOff val="40000"/>
                  </a:schemeClr>
                </a:solidFill>
              </a:rPr>
              <a:t>;</a:t>
            </a:r>
          </a:p>
        </p:txBody>
      </p:sp>
      <p:pic>
        <p:nvPicPr>
          <p:cNvPr id="5" name="Picture 4">
            <a:extLst>
              <a:ext uri="{FF2B5EF4-FFF2-40B4-BE49-F238E27FC236}">
                <a16:creationId xmlns:a16="http://schemas.microsoft.com/office/drawing/2014/main" id="{1C622B1E-E221-B4EE-35A4-44CC2742BC0E}"/>
              </a:ext>
            </a:extLst>
          </p:cNvPr>
          <p:cNvPicPr>
            <a:picLocks noChangeAspect="1"/>
          </p:cNvPicPr>
          <p:nvPr/>
        </p:nvPicPr>
        <p:blipFill>
          <a:blip r:embed="rId2"/>
          <a:stretch>
            <a:fillRect/>
          </a:stretch>
        </p:blipFill>
        <p:spPr>
          <a:xfrm>
            <a:off x="7677978" y="824300"/>
            <a:ext cx="3453442" cy="1912776"/>
          </a:xfrm>
          <a:prstGeom prst="rect">
            <a:avLst/>
          </a:prstGeom>
        </p:spPr>
      </p:pic>
      <p:sp>
        <p:nvSpPr>
          <p:cNvPr id="7" name="TextBox 6">
            <a:extLst>
              <a:ext uri="{FF2B5EF4-FFF2-40B4-BE49-F238E27FC236}">
                <a16:creationId xmlns:a16="http://schemas.microsoft.com/office/drawing/2014/main" id="{B7406CCA-BF49-F51D-53EC-7A3CF2C87956}"/>
              </a:ext>
            </a:extLst>
          </p:cNvPr>
          <p:cNvSpPr txBox="1"/>
          <p:nvPr/>
        </p:nvSpPr>
        <p:spPr>
          <a:xfrm>
            <a:off x="363892" y="399958"/>
            <a:ext cx="7716417" cy="461665"/>
          </a:xfrm>
          <a:prstGeom prst="rect">
            <a:avLst/>
          </a:prstGeom>
          <a:noFill/>
        </p:spPr>
        <p:txBody>
          <a:bodyPr wrap="square">
            <a:spAutoFit/>
          </a:bodyPr>
          <a:lstStyle/>
          <a:p>
            <a:r>
              <a:rPr lang="en-US" sz="2400" b="1" dirty="0">
                <a:solidFill>
                  <a:schemeClr val="accent1"/>
                </a:solidFill>
                <a:latin typeface="Söhne"/>
              </a:rPr>
              <a:t>10.Write a Query to</a:t>
            </a:r>
            <a:r>
              <a:rPr lang="en-US" sz="2400" b="0" i="0" dirty="0">
                <a:solidFill>
                  <a:schemeClr val="accent1"/>
                </a:solidFill>
                <a:effectLst/>
                <a:latin typeface="Söhne"/>
              </a:rPr>
              <a:t> </a:t>
            </a:r>
            <a:r>
              <a:rPr lang="en-US" sz="2400" b="1" i="0" dirty="0">
                <a:solidFill>
                  <a:schemeClr val="accent1"/>
                </a:solidFill>
                <a:effectLst/>
                <a:latin typeface="Söhne"/>
              </a:rPr>
              <a:t>calculates the average fare per route.</a:t>
            </a:r>
            <a:endParaRPr lang="en-US" sz="2400" b="1" dirty="0">
              <a:solidFill>
                <a:schemeClr val="accent1"/>
              </a:solidFill>
            </a:endParaRPr>
          </a:p>
        </p:txBody>
      </p:sp>
      <p:sp>
        <p:nvSpPr>
          <p:cNvPr id="4" name="TextBox 3">
            <a:extLst>
              <a:ext uri="{FF2B5EF4-FFF2-40B4-BE49-F238E27FC236}">
                <a16:creationId xmlns:a16="http://schemas.microsoft.com/office/drawing/2014/main" id="{88638823-3966-6049-4E61-F0BBF3136C7F}"/>
              </a:ext>
            </a:extLst>
          </p:cNvPr>
          <p:cNvSpPr txBox="1"/>
          <p:nvPr/>
        </p:nvSpPr>
        <p:spPr>
          <a:xfrm>
            <a:off x="410545" y="3054513"/>
            <a:ext cx="10720875" cy="461665"/>
          </a:xfrm>
          <a:prstGeom prst="rect">
            <a:avLst/>
          </a:prstGeom>
          <a:noFill/>
        </p:spPr>
        <p:txBody>
          <a:bodyPr wrap="square">
            <a:spAutoFit/>
          </a:bodyPr>
          <a:lstStyle/>
          <a:p>
            <a:r>
              <a:rPr lang="en-US" sz="2400" b="1" i="0" dirty="0">
                <a:solidFill>
                  <a:schemeClr val="accent1"/>
                </a:solidFill>
                <a:effectLst/>
                <a:latin typeface="Söhne"/>
              </a:rPr>
              <a:t>11.Write a Query to </a:t>
            </a:r>
            <a:r>
              <a:rPr lang="en-US" sz="2400" b="1" dirty="0">
                <a:solidFill>
                  <a:schemeClr val="accent1"/>
                </a:solidFill>
                <a:latin typeface="Söhne"/>
              </a:rPr>
              <a:t>c</a:t>
            </a:r>
            <a:r>
              <a:rPr lang="en-US" sz="2400" b="1" i="0" dirty="0">
                <a:solidFill>
                  <a:schemeClr val="accent1"/>
                </a:solidFill>
                <a:effectLst/>
                <a:latin typeface="Söhne"/>
              </a:rPr>
              <a:t>ount the number of bookings made for each route.</a:t>
            </a:r>
            <a:endParaRPr lang="en-US" sz="2400" b="1" dirty="0"/>
          </a:p>
        </p:txBody>
      </p:sp>
      <p:sp>
        <p:nvSpPr>
          <p:cNvPr id="8" name="TextBox 7">
            <a:extLst>
              <a:ext uri="{FF2B5EF4-FFF2-40B4-BE49-F238E27FC236}">
                <a16:creationId xmlns:a16="http://schemas.microsoft.com/office/drawing/2014/main" id="{B274F8A8-4DFA-B9D2-94EA-5296DE859FE2}"/>
              </a:ext>
            </a:extLst>
          </p:cNvPr>
          <p:cNvSpPr txBox="1"/>
          <p:nvPr/>
        </p:nvSpPr>
        <p:spPr>
          <a:xfrm>
            <a:off x="681135" y="3701161"/>
            <a:ext cx="6102220" cy="1477328"/>
          </a:xfrm>
          <a:prstGeom prst="rect">
            <a:avLst/>
          </a:prstGeom>
          <a:noFill/>
        </p:spPr>
        <p:txBody>
          <a:bodyPr wrap="square">
            <a:spAutoFit/>
          </a:bodyPr>
          <a:lstStyle/>
          <a:p>
            <a:r>
              <a:rPr lang="en-US" dirty="0">
                <a:solidFill>
                  <a:schemeClr val="accent2">
                    <a:lumMod val="60000"/>
                    <a:lumOff val="40000"/>
                  </a:schemeClr>
                </a:solidFill>
              </a:rPr>
              <a:t>SELECT </a:t>
            </a:r>
            <a:r>
              <a:rPr lang="en-US" dirty="0" err="1">
                <a:solidFill>
                  <a:schemeClr val="accent2">
                    <a:lumMod val="60000"/>
                    <a:lumOff val="40000"/>
                  </a:schemeClr>
                </a:solidFill>
              </a:rPr>
              <a:t>r.route_id</a:t>
            </a:r>
            <a:r>
              <a:rPr lang="en-US" dirty="0">
                <a:solidFill>
                  <a:schemeClr val="accent2">
                    <a:lumMod val="60000"/>
                    <a:lumOff val="40000"/>
                  </a:schemeClr>
                </a:solidFill>
              </a:rPr>
              <a:t>, </a:t>
            </a:r>
            <a:r>
              <a:rPr lang="en-US" dirty="0" err="1">
                <a:solidFill>
                  <a:schemeClr val="accent2">
                    <a:lumMod val="60000"/>
                    <a:lumOff val="40000"/>
                  </a:schemeClr>
                </a:solidFill>
              </a:rPr>
              <a:t>r.origin</a:t>
            </a:r>
            <a:r>
              <a:rPr lang="en-US" dirty="0">
                <a:solidFill>
                  <a:schemeClr val="accent2">
                    <a:lumMod val="60000"/>
                    <a:lumOff val="40000"/>
                  </a:schemeClr>
                </a:solidFill>
              </a:rPr>
              <a:t>, </a:t>
            </a:r>
            <a:r>
              <a:rPr lang="en-US" dirty="0" err="1">
                <a:solidFill>
                  <a:schemeClr val="accent2">
                    <a:lumMod val="60000"/>
                    <a:lumOff val="40000"/>
                  </a:schemeClr>
                </a:solidFill>
              </a:rPr>
              <a:t>r.destination</a:t>
            </a:r>
            <a:r>
              <a:rPr lang="en-US" dirty="0">
                <a:solidFill>
                  <a:schemeClr val="accent2">
                    <a:lumMod val="60000"/>
                    <a:lumOff val="40000"/>
                  </a:schemeClr>
                </a:solidFill>
              </a:rPr>
              <a:t>, COUNT(*) AS </a:t>
            </a:r>
            <a:r>
              <a:rPr lang="en-US" dirty="0" err="1">
                <a:solidFill>
                  <a:schemeClr val="accent2">
                    <a:lumMod val="60000"/>
                    <a:lumOff val="40000"/>
                  </a:schemeClr>
                </a:solidFill>
              </a:rPr>
              <a:t>total_bookings</a:t>
            </a:r>
            <a:endParaRPr lang="en-US" dirty="0">
              <a:solidFill>
                <a:schemeClr val="accent2">
                  <a:lumMod val="60000"/>
                  <a:lumOff val="40000"/>
                </a:schemeClr>
              </a:solidFill>
            </a:endParaRPr>
          </a:p>
          <a:p>
            <a:r>
              <a:rPr lang="en-US" dirty="0">
                <a:solidFill>
                  <a:schemeClr val="accent6">
                    <a:lumMod val="20000"/>
                    <a:lumOff val="80000"/>
                  </a:schemeClr>
                </a:solidFill>
              </a:rPr>
              <a:t>FROM Bookings b</a:t>
            </a:r>
          </a:p>
          <a:p>
            <a:r>
              <a:rPr lang="en-US" dirty="0"/>
              <a:t>INNER JOIN Routes r ON </a:t>
            </a:r>
            <a:r>
              <a:rPr lang="en-US" dirty="0" err="1"/>
              <a:t>b.route_id</a:t>
            </a:r>
            <a:r>
              <a:rPr lang="en-US" dirty="0"/>
              <a:t> = </a:t>
            </a:r>
            <a:r>
              <a:rPr lang="en-US" dirty="0" err="1"/>
              <a:t>r.route_id</a:t>
            </a:r>
            <a:endParaRPr lang="en-US" dirty="0"/>
          </a:p>
          <a:p>
            <a:r>
              <a:rPr lang="en-US" dirty="0">
                <a:solidFill>
                  <a:schemeClr val="tx1">
                    <a:lumMod val="75000"/>
                  </a:schemeClr>
                </a:solidFill>
              </a:rPr>
              <a:t>GROUP BY </a:t>
            </a:r>
            <a:r>
              <a:rPr lang="en-US" dirty="0" err="1">
                <a:solidFill>
                  <a:schemeClr val="tx1">
                    <a:lumMod val="75000"/>
                  </a:schemeClr>
                </a:solidFill>
              </a:rPr>
              <a:t>r.route_id</a:t>
            </a:r>
            <a:r>
              <a:rPr lang="en-US" dirty="0">
                <a:solidFill>
                  <a:schemeClr val="tx1">
                    <a:lumMod val="75000"/>
                  </a:schemeClr>
                </a:solidFill>
              </a:rPr>
              <a:t>, </a:t>
            </a:r>
            <a:r>
              <a:rPr lang="en-US" dirty="0" err="1">
                <a:solidFill>
                  <a:schemeClr val="tx1">
                    <a:lumMod val="75000"/>
                  </a:schemeClr>
                </a:solidFill>
              </a:rPr>
              <a:t>r.origin</a:t>
            </a:r>
            <a:r>
              <a:rPr lang="en-US" dirty="0">
                <a:solidFill>
                  <a:schemeClr val="tx1">
                    <a:lumMod val="75000"/>
                  </a:schemeClr>
                </a:solidFill>
              </a:rPr>
              <a:t>, </a:t>
            </a:r>
            <a:r>
              <a:rPr lang="en-US" dirty="0" err="1">
                <a:solidFill>
                  <a:schemeClr val="tx1">
                    <a:lumMod val="75000"/>
                  </a:schemeClr>
                </a:solidFill>
              </a:rPr>
              <a:t>r.destination</a:t>
            </a:r>
            <a:r>
              <a:rPr lang="en-US" dirty="0">
                <a:solidFill>
                  <a:schemeClr val="tx1">
                    <a:lumMod val="75000"/>
                  </a:schemeClr>
                </a:solidFill>
              </a:rPr>
              <a:t>;</a:t>
            </a:r>
          </a:p>
        </p:txBody>
      </p:sp>
      <p:pic>
        <p:nvPicPr>
          <p:cNvPr id="9" name="Picture 8">
            <a:extLst>
              <a:ext uri="{FF2B5EF4-FFF2-40B4-BE49-F238E27FC236}">
                <a16:creationId xmlns:a16="http://schemas.microsoft.com/office/drawing/2014/main" id="{57F3813C-984E-C3A3-79D7-37A68E1F085B}"/>
              </a:ext>
            </a:extLst>
          </p:cNvPr>
          <p:cNvPicPr>
            <a:picLocks noChangeAspect="1"/>
          </p:cNvPicPr>
          <p:nvPr/>
        </p:nvPicPr>
        <p:blipFill>
          <a:blip r:embed="rId3"/>
          <a:stretch>
            <a:fillRect/>
          </a:stretch>
        </p:blipFill>
        <p:spPr>
          <a:xfrm>
            <a:off x="7594003" y="3688711"/>
            <a:ext cx="3117540" cy="2020357"/>
          </a:xfrm>
          <a:prstGeom prst="rect">
            <a:avLst/>
          </a:prstGeom>
        </p:spPr>
      </p:pic>
    </p:spTree>
    <p:extLst>
      <p:ext uri="{BB962C8B-B14F-4D97-AF65-F5344CB8AC3E}">
        <p14:creationId xmlns:p14="http://schemas.microsoft.com/office/powerpoint/2010/main" val="385945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352A1-5AEB-FC79-87EC-3A87DECEBADD}"/>
              </a:ext>
            </a:extLst>
          </p:cNvPr>
          <p:cNvSpPr txBox="1"/>
          <p:nvPr/>
        </p:nvSpPr>
        <p:spPr>
          <a:xfrm>
            <a:off x="746449" y="625351"/>
            <a:ext cx="10468946" cy="461665"/>
          </a:xfrm>
          <a:prstGeom prst="rect">
            <a:avLst/>
          </a:prstGeom>
          <a:noFill/>
        </p:spPr>
        <p:txBody>
          <a:bodyPr wrap="square">
            <a:spAutoFit/>
          </a:bodyPr>
          <a:lstStyle/>
          <a:p>
            <a:r>
              <a:rPr lang="en-US" sz="2400" b="1" dirty="0">
                <a:solidFill>
                  <a:schemeClr val="accent1"/>
                </a:solidFill>
                <a:latin typeface="Söhne"/>
              </a:rPr>
              <a:t>12.Write a Query to </a:t>
            </a:r>
            <a:r>
              <a:rPr lang="en-US" sz="2400" b="1" i="0" dirty="0">
                <a:solidFill>
                  <a:schemeClr val="accent1"/>
                </a:solidFill>
                <a:effectLst/>
                <a:latin typeface="Söhne"/>
              </a:rPr>
              <a:t>counts the number of bookings made by a specific passenger.</a:t>
            </a:r>
            <a:endParaRPr lang="en-US" sz="2400" b="1" dirty="0">
              <a:solidFill>
                <a:schemeClr val="accent1"/>
              </a:solidFill>
            </a:endParaRPr>
          </a:p>
        </p:txBody>
      </p:sp>
      <p:sp>
        <p:nvSpPr>
          <p:cNvPr id="5" name="TextBox 4">
            <a:extLst>
              <a:ext uri="{FF2B5EF4-FFF2-40B4-BE49-F238E27FC236}">
                <a16:creationId xmlns:a16="http://schemas.microsoft.com/office/drawing/2014/main" id="{E2FE0A4D-1E62-6889-25DC-8084D4E6C04E}"/>
              </a:ext>
            </a:extLst>
          </p:cNvPr>
          <p:cNvSpPr txBox="1"/>
          <p:nvPr/>
        </p:nvSpPr>
        <p:spPr>
          <a:xfrm>
            <a:off x="895738" y="1322229"/>
            <a:ext cx="6102220" cy="2862322"/>
          </a:xfrm>
          <a:prstGeom prst="rect">
            <a:avLst/>
          </a:prstGeom>
          <a:noFill/>
        </p:spPr>
        <p:txBody>
          <a:bodyPr wrap="square">
            <a:spAutoFit/>
          </a:bodyPr>
          <a:lstStyle/>
          <a:p>
            <a:endParaRPr lang="en-US" dirty="0"/>
          </a:p>
          <a:p>
            <a:r>
              <a:rPr lang="en-US" dirty="0">
                <a:solidFill>
                  <a:schemeClr val="tx1">
                    <a:lumMod val="75000"/>
                  </a:schemeClr>
                </a:solidFill>
              </a:rPr>
              <a:t>CREATE PROCEDURE </a:t>
            </a:r>
            <a:r>
              <a:rPr lang="en-US" dirty="0" err="1">
                <a:solidFill>
                  <a:schemeClr val="tx1">
                    <a:lumMod val="75000"/>
                  </a:schemeClr>
                </a:solidFill>
              </a:rPr>
              <a:t>CountBookingsByPassenger</a:t>
            </a:r>
            <a:r>
              <a:rPr lang="en-US" dirty="0">
                <a:solidFill>
                  <a:schemeClr val="tx1">
                    <a:lumMod val="75000"/>
                  </a:schemeClr>
                </a:solidFill>
              </a:rPr>
              <a:t>(IN </a:t>
            </a:r>
            <a:r>
              <a:rPr lang="en-US" dirty="0" err="1">
                <a:solidFill>
                  <a:schemeClr val="tx1">
                    <a:lumMod val="75000"/>
                  </a:schemeClr>
                </a:solidFill>
              </a:rPr>
              <a:t>passenger_id</a:t>
            </a:r>
            <a:r>
              <a:rPr lang="en-US" dirty="0">
                <a:solidFill>
                  <a:schemeClr val="tx1">
                    <a:lumMod val="75000"/>
                  </a:schemeClr>
                </a:solidFill>
              </a:rPr>
              <a:t> INT)</a:t>
            </a:r>
          </a:p>
          <a:p>
            <a:r>
              <a:rPr lang="en-US" dirty="0">
                <a:solidFill>
                  <a:schemeClr val="accent1">
                    <a:lumMod val="40000"/>
                    <a:lumOff val="60000"/>
                  </a:schemeClr>
                </a:solidFill>
              </a:rPr>
              <a:t>BEGIN</a:t>
            </a:r>
          </a:p>
          <a:p>
            <a:r>
              <a:rPr lang="en-US" dirty="0"/>
              <a:t>    </a:t>
            </a:r>
            <a:r>
              <a:rPr lang="en-US" dirty="0">
                <a:solidFill>
                  <a:schemeClr val="accent5">
                    <a:lumMod val="20000"/>
                    <a:lumOff val="80000"/>
                  </a:schemeClr>
                </a:solidFill>
              </a:rPr>
              <a:t>SELECT COUNT(*) AS </a:t>
            </a:r>
            <a:r>
              <a:rPr lang="en-US" dirty="0" err="1">
                <a:solidFill>
                  <a:schemeClr val="accent5">
                    <a:lumMod val="20000"/>
                    <a:lumOff val="80000"/>
                  </a:schemeClr>
                </a:solidFill>
              </a:rPr>
              <a:t>total_bookings</a:t>
            </a:r>
            <a:endParaRPr lang="en-US" dirty="0">
              <a:solidFill>
                <a:schemeClr val="accent5">
                  <a:lumMod val="20000"/>
                  <a:lumOff val="80000"/>
                </a:schemeClr>
              </a:solidFill>
            </a:endParaRPr>
          </a:p>
          <a:p>
            <a:r>
              <a:rPr lang="en-US" dirty="0"/>
              <a:t>    </a:t>
            </a:r>
            <a:r>
              <a:rPr lang="en-US" dirty="0">
                <a:solidFill>
                  <a:schemeClr val="accent4">
                    <a:lumMod val="60000"/>
                    <a:lumOff val="40000"/>
                  </a:schemeClr>
                </a:solidFill>
              </a:rPr>
              <a:t>FROM Bookings</a:t>
            </a:r>
          </a:p>
          <a:p>
            <a:r>
              <a:rPr lang="en-US" dirty="0"/>
              <a:t>    </a:t>
            </a:r>
            <a:r>
              <a:rPr lang="en-US" dirty="0">
                <a:solidFill>
                  <a:schemeClr val="accent6">
                    <a:lumMod val="20000"/>
                    <a:lumOff val="80000"/>
                  </a:schemeClr>
                </a:solidFill>
              </a:rPr>
              <a:t>WHERE </a:t>
            </a:r>
            <a:r>
              <a:rPr lang="en-US" dirty="0" err="1">
                <a:solidFill>
                  <a:schemeClr val="accent6">
                    <a:lumMod val="20000"/>
                    <a:lumOff val="80000"/>
                  </a:schemeClr>
                </a:solidFill>
              </a:rPr>
              <a:t>passenger_id</a:t>
            </a:r>
            <a:r>
              <a:rPr lang="en-US" dirty="0">
                <a:solidFill>
                  <a:schemeClr val="accent6">
                    <a:lumMod val="20000"/>
                    <a:lumOff val="80000"/>
                  </a:schemeClr>
                </a:solidFill>
              </a:rPr>
              <a:t> = </a:t>
            </a:r>
            <a:r>
              <a:rPr lang="en-US" dirty="0" err="1">
                <a:solidFill>
                  <a:schemeClr val="accent6">
                    <a:lumMod val="20000"/>
                    <a:lumOff val="80000"/>
                  </a:schemeClr>
                </a:solidFill>
              </a:rPr>
              <a:t>passenger_id</a:t>
            </a:r>
            <a:r>
              <a:rPr lang="en-US" dirty="0">
                <a:solidFill>
                  <a:schemeClr val="accent6">
                    <a:lumMod val="20000"/>
                    <a:lumOff val="80000"/>
                  </a:schemeClr>
                </a:solidFill>
              </a:rPr>
              <a:t>;</a:t>
            </a:r>
          </a:p>
          <a:p>
            <a:r>
              <a:rPr lang="en-US" dirty="0">
                <a:solidFill>
                  <a:schemeClr val="accent6">
                    <a:lumMod val="20000"/>
                    <a:lumOff val="80000"/>
                  </a:schemeClr>
                </a:solidFill>
              </a:rPr>
              <a:t>END//</a:t>
            </a:r>
          </a:p>
          <a:p>
            <a:endParaRPr lang="en-US" dirty="0"/>
          </a:p>
          <a:p>
            <a:endParaRPr lang="en-US" dirty="0"/>
          </a:p>
        </p:txBody>
      </p:sp>
      <p:sp>
        <p:nvSpPr>
          <p:cNvPr id="7" name="TextBox 6">
            <a:extLst>
              <a:ext uri="{FF2B5EF4-FFF2-40B4-BE49-F238E27FC236}">
                <a16:creationId xmlns:a16="http://schemas.microsoft.com/office/drawing/2014/main" id="{5AC84EA2-1108-7449-3F6F-2616956D0391}"/>
              </a:ext>
            </a:extLst>
          </p:cNvPr>
          <p:cNvSpPr txBox="1"/>
          <p:nvPr/>
        </p:nvSpPr>
        <p:spPr>
          <a:xfrm>
            <a:off x="895738" y="4184551"/>
            <a:ext cx="6102220" cy="369332"/>
          </a:xfrm>
          <a:prstGeom prst="rect">
            <a:avLst/>
          </a:prstGeom>
          <a:noFill/>
        </p:spPr>
        <p:txBody>
          <a:bodyPr wrap="square">
            <a:spAutoFit/>
          </a:bodyPr>
          <a:lstStyle/>
          <a:p>
            <a:r>
              <a:rPr lang="en-US" dirty="0"/>
              <a:t> </a:t>
            </a:r>
            <a:r>
              <a:rPr lang="en-US" dirty="0">
                <a:solidFill>
                  <a:schemeClr val="accent1"/>
                </a:solidFill>
              </a:rPr>
              <a:t>Usage: </a:t>
            </a:r>
            <a:r>
              <a:rPr lang="en-US" dirty="0"/>
              <a:t>CALL </a:t>
            </a:r>
            <a:r>
              <a:rPr lang="en-US" dirty="0" err="1"/>
              <a:t>CountBookingsByPassenger</a:t>
            </a:r>
            <a:r>
              <a:rPr lang="en-US" dirty="0"/>
              <a:t>(1);</a:t>
            </a:r>
          </a:p>
        </p:txBody>
      </p:sp>
      <p:pic>
        <p:nvPicPr>
          <p:cNvPr id="9" name="Picture 8">
            <a:extLst>
              <a:ext uri="{FF2B5EF4-FFF2-40B4-BE49-F238E27FC236}">
                <a16:creationId xmlns:a16="http://schemas.microsoft.com/office/drawing/2014/main" id="{DFD1F229-2A8B-3873-D0B2-500838AB1F13}"/>
              </a:ext>
            </a:extLst>
          </p:cNvPr>
          <p:cNvPicPr>
            <a:picLocks noChangeAspect="1"/>
          </p:cNvPicPr>
          <p:nvPr/>
        </p:nvPicPr>
        <p:blipFill>
          <a:blip r:embed="rId2"/>
          <a:stretch>
            <a:fillRect/>
          </a:stretch>
        </p:blipFill>
        <p:spPr>
          <a:xfrm>
            <a:off x="7563714" y="2685946"/>
            <a:ext cx="2410710" cy="1279564"/>
          </a:xfrm>
          <a:prstGeom prst="rect">
            <a:avLst/>
          </a:prstGeom>
        </p:spPr>
      </p:pic>
    </p:spTree>
    <p:extLst>
      <p:ext uri="{BB962C8B-B14F-4D97-AF65-F5344CB8AC3E}">
        <p14:creationId xmlns:p14="http://schemas.microsoft.com/office/powerpoint/2010/main" val="146290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D3A738-9FD9-2FF7-1E7E-B73771649151}"/>
              </a:ext>
            </a:extLst>
          </p:cNvPr>
          <p:cNvSpPr txBox="1"/>
          <p:nvPr/>
        </p:nvSpPr>
        <p:spPr>
          <a:xfrm>
            <a:off x="849086" y="737118"/>
            <a:ext cx="5756988" cy="5478423"/>
          </a:xfrm>
          <a:prstGeom prst="rect">
            <a:avLst/>
          </a:prstGeom>
          <a:noFill/>
        </p:spPr>
        <p:txBody>
          <a:bodyPr wrap="square">
            <a:spAutoFit/>
          </a:bodyPr>
          <a:lstStyle/>
          <a:p>
            <a:r>
              <a:rPr lang="en-US" sz="1400" dirty="0"/>
              <a:t>DELIMITER //</a:t>
            </a:r>
          </a:p>
          <a:p>
            <a:endParaRPr lang="en-US" sz="1400" dirty="0">
              <a:solidFill>
                <a:schemeClr val="accent6">
                  <a:lumMod val="20000"/>
                  <a:lumOff val="80000"/>
                </a:schemeClr>
              </a:solidFill>
            </a:endParaRPr>
          </a:p>
          <a:p>
            <a:r>
              <a:rPr lang="en-US" sz="1400" dirty="0">
                <a:solidFill>
                  <a:schemeClr val="accent6">
                    <a:lumMod val="20000"/>
                    <a:lumOff val="80000"/>
                  </a:schemeClr>
                </a:solidFill>
              </a:rPr>
              <a:t>CREATE TRIGGER </a:t>
            </a:r>
            <a:r>
              <a:rPr lang="en-US" sz="1400" dirty="0" err="1">
                <a:solidFill>
                  <a:schemeClr val="accent6">
                    <a:lumMod val="20000"/>
                    <a:lumOff val="80000"/>
                  </a:schemeClr>
                </a:solidFill>
              </a:rPr>
              <a:t>UpdateBusStatusOnBooking</a:t>
            </a:r>
            <a:endParaRPr lang="en-US" sz="1400" dirty="0">
              <a:solidFill>
                <a:schemeClr val="accent6">
                  <a:lumMod val="20000"/>
                  <a:lumOff val="80000"/>
                </a:schemeClr>
              </a:solidFill>
            </a:endParaRPr>
          </a:p>
          <a:p>
            <a:r>
              <a:rPr lang="en-US" sz="1400" dirty="0">
                <a:solidFill>
                  <a:schemeClr val="accent6">
                    <a:lumMod val="20000"/>
                    <a:lumOff val="80000"/>
                  </a:schemeClr>
                </a:solidFill>
              </a:rPr>
              <a:t>AFTER UPDATE ON Bookings</a:t>
            </a:r>
          </a:p>
          <a:p>
            <a:r>
              <a:rPr lang="en-US" sz="1400" dirty="0">
                <a:solidFill>
                  <a:schemeClr val="accent6">
                    <a:lumMod val="20000"/>
                    <a:lumOff val="80000"/>
                  </a:schemeClr>
                </a:solidFill>
              </a:rPr>
              <a:t>FOR EACH ROW</a:t>
            </a:r>
          </a:p>
          <a:p>
            <a:r>
              <a:rPr lang="en-US" sz="1400" dirty="0"/>
              <a:t>BEGIN</a:t>
            </a:r>
          </a:p>
          <a:p>
            <a:r>
              <a:rPr lang="en-US" sz="1400" dirty="0"/>
              <a:t>    </a:t>
            </a:r>
            <a:r>
              <a:rPr lang="en-US" sz="1400" dirty="0">
                <a:solidFill>
                  <a:schemeClr val="accent1">
                    <a:lumMod val="20000"/>
                    <a:lumOff val="80000"/>
                  </a:schemeClr>
                </a:solidFill>
              </a:rPr>
              <a:t>DECLARE </a:t>
            </a:r>
            <a:r>
              <a:rPr lang="en-US" sz="1400" dirty="0" err="1">
                <a:solidFill>
                  <a:schemeClr val="accent1">
                    <a:lumMod val="20000"/>
                    <a:lumOff val="80000"/>
                  </a:schemeClr>
                </a:solidFill>
              </a:rPr>
              <a:t>total_cancelled</a:t>
            </a:r>
            <a:r>
              <a:rPr lang="en-US" sz="1400" dirty="0">
                <a:solidFill>
                  <a:schemeClr val="accent1">
                    <a:lumMod val="20000"/>
                    <a:lumOff val="80000"/>
                  </a:schemeClr>
                </a:solidFill>
              </a:rPr>
              <a:t> INT;</a:t>
            </a:r>
          </a:p>
          <a:p>
            <a:r>
              <a:rPr lang="en-US" sz="1400" dirty="0">
                <a:solidFill>
                  <a:schemeClr val="accent1">
                    <a:lumMod val="20000"/>
                    <a:lumOff val="80000"/>
                  </a:schemeClr>
                </a:solidFill>
              </a:rPr>
              <a:t>    DECLARE </a:t>
            </a:r>
            <a:r>
              <a:rPr lang="en-US" sz="1400" dirty="0" err="1">
                <a:solidFill>
                  <a:schemeClr val="accent1">
                    <a:lumMod val="20000"/>
                    <a:lumOff val="80000"/>
                  </a:schemeClr>
                </a:solidFill>
              </a:rPr>
              <a:t>total_bookings</a:t>
            </a:r>
            <a:r>
              <a:rPr lang="en-US" sz="1400" dirty="0">
                <a:solidFill>
                  <a:schemeClr val="accent1">
                    <a:lumMod val="20000"/>
                    <a:lumOff val="80000"/>
                  </a:schemeClr>
                </a:solidFill>
              </a:rPr>
              <a:t> INT;</a:t>
            </a:r>
          </a:p>
          <a:p>
            <a:r>
              <a:rPr lang="en-US" sz="1400" dirty="0">
                <a:solidFill>
                  <a:schemeClr val="accent1">
                    <a:lumMod val="20000"/>
                    <a:lumOff val="80000"/>
                  </a:schemeClr>
                </a:solidFill>
              </a:rPr>
              <a:t>    </a:t>
            </a:r>
          </a:p>
          <a:p>
            <a:r>
              <a:rPr lang="en-US" sz="1400" dirty="0">
                <a:solidFill>
                  <a:schemeClr val="accent2"/>
                </a:solidFill>
              </a:rPr>
              <a:t>    SELECT COUNT(*) INTO </a:t>
            </a:r>
            <a:r>
              <a:rPr lang="en-US" sz="1400" dirty="0" err="1">
                <a:solidFill>
                  <a:schemeClr val="accent2"/>
                </a:solidFill>
              </a:rPr>
              <a:t>total_cancelled</a:t>
            </a:r>
            <a:endParaRPr lang="en-US" sz="1400" dirty="0">
              <a:solidFill>
                <a:schemeClr val="accent2"/>
              </a:solidFill>
            </a:endParaRPr>
          </a:p>
          <a:p>
            <a:r>
              <a:rPr lang="en-US" sz="1400" dirty="0">
                <a:solidFill>
                  <a:schemeClr val="accent2"/>
                </a:solidFill>
              </a:rPr>
              <a:t>    FROM Bookings</a:t>
            </a:r>
          </a:p>
          <a:p>
            <a:r>
              <a:rPr lang="en-US" sz="1400" dirty="0">
                <a:solidFill>
                  <a:schemeClr val="accent2"/>
                </a:solidFill>
              </a:rPr>
              <a:t>    WHERE </a:t>
            </a:r>
            <a:r>
              <a:rPr lang="en-US" sz="1400" dirty="0" err="1">
                <a:solidFill>
                  <a:schemeClr val="accent2"/>
                </a:solidFill>
              </a:rPr>
              <a:t>bus_id</a:t>
            </a:r>
            <a:r>
              <a:rPr lang="en-US" sz="1400" dirty="0">
                <a:solidFill>
                  <a:schemeClr val="accent2"/>
                </a:solidFill>
              </a:rPr>
              <a:t> = </a:t>
            </a:r>
            <a:r>
              <a:rPr lang="en-US" sz="1400" dirty="0" err="1">
                <a:solidFill>
                  <a:schemeClr val="accent2"/>
                </a:solidFill>
              </a:rPr>
              <a:t>NEW.bus_id</a:t>
            </a:r>
            <a:r>
              <a:rPr lang="en-US" sz="1400" dirty="0">
                <a:solidFill>
                  <a:schemeClr val="accent2"/>
                </a:solidFill>
              </a:rPr>
              <a:t> AND status = 'Cancelled';</a:t>
            </a:r>
          </a:p>
          <a:p>
            <a:r>
              <a:rPr lang="en-US" sz="1400" dirty="0">
                <a:solidFill>
                  <a:schemeClr val="accent2"/>
                </a:solidFill>
              </a:rPr>
              <a:t>    </a:t>
            </a:r>
          </a:p>
          <a:p>
            <a:r>
              <a:rPr lang="en-US" sz="1400" dirty="0"/>
              <a:t>    </a:t>
            </a:r>
            <a:r>
              <a:rPr lang="en-US" sz="1400" dirty="0">
                <a:solidFill>
                  <a:schemeClr val="accent4">
                    <a:lumMod val="60000"/>
                    <a:lumOff val="40000"/>
                  </a:schemeClr>
                </a:solidFill>
              </a:rPr>
              <a:t>SELECT COUNT(*) INTO </a:t>
            </a:r>
            <a:r>
              <a:rPr lang="en-US" sz="1400" dirty="0" err="1">
                <a:solidFill>
                  <a:schemeClr val="accent4">
                    <a:lumMod val="60000"/>
                    <a:lumOff val="40000"/>
                  </a:schemeClr>
                </a:solidFill>
              </a:rPr>
              <a:t>total_bookings</a:t>
            </a:r>
            <a:endParaRPr lang="en-US" sz="1400" dirty="0">
              <a:solidFill>
                <a:schemeClr val="accent4">
                  <a:lumMod val="60000"/>
                  <a:lumOff val="40000"/>
                </a:schemeClr>
              </a:solidFill>
            </a:endParaRPr>
          </a:p>
          <a:p>
            <a:r>
              <a:rPr lang="en-US" sz="1400" dirty="0">
                <a:solidFill>
                  <a:schemeClr val="accent4">
                    <a:lumMod val="60000"/>
                    <a:lumOff val="40000"/>
                  </a:schemeClr>
                </a:solidFill>
              </a:rPr>
              <a:t>    FROM Bookings</a:t>
            </a:r>
          </a:p>
          <a:p>
            <a:r>
              <a:rPr lang="en-US" sz="1400" dirty="0">
                <a:solidFill>
                  <a:schemeClr val="accent4">
                    <a:lumMod val="60000"/>
                    <a:lumOff val="40000"/>
                  </a:schemeClr>
                </a:solidFill>
              </a:rPr>
              <a:t>    WHERE </a:t>
            </a:r>
            <a:r>
              <a:rPr lang="en-US" sz="1400" dirty="0" err="1">
                <a:solidFill>
                  <a:schemeClr val="accent4">
                    <a:lumMod val="60000"/>
                    <a:lumOff val="40000"/>
                  </a:schemeClr>
                </a:solidFill>
              </a:rPr>
              <a:t>bus_id</a:t>
            </a:r>
            <a:r>
              <a:rPr lang="en-US" sz="1400" dirty="0">
                <a:solidFill>
                  <a:schemeClr val="accent4">
                    <a:lumMod val="60000"/>
                    <a:lumOff val="40000"/>
                  </a:schemeClr>
                </a:solidFill>
              </a:rPr>
              <a:t> = </a:t>
            </a:r>
            <a:r>
              <a:rPr lang="en-US" sz="1400" dirty="0" err="1">
                <a:solidFill>
                  <a:schemeClr val="accent4">
                    <a:lumMod val="60000"/>
                    <a:lumOff val="40000"/>
                  </a:schemeClr>
                </a:solidFill>
              </a:rPr>
              <a:t>NEW.bus_id</a:t>
            </a:r>
            <a:r>
              <a:rPr lang="en-US" sz="1400" dirty="0">
                <a:solidFill>
                  <a:schemeClr val="accent4">
                    <a:lumMod val="60000"/>
                    <a:lumOff val="40000"/>
                  </a:schemeClr>
                </a:solidFill>
              </a:rPr>
              <a:t>;</a:t>
            </a:r>
          </a:p>
          <a:p>
            <a:r>
              <a:rPr lang="en-US" sz="1400" dirty="0"/>
              <a:t>    </a:t>
            </a:r>
          </a:p>
          <a:p>
            <a:r>
              <a:rPr lang="en-US" sz="1400" dirty="0">
                <a:solidFill>
                  <a:schemeClr val="accent1">
                    <a:lumMod val="40000"/>
                    <a:lumOff val="60000"/>
                  </a:schemeClr>
                </a:solidFill>
              </a:rPr>
              <a:t>    IF </a:t>
            </a:r>
            <a:r>
              <a:rPr lang="en-US" sz="1400" dirty="0" err="1">
                <a:solidFill>
                  <a:schemeClr val="accent1">
                    <a:lumMod val="40000"/>
                    <a:lumOff val="60000"/>
                  </a:schemeClr>
                </a:solidFill>
              </a:rPr>
              <a:t>total_cancelled</a:t>
            </a:r>
            <a:r>
              <a:rPr lang="en-US" sz="1400" dirty="0">
                <a:solidFill>
                  <a:schemeClr val="accent1">
                    <a:lumMod val="40000"/>
                    <a:lumOff val="60000"/>
                  </a:schemeClr>
                </a:solidFill>
              </a:rPr>
              <a:t> = </a:t>
            </a:r>
            <a:r>
              <a:rPr lang="en-US" sz="1400" dirty="0" err="1">
                <a:solidFill>
                  <a:schemeClr val="accent1">
                    <a:lumMod val="40000"/>
                    <a:lumOff val="60000"/>
                  </a:schemeClr>
                </a:solidFill>
              </a:rPr>
              <a:t>total_bookings</a:t>
            </a:r>
            <a:r>
              <a:rPr lang="en-US" sz="1400" dirty="0">
                <a:solidFill>
                  <a:schemeClr val="accent1">
                    <a:lumMod val="40000"/>
                    <a:lumOff val="60000"/>
                  </a:schemeClr>
                </a:solidFill>
              </a:rPr>
              <a:t> THEN</a:t>
            </a:r>
          </a:p>
          <a:p>
            <a:r>
              <a:rPr lang="en-US" sz="1400" dirty="0">
                <a:solidFill>
                  <a:schemeClr val="accent1">
                    <a:lumMod val="40000"/>
                    <a:lumOff val="60000"/>
                  </a:schemeClr>
                </a:solidFill>
              </a:rPr>
              <a:t>        UPDATE Buses</a:t>
            </a:r>
          </a:p>
          <a:p>
            <a:r>
              <a:rPr lang="en-US" sz="1400" dirty="0">
                <a:solidFill>
                  <a:schemeClr val="accent1">
                    <a:lumMod val="40000"/>
                    <a:lumOff val="60000"/>
                  </a:schemeClr>
                </a:solidFill>
              </a:rPr>
              <a:t>        SET status = 'Inactive'</a:t>
            </a:r>
          </a:p>
          <a:p>
            <a:r>
              <a:rPr lang="en-US" sz="1400" dirty="0">
                <a:solidFill>
                  <a:schemeClr val="accent1">
                    <a:lumMod val="40000"/>
                    <a:lumOff val="60000"/>
                  </a:schemeClr>
                </a:solidFill>
              </a:rPr>
              <a:t>        WHERE </a:t>
            </a:r>
            <a:r>
              <a:rPr lang="en-US" sz="1400" dirty="0" err="1">
                <a:solidFill>
                  <a:schemeClr val="accent1">
                    <a:lumMod val="40000"/>
                    <a:lumOff val="60000"/>
                  </a:schemeClr>
                </a:solidFill>
              </a:rPr>
              <a:t>bus_id</a:t>
            </a:r>
            <a:r>
              <a:rPr lang="en-US" sz="1400" dirty="0">
                <a:solidFill>
                  <a:schemeClr val="accent1">
                    <a:lumMod val="40000"/>
                    <a:lumOff val="60000"/>
                  </a:schemeClr>
                </a:solidFill>
              </a:rPr>
              <a:t> = </a:t>
            </a:r>
            <a:r>
              <a:rPr lang="en-US" sz="1400" dirty="0" err="1">
                <a:solidFill>
                  <a:schemeClr val="accent1">
                    <a:lumMod val="40000"/>
                    <a:lumOff val="60000"/>
                  </a:schemeClr>
                </a:solidFill>
              </a:rPr>
              <a:t>NEW.bus_id</a:t>
            </a:r>
            <a:r>
              <a:rPr lang="en-US" sz="1400" dirty="0">
                <a:solidFill>
                  <a:schemeClr val="accent1">
                    <a:lumMod val="40000"/>
                    <a:lumOff val="60000"/>
                  </a:schemeClr>
                </a:solidFill>
              </a:rPr>
              <a:t>;</a:t>
            </a:r>
          </a:p>
          <a:p>
            <a:r>
              <a:rPr lang="en-US" sz="1400" dirty="0">
                <a:solidFill>
                  <a:schemeClr val="accent5">
                    <a:lumMod val="20000"/>
                    <a:lumOff val="80000"/>
                  </a:schemeClr>
                </a:solidFill>
              </a:rPr>
              <a:t>    END IF;</a:t>
            </a:r>
          </a:p>
          <a:p>
            <a:r>
              <a:rPr lang="en-US" sz="1400" dirty="0">
                <a:solidFill>
                  <a:schemeClr val="accent5">
                    <a:lumMod val="20000"/>
                    <a:lumOff val="80000"/>
                  </a:schemeClr>
                </a:solidFill>
              </a:rPr>
              <a:t>END//</a:t>
            </a:r>
          </a:p>
          <a:p>
            <a:endParaRPr lang="en-US" sz="1400" dirty="0"/>
          </a:p>
          <a:p>
            <a:r>
              <a:rPr lang="en-US" sz="1400" dirty="0"/>
              <a:t>DELIMITER ;</a:t>
            </a:r>
          </a:p>
        </p:txBody>
      </p:sp>
      <p:sp>
        <p:nvSpPr>
          <p:cNvPr id="7" name="TextBox 6">
            <a:extLst>
              <a:ext uri="{FF2B5EF4-FFF2-40B4-BE49-F238E27FC236}">
                <a16:creationId xmlns:a16="http://schemas.microsoft.com/office/drawing/2014/main" id="{B8B3CADB-AD97-8EFF-2A78-BBA6CECBF13C}"/>
              </a:ext>
            </a:extLst>
          </p:cNvPr>
          <p:cNvSpPr txBox="1"/>
          <p:nvPr/>
        </p:nvSpPr>
        <p:spPr>
          <a:xfrm>
            <a:off x="816429" y="242349"/>
            <a:ext cx="11579290" cy="400110"/>
          </a:xfrm>
          <a:prstGeom prst="rect">
            <a:avLst/>
          </a:prstGeom>
          <a:noFill/>
        </p:spPr>
        <p:txBody>
          <a:bodyPr wrap="square">
            <a:spAutoFit/>
          </a:bodyPr>
          <a:lstStyle/>
          <a:p>
            <a:r>
              <a:rPr lang="en-US" sz="2000" b="1" dirty="0">
                <a:solidFill>
                  <a:schemeClr val="accent1"/>
                </a:solidFill>
                <a:latin typeface="Söhne"/>
              </a:rPr>
              <a:t>13.Write a Query to </a:t>
            </a:r>
            <a:r>
              <a:rPr lang="en-US" sz="2000" b="1" i="0" dirty="0">
                <a:solidFill>
                  <a:schemeClr val="accent1"/>
                </a:solidFill>
                <a:effectLst/>
                <a:latin typeface="Söhne"/>
              </a:rPr>
              <a:t>updates the status of a bus to 'Inactive' when all bookings for that bus are cancelled.</a:t>
            </a:r>
            <a:endParaRPr lang="en-US" sz="2000" b="1" dirty="0">
              <a:solidFill>
                <a:schemeClr val="accent1"/>
              </a:solidFill>
            </a:endParaRPr>
          </a:p>
        </p:txBody>
      </p:sp>
    </p:spTree>
    <p:extLst>
      <p:ext uri="{BB962C8B-B14F-4D97-AF65-F5344CB8AC3E}">
        <p14:creationId xmlns:p14="http://schemas.microsoft.com/office/powerpoint/2010/main" val="140182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D95A5-99B4-99CA-EC6F-6A75E530FE32}"/>
              </a:ext>
            </a:extLst>
          </p:cNvPr>
          <p:cNvPicPr>
            <a:picLocks noChangeAspect="1"/>
          </p:cNvPicPr>
          <p:nvPr/>
        </p:nvPicPr>
        <p:blipFill>
          <a:blip r:embed="rId2"/>
          <a:stretch>
            <a:fillRect/>
          </a:stretch>
        </p:blipFill>
        <p:spPr>
          <a:xfrm>
            <a:off x="180800" y="5688248"/>
            <a:ext cx="10860016" cy="333422"/>
          </a:xfrm>
          <a:prstGeom prst="rect">
            <a:avLst/>
          </a:prstGeom>
        </p:spPr>
      </p:pic>
      <p:sp>
        <p:nvSpPr>
          <p:cNvPr id="5" name="TextBox 4">
            <a:extLst>
              <a:ext uri="{FF2B5EF4-FFF2-40B4-BE49-F238E27FC236}">
                <a16:creationId xmlns:a16="http://schemas.microsoft.com/office/drawing/2014/main" id="{7F373631-232B-C990-5703-608478A71AD0}"/>
              </a:ext>
            </a:extLst>
          </p:cNvPr>
          <p:cNvSpPr txBox="1"/>
          <p:nvPr/>
        </p:nvSpPr>
        <p:spPr>
          <a:xfrm>
            <a:off x="1063690" y="762134"/>
            <a:ext cx="6102220" cy="5016758"/>
          </a:xfrm>
          <a:prstGeom prst="rect">
            <a:avLst/>
          </a:prstGeom>
          <a:noFill/>
        </p:spPr>
        <p:txBody>
          <a:bodyPr wrap="square">
            <a:spAutoFit/>
          </a:bodyPr>
          <a:lstStyle/>
          <a:p>
            <a:r>
              <a:rPr lang="en-US" sz="1600" dirty="0"/>
              <a:t>DELIMITER //</a:t>
            </a:r>
          </a:p>
          <a:p>
            <a:endParaRPr lang="en-US" sz="1600" dirty="0"/>
          </a:p>
          <a:p>
            <a:r>
              <a:rPr lang="en-US" sz="1600" dirty="0">
                <a:solidFill>
                  <a:schemeClr val="accent5">
                    <a:lumMod val="20000"/>
                    <a:lumOff val="80000"/>
                  </a:schemeClr>
                </a:solidFill>
              </a:rPr>
              <a:t>CREATE TRIGGER </a:t>
            </a:r>
            <a:r>
              <a:rPr lang="en-US" sz="1600" dirty="0" err="1">
                <a:solidFill>
                  <a:schemeClr val="accent5">
                    <a:lumMod val="20000"/>
                    <a:lumOff val="80000"/>
                  </a:schemeClr>
                </a:solidFill>
              </a:rPr>
              <a:t>CheckBookingCapacity</a:t>
            </a:r>
            <a:endParaRPr lang="en-US" sz="1600" dirty="0">
              <a:solidFill>
                <a:schemeClr val="accent5">
                  <a:lumMod val="20000"/>
                  <a:lumOff val="80000"/>
                </a:schemeClr>
              </a:solidFill>
            </a:endParaRPr>
          </a:p>
          <a:p>
            <a:r>
              <a:rPr lang="en-US" sz="1600" dirty="0">
                <a:solidFill>
                  <a:schemeClr val="accent5">
                    <a:lumMod val="20000"/>
                    <a:lumOff val="80000"/>
                  </a:schemeClr>
                </a:solidFill>
              </a:rPr>
              <a:t>BEFORE INSERT ON Bookings</a:t>
            </a:r>
          </a:p>
          <a:p>
            <a:r>
              <a:rPr lang="en-US" sz="1600" dirty="0">
                <a:solidFill>
                  <a:schemeClr val="accent5">
                    <a:lumMod val="20000"/>
                    <a:lumOff val="80000"/>
                  </a:schemeClr>
                </a:solidFill>
              </a:rPr>
              <a:t>FOR EACH ROW</a:t>
            </a:r>
          </a:p>
          <a:p>
            <a:r>
              <a:rPr lang="en-US" sz="1600" dirty="0"/>
              <a:t>BEGIN</a:t>
            </a:r>
          </a:p>
          <a:p>
            <a:r>
              <a:rPr lang="en-US" sz="1600" dirty="0"/>
              <a:t>    </a:t>
            </a:r>
            <a:r>
              <a:rPr lang="en-US" sz="1600" dirty="0">
                <a:solidFill>
                  <a:schemeClr val="accent2"/>
                </a:solidFill>
              </a:rPr>
              <a:t>DECLARE </a:t>
            </a:r>
            <a:r>
              <a:rPr lang="en-US" sz="1600" dirty="0" err="1">
                <a:solidFill>
                  <a:schemeClr val="accent2"/>
                </a:solidFill>
              </a:rPr>
              <a:t>current_capacity</a:t>
            </a:r>
            <a:r>
              <a:rPr lang="en-US" sz="1600" dirty="0">
                <a:solidFill>
                  <a:schemeClr val="accent2"/>
                </a:solidFill>
              </a:rPr>
              <a:t> INT;</a:t>
            </a:r>
          </a:p>
          <a:p>
            <a:r>
              <a:rPr lang="en-US" sz="1600" dirty="0"/>
              <a:t>    </a:t>
            </a:r>
          </a:p>
          <a:p>
            <a:r>
              <a:rPr lang="en-US" sz="1600" dirty="0"/>
              <a:t>    </a:t>
            </a:r>
            <a:r>
              <a:rPr lang="en-US" sz="1600" dirty="0">
                <a:solidFill>
                  <a:schemeClr val="accent4">
                    <a:lumMod val="60000"/>
                    <a:lumOff val="40000"/>
                  </a:schemeClr>
                </a:solidFill>
              </a:rPr>
              <a:t>SELECT capacity INTO </a:t>
            </a:r>
            <a:r>
              <a:rPr lang="en-US" sz="1600" dirty="0" err="1">
                <a:solidFill>
                  <a:schemeClr val="accent4">
                    <a:lumMod val="60000"/>
                    <a:lumOff val="40000"/>
                  </a:schemeClr>
                </a:solidFill>
              </a:rPr>
              <a:t>current_capacity</a:t>
            </a:r>
            <a:endParaRPr lang="en-US" sz="1600" dirty="0">
              <a:solidFill>
                <a:schemeClr val="accent4">
                  <a:lumMod val="60000"/>
                  <a:lumOff val="40000"/>
                </a:schemeClr>
              </a:solidFill>
            </a:endParaRPr>
          </a:p>
          <a:p>
            <a:r>
              <a:rPr lang="en-US" sz="1600" dirty="0">
                <a:solidFill>
                  <a:schemeClr val="accent4">
                    <a:lumMod val="60000"/>
                    <a:lumOff val="40000"/>
                  </a:schemeClr>
                </a:solidFill>
              </a:rPr>
              <a:t>    FROM Buses</a:t>
            </a:r>
          </a:p>
          <a:p>
            <a:r>
              <a:rPr lang="en-US" sz="1600" dirty="0">
                <a:solidFill>
                  <a:schemeClr val="accent4">
                    <a:lumMod val="60000"/>
                    <a:lumOff val="40000"/>
                  </a:schemeClr>
                </a:solidFill>
              </a:rPr>
              <a:t>    WHERE </a:t>
            </a:r>
            <a:r>
              <a:rPr lang="en-US" sz="1600" dirty="0" err="1">
                <a:solidFill>
                  <a:schemeClr val="accent4">
                    <a:lumMod val="60000"/>
                    <a:lumOff val="40000"/>
                  </a:schemeClr>
                </a:solidFill>
              </a:rPr>
              <a:t>bus_id</a:t>
            </a:r>
            <a:r>
              <a:rPr lang="en-US" sz="1600" dirty="0">
                <a:solidFill>
                  <a:schemeClr val="accent4">
                    <a:lumMod val="60000"/>
                    <a:lumOff val="40000"/>
                  </a:schemeClr>
                </a:solidFill>
              </a:rPr>
              <a:t> = </a:t>
            </a:r>
            <a:r>
              <a:rPr lang="en-US" sz="1600" dirty="0" err="1">
                <a:solidFill>
                  <a:schemeClr val="accent4">
                    <a:lumMod val="60000"/>
                    <a:lumOff val="40000"/>
                  </a:schemeClr>
                </a:solidFill>
              </a:rPr>
              <a:t>NEW.bus_id</a:t>
            </a:r>
            <a:r>
              <a:rPr lang="en-US" sz="1600" dirty="0">
                <a:solidFill>
                  <a:schemeClr val="accent4">
                    <a:lumMod val="60000"/>
                    <a:lumOff val="40000"/>
                  </a:schemeClr>
                </a:solidFill>
              </a:rPr>
              <a:t>;</a:t>
            </a:r>
          </a:p>
          <a:p>
            <a:r>
              <a:rPr lang="en-US" sz="1600" dirty="0"/>
              <a:t>    </a:t>
            </a:r>
          </a:p>
          <a:p>
            <a:r>
              <a:rPr lang="en-US" sz="1600" dirty="0">
                <a:solidFill>
                  <a:schemeClr val="accent6">
                    <a:lumMod val="40000"/>
                    <a:lumOff val="60000"/>
                  </a:schemeClr>
                </a:solidFill>
              </a:rPr>
              <a:t>    IF </a:t>
            </a:r>
            <a:r>
              <a:rPr lang="en-US" sz="1600" dirty="0" err="1">
                <a:solidFill>
                  <a:schemeClr val="accent6">
                    <a:lumMod val="40000"/>
                    <a:lumOff val="60000"/>
                  </a:schemeClr>
                </a:solidFill>
              </a:rPr>
              <a:t>current_capacity</a:t>
            </a:r>
            <a:r>
              <a:rPr lang="en-US" sz="1600" dirty="0">
                <a:solidFill>
                  <a:schemeClr val="accent6">
                    <a:lumMod val="40000"/>
                    <a:lumOff val="60000"/>
                  </a:schemeClr>
                </a:solidFill>
              </a:rPr>
              <a:t> &lt;= 0 THEN</a:t>
            </a:r>
          </a:p>
          <a:p>
            <a:r>
              <a:rPr lang="en-US" sz="1600" dirty="0">
                <a:solidFill>
                  <a:schemeClr val="accent6">
                    <a:lumMod val="40000"/>
                    <a:lumOff val="60000"/>
                  </a:schemeClr>
                </a:solidFill>
              </a:rPr>
              <a:t>        SIGNAL SQLSTATE '45000'</a:t>
            </a:r>
          </a:p>
          <a:p>
            <a:r>
              <a:rPr lang="en-US" sz="1600" dirty="0">
                <a:solidFill>
                  <a:schemeClr val="accent6">
                    <a:lumMod val="40000"/>
                    <a:lumOff val="60000"/>
                  </a:schemeClr>
                </a:solidFill>
              </a:rPr>
              <a:t>        SET MESSAGE_TEXT = 'Booking capacity exceeded for this bus';</a:t>
            </a:r>
          </a:p>
          <a:p>
            <a:r>
              <a:rPr lang="en-US" sz="1600" dirty="0">
                <a:solidFill>
                  <a:schemeClr val="tx1">
                    <a:lumMod val="75000"/>
                  </a:schemeClr>
                </a:solidFill>
              </a:rPr>
              <a:t>    END IF;</a:t>
            </a:r>
          </a:p>
          <a:p>
            <a:r>
              <a:rPr lang="en-US" sz="1600" dirty="0">
                <a:solidFill>
                  <a:schemeClr val="tx1">
                    <a:lumMod val="75000"/>
                  </a:schemeClr>
                </a:solidFill>
              </a:rPr>
              <a:t>END//</a:t>
            </a:r>
          </a:p>
          <a:p>
            <a:endParaRPr lang="en-US" sz="1600" dirty="0"/>
          </a:p>
          <a:p>
            <a:r>
              <a:rPr lang="en-US" sz="1600" dirty="0"/>
              <a:t>DELIMITER ;</a:t>
            </a:r>
          </a:p>
        </p:txBody>
      </p:sp>
      <p:sp>
        <p:nvSpPr>
          <p:cNvPr id="7" name="TextBox 6">
            <a:extLst>
              <a:ext uri="{FF2B5EF4-FFF2-40B4-BE49-F238E27FC236}">
                <a16:creationId xmlns:a16="http://schemas.microsoft.com/office/drawing/2014/main" id="{AFCBC8D8-899F-D965-0FDE-60BFC145349F}"/>
              </a:ext>
            </a:extLst>
          </p:cNvPr>
          <p:cNvSpPr txBox="1"/>
          <p:nvPr/>
        </p:nvSpPr>
        <p:spPr>
          <a:xfrm>
            <a:off x="774441" y="362024"/>
            <a:ext cx="10058400" cy="400110"/>
          </a:xfrm>
          <a:prstGeom prst="rect">
            <a:avLst/>
          </a:prstGeom>
          <a:noFill/>
        </p:spPr>
        <p:txBody>
          <a:bodyPr wrap="square">
            <a:spAutoFit/>
          </a:bodyPr>
          <a:lstStyle/>
          <a:p>
            <a:r>
              <a:rPr lang="en-US" sz="2000" b="1" dirty="0">
                <a:solidFill>
                  <a:schemeClr val="accent1"/>
                </a:solidFill>
                <a:latin typeface="Söhne"/>
              </a:rPr>
              <a:t>14.Write a Query to</a:t>
            </a:r>
            <a:r>
              <a:rPr lang="en-US" sz="2000" b="0" i="0" dirty="0">
                <a:solidFill>
                  <a:schemeClr val="accent1"/>
                </a:solidFill>
                <a:effectLst/>
                <a:latin typeface="Söhne"/>
              </a:rPr>
              <a:t> </a:t>
            </a:r>
            <a:r>
              <a:rPr lang="en-US" sz="2000" b="1" i="0" dirty="0">
                <a:solidFill>
                  <a:schemeClr val="accent1"/>
                </a:solidFill>
                <a:effectLst/>
                <a:latin typeface="Söhne"/>
              </a:rPr>
              <a:t>prevents bookings that exceed the capacity of a bus from being inserted.</a:t>
            </a:r>
            <a:endParaRPr lang="en-US" sz="2000" b="1" dirty="0">
              <a:solidFill>
                <a:schemeClr val="accent1"/>
              </a:solidFill>
            </a:endParaRPr>
          </a:p>
        </p:txBody>
      </p:sp>
    </p:spTree>
    <p:extLst>
      <p:ext uri="{BB962C8B-B14F-4D97-AF65-F5344CB8AC3E}">
        <p14:creationId xmlns:p14="http://schemas.microsoft.com/office/powerpoint/2010/main" val="201881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1B1C2-329C-5126-5DC2-E37A463F2658}"/>
              </a:ext>
            </a:extLst>
          </p:cNvPr>
          <p:cNvSpPr txBox="1"/>
          <p:nvPr/>
        </p:nvSpPr>
        <p:spPr>
          <a:xfrm>
            <a:off x="3595396" y="2500603"/>
            <a:ext cx="4761240" cy="1107996"/>
          </a:xfrm>
          <a:prstGeom prst="rect">
            <a:avLst/>
          </a:prstGeom>
          <a:noFill/>
        </p:spPr>
        <p:txBody>
          <a:bodyPr wrap="none" rtlCol="0">
            <a:spAutoFit/>
          </a:bodyPr>
          <a:lstStyle/>
          <a:p>
            <a:r>
              <a:rPr lang="en-US" sz="6600" b="1" dirty="0">
                <a:solidFill>
                  <a:schemeClr val="accent2">
                    <a:lumMod val="40000"/>
                    <a:lumOff val="60000"/>
                  </a:schemeClr>
                </a:solidFill>
              </a:rPr>
              <a:t>Thank You!</a:t>
            </a:r>
          </a:p>
        </p:txBody>
      </p:sp>
    </p:spTree>
    <p:extLst>
      <p:ext uri="{BB962C8B-B14F-4D97-AF65-F5344CB8AC3E}">
        <p14:creationId xmlns:p14="http://schemas.microsoft.com/office/powerpoint/2010/main" val="144309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86504-8CC2-5031-1AA5-98FA2C8BE937}"/>
              </a:ext>
            </a:extLst>
          </p:cNvPr>
          <p:cNvSpPr txBox="1"/>
          <p:nvPr/>
        </p:nvSpPr>
        <p:spPr>
          <a:xfrm>
            <a:off x="727787" y="585997"/>
            <a:ext cx="8229600" cy="646331"/>
          </a:xfrm>
          <a:prstGeom prst="rect">
            <a:avLst/>
          </a:prstGeom>
          <a:noFill/>
        </p:spPr>
        <p:txBody>
          <a:bodyPr wrap="square">
            <a:spAutoFit/>
          </a:bodyPr>
          <a:lstStyle/>
          <a:p>
            <a:pPr algn="l"/>
            <a:r>
              <a:rPr lang="en-US" sz="3600" b="1" i="0" dirty="0">
                <a:solidFill>
                  <a:schemeClr val="accent1"/>
                </a:solidFill>
                <a:effectLst/>
                <a:latin typeface="Söhne"/>
              </a:rPr>
              <a:t>Introduction to Bus Management System :</a:t>
            </a:r>
            <a:endParaRPr lang="en-US" sz="3600" b="0" i="0" dirty="0">
              <a:solidFill>
                <a:schemeClr val="accent1"/>
              </a:solidFill>
              <a:effectLst/>
              <a:latin typeface="Söhne"/>
            </a:endParaRPr>
          </a:p>
        </p:txBody>
      </p:sp>
      <p:sp>
        <p:nvSpPr>
          <p:cNvPr id="4" name="TextBox 3">
            <a:extLst>
              <a:ext uri="{FF2B5EF4-FFF2-40B4-BE49-F238E27FC236}">
                <a16:creationId xmlns:a16="http://schemas.microsoft.com/office/drawing/2014/main" id="{59A4CBA5-85B1-9ED9-6C0E-7262E4E2CB15}"/>
              </a:ext>
            </a:extLst>
          </p:cNvPr>
          <p:cNvSpPr txBox="1"/>
          <p:nvPr/>
        </p:nvSpPr>
        <p:spPr>
          <a:xfrm>
            <a:off x="793102" y="1616257"/>
            <a:ext cx="6036906" cy="3046988"/>
          </a:xfrm>
          <a:prstGeom prst="rect">
            <a:avLst/>
          </a:prstGeom>
          <a:noFill/>
        </p:spPr>
        <p:txBody>
          <a:bodyPr wrap="square" rtlCol="0">
            <a:spAutoFit/>
          </a:bodyPr>
          <a:lstStyle/>
          <a:p>
            <a:pPr algn="l"/>
            <a:r>
              <a:rPr lang="en-US" sz="2400" b="0" i="0" dirty="0">
                <a:effectLst/>
                <a:latin typeface="Söhne"/>
              </a:rPr>
              <a:t>The Bus Management System is an advanced software solution designed to streamline and automate the operations involved in managing bus services. From route planning to passenger bookings and payment processing, the system offers a comprehensive platform for bus operators to efficiently manage their services and enhance the overall passenger experience.</a:t>
            </a:r>
          </a:p>
        </p:txBody>
      </p:sp>
      <p:pic>
        <p:nvPicPr>
          <p:cNvPr id="1028" name="Picture 4">
            <a:extLst>
              <a:ext uri="{FF2B5EF4-FFF2-40B4-BE49-F238E27FC236}">
                <a16:creationId xmlns:a16="http://schemas.microsoft.com/office/drawing/2014/main" id="{2BD0565F-2DF1-DDDB-9E36-36DE4F65E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11" y="1388286"/>
            <a:ext cx="4394718" cy="40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76190-6ABF-6CEB-E23F-00FB5094EF60}"/>
              </a:ext>
            </a:extLst>
          </p:cNvPr>
          <p:cNvSpPr txBox="1"/>
          <p:nvPr/>
        </p:nvSpPr>
        <p:spPr>
          <a:xfrm>
            <a:off x="783772" y="559837"/>
            <a:ext cx="4702441" cy="646331"/>
          </a:xfrm>
          <a:prstGeom prst="rect">
            <a:avLst/>
          </a:prstGeom>
          <a:noFill/>
        </p:spPr>
        <p:txBody>
          <a:bodyPr wrap="none" rtlCol="0">
            <a:spAutoFit/>
          </a:bodyPr>
          <a:lstStyle/>
          <a:p>
            <a:r>
              <a:rPr lang="en-US" sz="3600" b="1" i="0" dirty="0">
                <a:solidFill>
                  <a:schemeClr val="accent1"/>
                </a:solidFill>
                <a:effectLst/>
                <a:latin typeface="Söhne"/>
              </a:rPr>
              <a:t>Purpose of the System :</a:t>
            </a:r>
            <a:endParaRPr lang="en-US" sz="3600" dirty="0">
              <a:solidFill>
                <a:schemeClr val="accent1"/>
              </a:solidFill>
            </a:endParaRPr>
          </a:p>
        </p:txBody>
      </p:sp>
      <p:sp>
        <p:nvSpPr>
          <p:cNvPr id="4" name="TextBox 3">
            <a:extLst>
              <a:ext uri="{FF2B5EF4-FFF2-40B4-BE49-F238E27FC236}">
                <a16:creationId xmlns:a16="http://schemas.microsoft.com/office/drawing/2014/main" id="{7F4D83FC-0C96-9B43-D47C-139475AD6AF6}"/>
              </a:ext>
            </a:extLst>
          </p:cNvPr>
          <p:cNvSpPr txBox="1"/>
          <p:nvPr/>
        </p:nvSpPr>
        <p:spPr>
          <a:xfrm>
            <a:off x="783773" y="1539552"/>
            <a:ext cx="5645020" cy="3046988"/>
          </a:xfrm>
          <a:prstGeom prst="rect">
            <a:avLst/>
          </a:prstGeom>
          <a:noFill/>
        </p:spPr>
        <p:txBody>
          <a:bodyPr wrap="square" rtlCol="0">
            <a:spAutoFit/>
          </a:bodyPr>
          <a:lstStyle/>
          <a:p>
            <a:r>
              <a:rPr lang="en-US" sz="2400" b="0" i="0" dirty="0">
                <a:effectLst/>
                <a:latin typeface="Söhne"/>
              </a:rPr>
              <a:t>The primary purpose of the Bus Management System is to optimize the management of bus services by providing a centralized platform that automates various tasks. These tasks include route management, schedule planning, booking management, passenger tracking, payment processing, and reporting.</a:t>
            </a:r>
            <a:endParaRPr lang="en-US" sz="2400" dirty="0"/>
          </a:p>
        </p:txBody>
      </p:sp>
      <p:pic>
        <p:nvPicPr>
          <p:cNvPr id="3" name="Picture 2">
            <a:extLst>
              <a:ext uri="{FF2B5EF4-FFF2-40B4-BE49-F238E27FC236}">
                <a16:creationId xmlns:a16="http://schemas.microsoft.com/office/drawing/2014/main" id="{F67E0E9D-09F3-2D75-2869-CC0779542864}"/>
              </a:ext>
            </a:extLst>
          </p:cNvPr>
          <p:cNvPicPr>
            <a:picLocks noChangeAspect="1"/>
          </p:cNvPicPr>
          <p:nvPr/>
        </p:nvPicPr>
        <p:blipFill>
          <a:blip r:embed="rId2"/>
          <a:stretch>
            <a:fillRect/>
          </a:stretch>
        </p:blipFill>
        <p:spPr>
          <a:xfrm>
            <a:off x="6966856" y="1055048"/>
            <a:ext cx="4441371" cy="4291394"/>
          </a:xfrm>
          <a:prstGeom prst="rect">
            <a:avLst/>
          </a:prstGeom>
        </p:spPr>
      </p:pic>
    </p:spTree>
    <p:extLst>
      <p:ext uri="{BB962C8B-B14F-4D97-AF65-F5344CB8AC3E}">
        <p14:creationId xmlns:p14="http://schemas.microsoft.com/office/powerpoint/2010/main" val="134202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82335-BFE6-2008-A7FC-41A50E603B9C}"/>
              </a:ext>
            </a:extLst>
          </p:cNvPr>
          <p:cNvSpPr txBox="1"/>
          <p:nvPr/>
        </p:nvSpPr>
        <p:spPr>
          <a:xfrm>
            <a:off x="793103" y="1466309"/>
            <a:ext cx="10963468" cy="3693319"/>
          </a:xfrm>
          <a:prstGeom prst="rect">
            <a:avLst/>
          </a:prstGeom>
          <a:noFill/>
        </p:spPr>
        <p:txBody>
          <a:bodyPr wrap="square">
            <a:spAutoFit/>
          </a:bodyPr>
          <a:lstStyle/>
          <a:p>
            <a:pPr algn="l">
              <a:buFont typeface="+mj-lt"/>
              <a:buAutoNum type="arabicPeriod"/>
            </a:pPr>
            <a:r>
              <a:rPr lang="en-US" b="1" i="0" dirty="0">
                <a:solidFill>
                  <a:schemeClr val="accent1"/>
                </a:solidFill>
                <a:effectLst/>
                <a:latin typeface="Söhne"/>
              </a:rPr>
              <a:t>Route Management:</a:t>
            </a:r>
            <a:r>
              <a:rPr lang="en-US" b="0" i="0" dirty="0">
                <a:solidFill>
                  <a:schemeClr val="accent1"/>
                </a:solidFill>
                <a:effectLst/>
                <a:latin typeface="Söhne"/>
              </a:rPr>
              <a:t> </a:t>
            </a:r>
            <a:r>
              <a:rPr lang="en-US" b="0" i="0" dirty="0">
                <a:effectLst/>
                <a:latin typeface="Söhne"/>
              </a:rPr>
              <a:t>The system allows administrators to create, update, and manage bus routes. This includes defining starting points, destinations, stops along the route, and the frequency of services.</a:t>
            </a:r>
          </a:p>
          <a:p>
            <a:pPr algn="l">
              <a:buFont typeface="+mj-lt"/>
              <a:buAutoNum type="arabicPeriod"/>
            </a:pPr>
            <a:r>
              <a:rPr lang="en-US" b="1" i="0" dirty="0">
                <a:solidFill>
                  <a:schemeClr val="accent1"/>
                </a:solidFill>
                <a:effectLst/>
                <a:latin typeface="Söhne"/>
              </a:rPr>
              <a:t>Schedule Management:</a:t>
            </a:r>
            <a:r>
              <a:rPr lang="en-US" b="0" i="0" dirty="0">
                <a:solidFill>
                  <a:schemeClr val="accent1"/>
                </a:solidFill>
                <a:effectLst/>
                <a:latin typeface="Söhne"/>
              </a:rPr>
              <a:t> </a:t>
            </a:r>
            <a:r>
              <a:rPr lang="en-US" b="0" i="0" dirty="0">
                <a:effectLst/>
                <a:latin typeface="Söhne"/>
              </a:rPr>
              <a:t>Bus schedules can be efficiently managed, including setting departure and arrival times, assigning buses to specific schedules, and adjusting schedules as needed.</a:t>
            </a:r>
          </a:p>
          <a:p>
            <a:pPr algn="l">
              <a:buFont typeface="+mj-lt"/>
              <a:buAutoNum type="arabicPeriod"/>
            </a:pPr>
            <a:r>
              <a:rPr lang="en-US" b="1" i="0" dirty="0">
                <a:solidFill>
                  <a:schemeClr val="accent1"/>
                </a:solidFill>
                <a:effectLst/>
                <a:latin typeface="Söhne"/>
              </a:rPr>
              <a:t>Booking Management:</a:t>
            </a:r>
            <a:r>
              <a:rPr lang="en-US" b="0" i="0" dirty="0">
                <a:solidFill>
                  <a:schemeClr val="accent1"/>
                </a:solidFill>
                <a:effectLst/>
                <a:latin typeface="Söhne"/>
              </a:rPr>
              <a:t> </a:t>
            </a:r>
            <a:r>
              <a:rPr lang="en-US" b="0" i="0" dirty="0">
                <a:effectLst/>
                <a:latin typeface="Söhne"/>
              </a:rPr>
              <a:t>Passengers can easily book seats on buses, view available seats, make payments securely, receive booking confirmations, and manage their bookings.</a:t>
            </a:r>
          </a:p>
          <a:p>
            <a:pPr algn="l">
              <a:buFont typeface="+mj-lt"/>
              <a:buAutoNum type="arabicPeriod"/>
            </a:pPr>
            <a:r>
              <a:rPr lang="en-US" b="1" i="0" dirty="0">
                <a:solidFill>
                  <a:schemeClr val="accent1"/>
                </a:solidFill>
                <a:effectLst/>
                <a:latin typeface="Söhne"/>
              </a:rPr>
              <a:t>Passenger Management:</a:t>
            </a:r>
            <a:r>
              <a:rPr lang="en-US" b="0" i="0" dirty="0">
                <a:solidFill>
                  <a:schemeClr val="accent1"/>
                </a:solidFill>
                <a:effectLst/>
                <a:latin typeface="Söhne"/>
              </a:rPr>
              <a:t> </a:t>
            </a:r>
            <a:r>
              <a:rPr lang="en-US" b="0" i="0" dirty="0">
                <a:effectLst/>
                <a:latin typeface="Söhne"/>
              </a:rPr>
              <a:t>The system keeps track of passenger information, such as registration details, booking history, preferences, and provides personalized services to passengers.</a:t>
            </a:r>
          </a:p>
          <a:p>
            <a:pPr algn="l">
              <a:buFont typeface="+mj-lt"/>
              <a:buAutoNum type="arabicPeriod"/>
            </a:pPr>
            <a:r>
              <a:rPr lang="en-US" b="1" i="0" dirty="0">
                <a:solidFill>
                  <a:schemeClr val="accent1"/>
                </a:solidFill>
                <a:effectLst/>
                <a:latin typeface="Söhne"/>
              </a:rPr>
              <a:t>Bus Management:</a:t>
            </a:r>
            <a:r>
              <a:rPr lang="en-US" b="0" i="0" dirty="0">
                <a:solidFill>
                  <a:schemeClr val="accent1"/>
                </a:solidFill>
                <a:effectLst/>
                <a:latin typeface="Söhne"/>
              </a:rPr>
              <a:t> </a:t>
            </a:r>
            <a:r>
              <a:rPr lang="en-US" b="0" i="0" dirty="0">
                <a:effectLst/>
                <a:latin typeface="Söhne"/>
              </a:rPr>
              <a:t>Information about buses, including details, seating capacity, maintenance schedules, and assignments to routes and schedules, is managed effectively.</a:t>
            </a:r>
          </a:p>
          <a:p>
            <a:pPr algn="l">
              <a:buFont typeface="+mj-lt"/>
              <a:buAutoNum type="arabicPeriod"/>
            </a:pPr>
            <a:r>
              <a:rPr lang="en-US" b="1" i="0" dirty="0">
                <a:solidFill>
                  <a:schemeClr val="accent1"/>
                </a:solidFill>
                <a:effectLst/>
                <a:latin typeface="Söhne"/>
              </a:rPr>
              <a:t>Payment Management:</a:t>
            </a:r>
            <a:r>
              <a:rPr lang="en-US" b="0" i="0" dirty="0">
                <a:solidFill>
                  <a:schemeClr val="accent1"/>
                </a:solidFill>
                <a:effectLst/>
                <a:latin typeface="Söhne"/>
              </a:rPr>
              <a:t> </a:t>
            </a:r>
            <a:r>
              <a:rPr lang="en-US" b="0" i="0" dirty="0">
                <a:effectLst/>
                <a:latin typeface="Söhne"/>
              </a:rPr>
              <a:t>Secure payment processing for bookings, generating payment receipts, managing payment records, and ensuring a smooth payment experience for passengers.</a:t>
            </a:r>
          </a:p>
          <a:p>
            <a:pPr algn="l"/>
            <a:endParaRPr lang="en-US" b="0" i="0" dirty="0">
              <a:solidFill>
                <a:srgbClr val="0D0D0D"/>
              </a:solidFill>
              <a:effectLst/>
              <a:latin typeface="Söhne"/>
            </a:endParaRPr>
          </a:p>
        </p:txBody>
      </p:sp>
      <p:sp>
        <p:nvSpPr>
          <p:cNvPr id="5" name="TextBox 4">
            <a:extLst>
              <a:ext uri="{FF2B5EF4-FFF2-40B4-BE49-F238E27FC236}">
                <a16:creationId xmlns:a16="http://schemas.microsoft.com/office/drawing/2014/main" id="{867C426C-D7A6-47FF-B4B5-D66F15A73CD5}"/>
              </a:ext>
            </a:extLst>
          </p:cNvPr>
          <p:cNvSpPr txBox="1"/>
          <p:nvPr/>
        </p:nvSpPr>
        <p:spPr>
          <a:xfrm>
            <a:off x="704462" y="513786"/>
            <a:ext cx="6102220" cy="646331"/>
          </a:xfrm>
          <a:prstGeom prst="rect">
            <a:avLst/>
          </a:prstGeom>
          <a:noFill/>
        </p:spPr>
        <p:txBody>
          <a:bodyPr wrap="square">
            <a:spAutoFit/>
          </a:bodyPr>
          <a:lstStyle/>
          <a:p>
            <a:r>
              <a:rPr lang="en-US" sz="3600" b="1" i="0" dirty="0">
                <a:solidFill>
                  <a:schemeClr val="accent1"/>
                </a:solidFill>
                <a:effectLst/>
                <a:latin typeface="Söhne"/>
              </a:rPr>
              <a:t>Key Functionalities:</a:t>
            </a:r>
            <a:endParaRPr lang="en-US" sz="3600" dirty="0">
              <a:solidFill>
                <a:schemeClr val="accent1"/>
              </a:solidFill>
            </a:endParaRPr>
          </a:p>
        </p:txBody>
      </p:sp>
    </p:spTree>
    <p:extLst>
      <p:ext uri="{BB962C8B-B14F-4D97-AF65-F5344CB8AC3E}">
        <p14:creationId xmlns:p14="http://schemas.microsoft.com/office/powerpoint/2010/main" val="193071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3317903-53C3-3D97-3546-26CB0E8DFDEA}"/>
              </a:ext>
            </a:extLst>
          </p:cNvPr>
          <p:cNvGraphicFramePr>
            <a:graphicFrameLocks noGrp="1"/>
          </p:cNvGraphicFramePr>
          <p:nvPr>
            <p:extLst>
              <p:ext uri="{D42A27DB-BD31-4B8C-83A1-F6EECF244321}">
                <p14:modId xmlns:p14="http://schemas.microsoft.com/office/powerpoint/2010/main" val="3416383942"/>
              </p:ext>
            </p:extLst>
          </p:nvPr>
        </p:nvGraphicFramePr>
        <p:xfrm>
          <a:off x="4840515" y="2006012"/>
          <a:ext cx="2903893" cy="2961640"/>
        </p:xfrm>
        <a:graphic>
          <a:graphicData uri="http://schemas.openxmlformats.org/drawingml/2006/table">
            <a:tbl>
              <a:tblPr firstRow="1" bandRow="1">
                <a:tableStyleId>{616DA210-FB5B-4158-B5E0-FEB733F419BA}</a:tableStyleId>
              </a:tblPr>
              <a:tblGrid>
                <a:gridCol w="2903893">
                  <a:extLst>
                    <a:ext uri="{9D8B030D-6E8A-4147-A177-3AD203B41FA5}">
                      <a16:colId xmlns:a16="http://schemas.microsoft.com/office/drawing/2014/main" val="1390526256"/>
                    </a:ext>
                  </a:extLst>
                </a:gridCol>
              </a:tblGrid>
              <a:tr h="0">
                <a:tc>
                  <a:txBody>
                    <a:bodyPr/>
                    <a:lstStyle/>
                    <a:p>
                      <a:r>
                        <a:rPr lang="en-US" sz="1800" b="0" i="0" kern="1200" dirty="0">
                          <a:solidFill>
                            <a:schemeClr val="accent1"/>
                          </a:solidFill>
                          <a:effectLst/>
                          <a:latin typeface="+mn-lt"/>
                          <a:ea typeface="+mn-ea"/>
                          <a:cs typeface="+mn-cs"/>
                        </a:rPr>
                        <a:t>Application Tier </a:t>
                      </a:r>
                      <a:endParaRPr lang="en-US" dirty="0">
                        <a:solidFill>
                          <a:schemeClr val="accent1"/>
                        </a:solidFill>
                      </a:endParaRPr>
                    </a:p>
                  </a:txBody>
                  <a:tcPr/>
                </a:tc>
                <a:extLst>
                  <a:ext uri="{0D108BD9-81ED-4DB2-BD59-A6C34878D82A}">
                    <a16:rowId xmlns:a16="http://schemas.microsoft.com/office/drawing/2014/main" val="2871114565"/>
                  </a:ext>
                </a:extLst>
              </a:tr>
              <a:tr h="370840">
                <a:tc>
                  <a:txBody>
                    <a:bodyPr/>
                    <a:lstStyle/>
                    <a:p>
                      <a:r>
                        <a:rPr lang="en-US" sz="1800" b="0" i="0" kern="1200" dirty="0">
                          <a:solidFill>
                            <a:schemeClr val="tx1"/>
                          </a:solidFill>
                          <a:effectLst/>
                          <a:latin typeface="+mn-lt"/>
                          <a:ea typeface="+mn-ea"/>
                          <a:cs typeface="+mn-cs"/>
                        </a:rPr>
                        <a:t>Web Server </a:t>
                      </a:r>
                      <a:endParaRPr lang="en-US" dirty="0"/>
                    </a:p>
                  </a:txBody>
                  <a:tcPr/>
                </a:tc>
                <a:extLst>
                  <a:ext uri="{0D108BD9-81ED-4DB2-BD59-A6C34878D82A}">
                    <a16:rowId xmlns:a16="http://schemas.microsoft.com/office/drawing/2014/main" val="1066222145"/>
                  </a:ext>
                </a:extLst>
              </a:tr>
              <a:tr h="370840">
                <a:tc>
                  <a:txBody>
                    <a:bodyPr/>
                    <a:lstStyle/>
                    <a:p>
                      <a:r>
                        <a:rPr lang="en-US" sz="1800" b="0" i="0" kern="1200" dirty="0">
                          <a:solidFill>
                            <a:schemeClr val="tx1"/>
                          </a:solidFill>
                          <a:effectLst/>
                          <a:latin typeface="+mn-lt"/>
                          <a:ea typeface="+mn-ea"/>
                          <a:cs typeface="+mn-cs"/>
                        </a:rPr>
                        <a:t>Application Server</a:t>
                      </a:r>
                      <a:endParaRPr lang="en-US" dirty="0"/>
                    </a:p>
                  </a:txBody>
                  <a:tcPr/>
                </a:tc>
                <a:extLst>
                  <a:ext uri="{0D108BD9-81ED-4DB2-BD59-A6C34878D82A}">
                    <a16:rowId xmlns:a16="http://schemas.microsoft.com/office/drawing/2014/main" val="2395902649"/>
                  </a:ext>
                </a:extLst>
              </a:tr>
              <a:tr h="370840">
                <a:tc>
                  <a:txBody>
                    <a:bodyPr/>
                    <a:lstStyle/>
                    <a:p>
                      <a:r>
                        <a:rPr lang="en-US" sz="1800" b="0" i="0" kern="1200" dirty="0">
                          <a:solidFill>
                            <a:schemeClr val="tx1"/>
                          </a:solidFill>
                          <a:effectLst/>
                          <a:latin typeface="+mn-lt"/>
                          <a:ea typeface="+mn-ea"/>
                          <a:cs typeface="+mn-cs"/>
                        </a:rPr>
                        <a:t>APIs </a:t>
                      </a:r>
                      <a:endParaRPr lang="en-US" dirty="0"/>
                    </a:p>
                  </a:txBody>
                  <a:tcPr/>
                </a:tc>
                <a:extLst>
                  <a:ext uri="{0D108BD9-81ED-4DB2-BD59-A6C34878D82A}">
                    <a16:rowId xmlns:a16="http://schemas.microsoft.com/office/drawing/2014/main" val="2212277229"/>
                  </a:ext>
                </a:extLst>
              </a:tr>
              <a:tr h="370840">
                <a:tc>
                  <a:txBody>
                    <a:bodyPr/>
                    <a:lstStyle/>
                    <a:p>
                      <a:r>
                        <a:rPr lang="en-US" sz="1800" b="0" i="0" kern="1200" dirty="0">
                          <a:solidFill>
                            <a:schemeClr val="tx1"/>
                          </a:solidFill>
                          <a:effectLst/>
                          <a:latin typeface="+mn-lt"/>
                          <a:ea typeface="+mn-ea"/>
                          <a:cs typeface="+mn-cs"/>
                        </a:rPr>
                        <a:t>Business Logic </a:t>
                      </a:r>
                      <a:endParaRPr lang="en-US" dirty="0"/>
                    </a:p>
                  </a:txBody>
                  <a:tcPr/>
                </a:tc>
                <a:extLst>
                  <a:ext uri="{0D108BD9-81ED-4DB2-BD59-A6C34878D82A}">
                    <a16:rowId xmlns:a16="http://schemas.microsoft.com/office/drawing/2014/main" val="113540361"/>
                  </a:ext>
                </a:extLst>
              </a:tr>
              <a:tr h="370840">
                <a:tc>
                  <a:txBody>
                    <a:bodyPr/>
                    <a:lstStyle/>
                    <a:p>
                      <a:r>
                        <a:rPr lang="en-US" sz="1800" b="0" i="0" kern="1200" dirty="0">
                          <a:solidFill>
                            <a:schemeClr val="tx1"/>
                          </a:solidFill>
                          <a:effectLst/>
                          <a:latin typeface="+mn-lt"/>
                          <a:ea typeface="+mn-ea"/>
                          <a:cs typeface="+mn-cs"/>
                        </a:rPr>
                        <a:t>Processing </a:t>
                      </a:r>
                      <a:endParaRPr lang="en-US" dirty="0"/>
                    </a:p>
                  </a:txBody>
                  <a:tcPr/>
                </a:tc>
                <a:extLst>
                  <a:ext uri="{0D108BD9-81ED-4DB2-BD59-A6C34878D82A}">
                    <a16:rowId xmlns:a16="http://schemas.microsoft.com/office/drawing/2014/main" val="973747058"/>
                  </a:ext>
                </a:extLst>
              </a:tr>
              <a:tr h="370840">
                <a:tc>
                  <a:txBody>
                    <a:bodyPr/>
                    <a:lstStyle/>
                    <a:p>
                      <a:r>
                        <a:rPr lang="en-US" sz="1800" b="0" i="0" kern="1200" dirty="0">
                          <a:solidFill>
                            <a:schemeClr val="tx1"/>
                          </a:solidFill>
                          <a:effectLst/>
                          <a:latin typeface="+mn-lt"/>
                          <a:ea typeface="+mn-ea"/>
                          <a:cs typeface="+mn-cs"/>
                        </a:rPr>
                        <a:t>Booking </a:t>
                      </a:r>
                      <a:endParaRPr lang="en-US" dirty="0"/>
                    </a:p>
                  </a:txBody>
                  <a:tcPr/>
                </a:tc>
                <a:extLst>
                  <a:ext uri="{0D108BD9-81ED-4DB2-BD59-A6C34878D82A}">
                    <a16:rowId xmlns:a16="http://schemas.microsoft.com/office/drawing/2014/main" val="3345280400"/>
                  </a:ext>
                </a:extLst>
              </a:tr>
              <a:tr h="370840">
                <a:tc>
                  <a:txBody>
                    <a:bodyPr/>
                    <a:lstStyle/>
                    <a:p>
                      <a:r>
                        <a:rPr lang="en-US" sz="1800" b="0" i="0" kern="1200" dirty="0">
                          <a:solidFill>
                            <a:schemeClr val="tx1"/>
                          </a:solidFill>
                          <a:effectLst/>
                          <a:latin typeface="+mn-lt"/>
                          <a:ea typeface="+mn-ea"/>
                          <a:cs typeface="+mn-cs"/>
                        </a:rPr>
                        <a:t>Payment </a:t>
                      </a:r>
                      <a:endParaRPr lang="en-US" dirty="0"/>
                    </a:p>
                  </a:txBody>
                  <a:tcPr/>
                </a:tc>
                <a:extLst>
                  <a:ext uri="{0D108BD9-81ED-4DB2-BD59-A6C34878D82A}">
                    <a16:rowId xmlns:a16="http://schemas.microsoft.com/office/drawing/2014/main" val="2553882109"/>
                  </a:ext>
                </a:extLst>
              </a:tr>
            </a:tbl>
          </a:graphicData>
        </a:graphic>
      </p:graphicFrame>
      <p:graphicFrame>
        <p:nvGraphicFramePr>
          <p:cNvPr id="12" name="Table 11">
            <a:extLst>
              <a:ext uri="{FF2B5EF4-FFF2-40B4-BE49-F238E27FC236}">
                <a16:creationId xmlns:a16="http://schemas.microsoft.com/office/drawing/2014/main" id="{30744EDA-D235-6208-C27C-B938F625B246}"/>
              </a:ext>
            </a:extLst>
          </p:cNvPr>
          <p:cNvGraphicFramePr>
            <a:graphicFrameLocks noGrp="1"/>
          </p:cNvGraphicFramePr>
          <p:nvPr>
            <p:extLst>
              <p:ext uri="{D42A27DB-BD31-4B8C-83A1-F6EECF244321}">
                <p14:modId xmlns:p14="http://schemas.microsoft.com/office/powerpoint/2010/main" val="4161800495"/>
              </p:ext>
            </p:extLst>
          </p:nvPr>
        </p:nvGraphicFramePr>
        <p:xfrm>
          <a:off x="8789438" y="2006012"/>
          <a:ext cx="2295330" cy="3393440"/>
        </p:xfrm>
        <a:graphic>
          <a:graphicData uri="http://schemas.openxmlformats.org/drawingml/2006/table">
            <a:tbl>
              <a:tblPr firstRow="1" bandRow="1">
                <a:tableStyleId>{616DA210-FB5B-4158-B5E0-FEB733F419BA}</a:tableStyleId>
              </a:tblPr>
              <a:tblGrid>
                <a:gridCol w="2295330">
                  <a:extLst>
                    <a:ext uri="{9D8B030D-6E8A-4147-A177-3AD203B41FA5}">
                      <a16:colId xmlns:a16="http://schemas.microsoft.com/office/drawing/2014/main" val="350747244"/>
                    </a:ext>
                  </a:extLst>
                </a:gridCol>
              </a:tblGrid>
              <a:tr h="370840">
                <a:tc>
                  <a:txBody>
                    <a:bodyPr/>
                    <a:lstStyle/>
                    <a:p>
                      <a:r>
                        <a:rPr lang="en-US" sz="1800" b="0" i="0" kern="1200" dirty="0">
                          <a:solidFill>
                            <a:schemeClr val="accent1"/>
                          </a:solidFill>
                          <a:effectLst/>
                          <a:latin typeface="+mn-lt"/>
                          <a:ea typeface="+mn-ea"/>
                          <a:cs typeface="+mn-cs"/>
                        </a:rPr>
                        <a:t>Data Tier </a:t>
                      </a:r>
                      <a:endParaRPr lang="en-US" dirty="0">
                        <a:solidFill>
                          <a:schemeClr val="accent1"/>
                        </a:solidFill>
                      </a:endParaRPr>
                    </a:p>
                  </a:txBody>
                  <a:tcPr/>
                </a:tc>
                <a:extLst>
                  <a:ext uri="{0D108BD9-81ED-4DB2-BD59-A6C34878D82A}">
                    <a16:rowId xmlns:a16="http://schemas.microsoft.com/office/drawing/2014/main" val="4291684490"/>
                  </a:ext>
                </a:extLst>
              </a:tr>
              <a:tr h="370840">
                <a:tc>
                  <a:txBody>
                    <a:bodyPr/>
                    <a:lstStyle/>
                    <a:p>
                      <a:r>
                        <a:rPr lang="en-US" sz="1800" b="0" i="0" kern="1200" dirty="0">
                          <a:solidFill>
                            <a:schemeClr val="tx1"/>
                          </a:solidFill>
                          <a:effectLst/>
                          <a:latin typeface="+mn-lt"/>
                          <a:ea typeface="+mn-ea"/>
                          <a:cs typeface="+mn-cs"/>
                        </a:rPr>
                        <a:t>Database Server</a:t>
                      </a:r>
                      <a:endParaRPr lang="en-US" dirty="0"/>
                    </a:p>
                  </a:txBody>
                  <a:tcPr/>
                </a:tc>
                <a:extLst>
                  <a:ext uri="{0D108BD9-81ED-4DB2-BD59-A6C34878D82A}">
                    <a16:rowId xmlns:a16="http://schemas.microsoft.com/office/drawing/2014/main" val="3109934584"/>
                  </a:ext>
                </a:extLst>
              </a:tr>
              <a:tr h="370840">
                <a:tc>
                  <a:txBody>
                    <a:bodyPr/>
                    <a:lstStyle/>
                    <a:p>
                      <a:r>
                        <a:rPr lang="en-US" sz="1800" b="0" i="0" kern="1200" dirty="0">
                          <a:solidFill>
                            <a:schemeClr val="tx1"/>
                          </a:solidFill>
                          <a:effectLst/>
                          <a:latin typeface="+mn-lt"/>
                          <a:ea typeface="+mn-ea"/>
                          <a:cs typeface="+mn-cs"/>
                        </a:rPr>
                        <a:t>(MySQL DBMS)</a:t>
                      </a:r>
                    </a:p>
                    <a:p>
                      <a:r>
                        <a:rPr lang="en-US" sz="1800" b="0" i="0" kern="1200" dirty="0">
                          <a:solidFill>
                            <a:schemeClr val="tx1"/>
                          </a:solidFill>
                          <a:effectLst/>
                          <a:latin typeface="+mn-lt"/>
                          <a:ea typeface="+mn-ea"/>
                          <a:cs typeface="+mn-cs"/>
                        </a:rPr>
                        <a:t>Database</a:t>
                      </a:r>
                      <a:endParaRPr lang="en-US" dirty="0"/>
                    </a:p>
                  </a:txBody>
                  <a:tcPr/>
                </a:tc>
                <a:extLst>
                  <a:ext uri="{0D108BD9-81ED-4DB2-BD59-A6C34878D82A}">
                    <a16:rowId xmlns:a16="http://schemas.microsoft.com/office/drawing/2014/main" val="2958332504"/>
                  </a:ext>
                </a:extLst>
              </a:tr>
              <a:tr h="370840">
                <a:tc>
                  <a:txBody>
                    <a:bodyPr/>
                    <a:lstStyle/>
                    <a:p>
                      <a:r>
                        <a:rPr lang="en-US" sz="1800" b="0" i="0" kern="1200" dirty="0">
                          <a:solidFill>
                            <a:schemeClr val="tx1"/>
                          </a:solidFill>
                          <a:effectLst/>
                          <a:latin typeface="+mn-lt"/>
                          <a:ea typeface="+mn-ea"/>
                          <a:cs typeface="+mn-cs"/>
                        </a:rPr>
                        <a:t>(Tables: </a:t>
                      </a:r>
                    </a:p>
                    <a:p>
                      <a:pPr marL="285750" indent="-285750">
                        <a:buFontTx/>
                        <a:buChar char="-"/>
                      </a:pPr>
                      <a:r>
                        <a:rPr lang="en-US" sz="1800" b="0" i="0" kern="1200" dirty="0">
                          <a:solidFill>
                            <a:schemeClr val="tx1"/>
                          </a:solidFill>
                          <a:effectLst/>
                          <a:latin typeface="+mn-lt"/>
                          <a:ea typeface="+mn-ea"/>
                          <a:cs typeface="+mn-cs"/>
                        </a:rPr>
                        <a:t>Passengers</a:t>
                      </a:r>
                    </a:p>
                    <a:p>
                      <a:pPr marL="285750" indent="-285750">
                        <a:buFontTx/>
                        <a:buChar char="-"/>
                      </a:pPr>
                      <a:r>
                        <a:rPr lang="en-US" sz="1800" b="0" i="0" kern="1200" dirty="0">
                          <a:solidFill>
                            <a:schemeClr val="tx1"/>
                          </a:solidFill>
                          <a:effectLst/>
                          <a:latin typeface="+mn-lt"/>
                          <a:ea typeface="+mn-ea"/>
                          <a:cs typeface="+mn-cs"/>
                        </a:rPr>
                        <a:t>Bookings </a:t>
                      </a:r>
                    </a:p>
                    <a:p>
                      <a:pPr marL="285750" indent="-285750">
                        <a:buFontTx/>
                        <a:buChar char="-"/>
                      </a:pPr>
                      <a:r>
                        <a:rPr lang="en-US" sz="1800" b="0" i="0" kern="1200" dirty="0">
                          <a:solidFill>
                            <a:schemeClr val="tx1"/>
                          </a:solidFill>
                          <a:effectLst/>
                          <a:latin typeface="+mn-lt"/>
                          <a:ea typeface="+mn-ea"/>
                          <a:cs typeface="+mn-cs"/>
                        </a:rPr>
                        <a:t>Routes </a:t>
                      </a:r>
                    </a:p>
                    <a:p>
                      <a:pPr marL="285750" indent="-285750">
                        <a:buFontTx/>
                        <a:buChar char="-"/>
                      </a:pPr>
                      <a:r>
                        <a:rPr lang="en-US" sz="1800" b="0" i="0" kern="1200" dirty="0">
                          <a:solidFill>
                            <a:schemeClr val="tx1"/>
                          </a:solidFill>
                          <a:effectLst/>
                          <a:latin typeface="+mn-lt"/>
                          <a:ea typeface="+mn-ea"/>
                          <a:cs typeface="+mn-cs"/>
                        </a:rPr>
                        <a:t>Schedules</a:t>
                      </a:r>
                    </a:p>
                    <a:p>
                      <a:pPr marL="285750" indent="-285750">
                        <a:buFontTx/>
                        <a:buChar char="-"/>
                      </a:pPr>
                      <a:r>
                        <a:rPr lang="en-US" sz="1800" b="0" i="0" kern="1200" dirty="0">
                          <a:solidFill>
                            <a:schemeClr val="tx1"/>
                          </a:solidFill>
                          <a:effectLst/>
                          <a:latin typeface="+mn-lt"/>
                          <a:ea typeface="+mn-ea"/>
                          <a:cs typeface="+mn-cs"/>
                        </a:rPr>
                        <a:t>Buses </a:t>
                      </a:r>
                    </a:p>
                    <a:p>
                      <a:pPr marL="285750" indent="-285750">
                        <a:buFontTx/>
                        <a:buChar char="-"/>
                      </a:pPr>
                      <a:r>
                        <a:rPr lang="en-US" sz="1800" b="0" i="0" kern="1200" dirty="0">
                          <a:solidFill>
                            <a:schemeClr val="tx1"/>
                          </a:solidFill>
                          <a:effectLst/>
                          <a:latin typeface="+mn-lt"/>
                          <a:ea typeface="+mn-ea"/>
                          <a:cs typeface="+mn-cs"/>
                        </a:rPr>
                        <a:t>Payments </a:t>
                      </a:r>
                      <a:endParaRPr lang="en-US" dirty="0"/>
                    </a:p>
                  </a:txBody>
                  <a:tcPr/>
                </a:tc>
                <a:extLst>
                  <a:ext uri="{0D108BD9-81ED-4DB2-BD59-A6C34878D82A}">
                    <a16:rowId xmlns:a16="http://schemas.microsoft.com/office/drawing/2014/main" val="3690806370"/>
                  </a:ext>
                </a:extLst>
              </a:tr>
            </a:tbl>
          </a:graphicData>
        </a:graphic>
      </p:graphicFrame>
      <p:graphicFrame>
        <p:nvGraphicFramePr>
          <p:cNvPr id="13" name="Table 12">
            <a:extLst>
              <a:ext uri="{FF2B5EF4-FFF2-40B4-BE49-F238E27FC236}">
                <a16:creationId xmlns:a16="http://schemas.microsoft.com/office/drawing/2014/main" id="{FD763900-C356-8544-7E19-EA1CAF45FAA7}"/>
              </a:ext>
            </a:extLst>
          </p:cNvPr>
          <p:cNvGraphicFramePr>
            <a:graphicFrameLocks noGrp="1"/>
          </p:cNvGraphicFramePr>
          <p:nvPr>
            <p:extLst>
              <p:ext uri="{D42A27DB-BD31-4B8C-83A1-F6EECF244321}">
                <p14:modId xmlns:p14="http://schemas.microsoft.com/office/powerpoint/2010/main" val="1645406563"/>
              </p:ext>
            </p:extLst>
          </p:nvPr>
        </p:nvGraphicFramePr>
        <p:xfrm>
          <a:off x="877076" y="2006012"/>
          <a:ext cx="2715209" cy="2489200"/>
        </p:xfrm>
        <a:graphic>
          <a:graphicData uri="http://schemas.openxmlformats.org/drawingml/2006/table">
            <a:tbl>
              <a:tblPr firstRow="1" bandRow="1">
                <a:tableStyleId>{616DA210-FB5B-4158-B5E0-FEB733F419BA}</a:tableStyleId>
              </a:tblPr>
              <a:tblGrid>
                <a:gridCol w="2715209">
                  <a:extLst>
                    <a:ext uri="{9D8B030D-6E8A-4147-A177-3AD203B41FA5}">
                      <a16:colId xmlns:a16="http://schemas.microsoft.com/office/drawing/2014/main" val="3389109775"/>
                    </a:ext>
                  </a:extLst>
                </a:gridCol>
              </a:tblGrid>
              <a:tr h="0">
                <a:tc>
                  <a:txBody>
                    <a:bodyPr/>
                    <a:lstStyle/>
                    <a:p>
                      <a:r>
                        <a:rPr lang="en-US" sz="1800" b="0" kern="1200" dirty="0">
                          <a:solidFill>
                            <a:schemeClr val="accent1"/>
                          </a:solidFill>
                          <a:effectLst/>
                        </a:rPr>
                        <a:t>Client Tier </a:t>
                      </a:r>
                      <a:endParaRPr lang="en-US" dirty="0">
                        <a:solidFill>
                          <a:schemeClr val="accent1"/>
                        </a:solidFill>
                      </a:endParaRPr>
                    </a:p>
                  </a:txBody>
                  <a:tcPr/>
                </a:tc>
                <a:extLst>
                  <a:ext uri="{0D108BD9-81ED-4DB2-BD59-A6C34878D82A}">
                    <a16:rowId xmlns:a16="http://schemas.microsoft.com/office/drawing/2014/main" val="3344138192"/>
                  </a:ext>
                </a:extLst>
              </a:tr>
              <a:tr h="370840">
                <a:tc>
                  <a:txBody>
                    <a:bodyPr/>
                    <a:lstStyle/>
                    <a:p>
                      <a:r>
                        <a:rPr lang="en-US" sz="1800" b="0" kern="1200" dirty="0">
                          <a:solidFill>
                            <a:schemeClr val="tx1"/>
                          </a:solidFill>
                          <a:effectLst/>
                        </a:rPr>
                        <a:t>Web Browser</a:t>
                      </a:r>
                      <a:endParaRPr lang="en-US" dirty="0"/>
                    </a:p>
                  </a:txBody>
                  <a:tcPr/>
                </a:tc>
                <a:extLst>
                  <a:ext uri="{0D108BD9-81ED-4DB2-BD59-A6C34878D82A}">
                    <a16:rowId xmlns:a16="http://schemas.microsoft.com/office/drawing/2014/main" val="3946130298"/>
                  </a:ext>
                </a:extLst>
              </a:tr>
              <a:tr h="370840">
                <a:tc>
                  <a:txBody>
                    <a:bodyPr/>
                    <a:lstStyle/>
                    <a:p>
                      <a:r>
                        <a:rPr lang="en-US" sz="1800" b="0" kern="1200" dirty="0">
                          <a:solidFill>
                            <a:schemeClr val="tx1"/>
                          </a:solidFill>
                          <a:effectLst/>
                        </a:rPr>
                        <a:t>Mobile App</a:t>
                      </a:r>
                      <a:endParaRPr lang="en-US" dirty="0"/>
                    </a:p>
                  </a:txBody>
                  <a:tcPr/>
                </a:tc>
                <a:extLst>
                  <a:ext uri="{0D108BD9-81ED-4DB2-BD59-A6C34878D82A}">
                    <a16:rowId xmlns:a16="http://schemas.microsoft.com/office/drawing/2014/main" val="3048050295"/>
                  </a:ext>
                </a:extLst>
              </a:tr>
              <a:tr h="370840">
                <a:tc>
                  <a:txBody>
                    <a:bodyPr/>
                    <a:lstStyle/>
                    <a:p>
                      <a:r>
                        <a:rPr lang="en-US" sz="1800" b="0" kern="1200" dirty="0">
                          <a:solidFill>
                            <a:schemeClr val="tx1"/>
                          </a:solidFill>
                          <a:effectLst/>
                        </a:rPr>
                        <a:t>Desktop App </a:t>
                      </a:r>
                      <a:endParaRPr lang="en-US" dirty="0"/>
                    </a:p>
                  </a:txBody>
                  <a:tcPr/>
                </a:tc>
                <a:extLst>
                  <a:ext uri="{0D108BD9-81ED-4DB2-BD59-A6C34878D82A}">
                    <a16:rowId xmlns:a16="http://schemas.microsoft.com/office/drawing/2014/main" val="665787671"/>
                  </a:ext>
                </a:extLst>
              </a:tr>
              <a:tr h="370840">
                <a:tc>
                  <a:txBody>
                    <a:bodyPr/>
                    <a:lstStyle/>
                    <a:p>
                      <a:r>
                        <a:rPr lang="en-US" sz="1800" b="0" kern="1200" dirty="0">
                          <a:solidFill>
                            <a:schemeClr val="tx1"/>
                          </a:solidFill>
                          <a:effectLst/>
                        </a:rPr>
                        <a:t>User Interfaces </a:t>
                      </a:r>
                      <a:endParaRPr lang="en-US" dirty="0"/>
                    </a:p>
                  </a:txBody>
                  <a:tcPr/>
                </a:tc>
                <a:extLst>
                  <a:ext uri="{0D108BD9-81ED-4DB2-BD59-A6C34878D82A}">
                    <a16:rowId xmlns:a16="http://schemas.microsoft.com/office/drawing/2014/main" val="3791804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(Passenger, Admin, Bus Operator)</a:t>
                      </a:r>
                      <a:endParaRPr lang="en-US" dirty="0"/>
                    </a:p>
                  </a:txBody>
                  <a:tcPr/>
                </a:tc>
                <a:extLst>
                  <a:ext uri="{0D108BD9-81ED-4DB2-BD59-A6C34878D82A}">
                    <a16:rowId xmlns:a16="http://schemas.microsoft.com/office/drawing/2014/main" val="3683712784"/>
                  </a:ext>
                </a:extLst>
              </a:tr>
            </a:tbl>
          </a:graphicData>
        </a:graphic>
      </p:graphicFrame>
      <p:sp>
        <p:nvSpPr>
          <p:cNvPr id="15" name="TextBox 14">
            <a:extLst>
              <a:ext uri="{FF2B5EF4-FFF2-40B4-BE49-F238E27FC236}">
                <a16:creationId xmlns:a16="http://schemas.microsoft.com/office/drawing/2014/main" id="{8BB1644C-39FF-DF25-B7C9-4842CCA15925}"/>
              </a:ext>
            </a:extLst>
          </p:cNvPr>
          <p:cNvSpPr txBox="1"/>
          <p:nvPr/>
        </p:nvSpPr>
        <p:spPr>
          <a:xfrm>
            <a:off x="578496" y="669084"/>
            <a:ext cx="7501814" cy="646331"/>
          </a:xfrm>
          <a:prstGeom prst="rect">
            <a:avLst/>
          </a:prstGeom>
          <a:noFill/>
        </p:spPr>
        <p:txBody>
          <a:bodyPr wrap="square">
            <a:spAutoFit/>
          </a:bodyPr>
          <a:lstStyle/>
          <a:p>
            <a:r>
              <a:rPr lang="en-US" sz="3600" b="1" i="0" dirty="0">
                <a:solidFill>
                  <a:schemeClr val="accent1"/>
                </a:solidFill>
                <a:effectLst/>
                <a:latin typeface="Söhne"/>
              </a:rPr>
              <a:t>System Architecture Overview:</a:t>
            </a:r>
            <a:r>
              <a:rPr lang="en-US" sz="3600" b="1" i="0" dirty="0">
                <a:solidFill>
                  <a:srgbClr val="0D0D0D"/>
                </a:solidFill>
                <a:effectLst/>
                <a:latin typeface="Söhne"/>
              </a:rPr>
              <a:t>:</a:t>
            </a:r>
            <a:endParaRPr lang="en-US" sz="3600" dirty="0"/>
          </a:p>
        </p:txBody>
      </p:sp>
    </p:spTree>
    <p:extLst>
      <p:ext uri="{BB962C8B-B14F-4D97-AF65-F5344CB8AC3E}">
        <p14:creationId xmlns:p14="http://schemas.microsoft.com/office/powerpoint/2010/main" val="258021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17BA3-F467-3E1B-FF9D-4CC6DCCA7DF7}"/>
              </a:ext>
            </a:extLst>
          </p:cNvPr>
          <p:cNvSpPr txBox="1"/>
          <p:nvPr/>
        </p:nvSpPr>
        <p:spPr>
          <a:xfrm>
            <a:off x="653143" y="447096"/>
            <a:ext cx="6102220" cy="523220"/>
          </a:xfrm>
          <a:prstGeom prst="rect">
            <a:avLst/>
          </a:prstGeom>
          <a:noFill/>
        </p:spPr>
        <p:txBody>
          <a:bodyPr wrap="square">
            <a:spAutoFit/>
          </a:bodyPr>
          <a:lstStyle/>
          <a:p>
            <a:r>
              <a:rPr lang="en-US" sz="2800" b="1" i="0" dirty="0">
                <a:solidFill>
                  <a:schemeClr val="accent1"/>
                </a:solidFill>
                <a:effectLst/>
                <a:latin typeface="Söhne"/>
              </a:rPr>
              <a:t>Entities </a:t>
            </a:r>
            <a:r>
              <a:rPr lang="en-US" sz="2800" b="1" dirty="0">
                <a:solidFill>
                  <a:schemeClr val="accent1"/>
                </a:solidFill>
                <a:latin typeface="Söhne"/>
              </a:rPr>
              <a:t>Relationship Diagram:</a:t>
            </a:r>
            <a:endParaRPr lang="en-US" sz="2800" dirty="0">
              <a:solidFill>
                <a:schemeClr val="accent1"/>
              </a:solidFill>
            </a:endParaRPr>
          </a:p>
        </p:txBody>
      </p:sp>
      <p:sp>
        <p:nvSpPr>
          <p:cNvPr id="4" name="Rectangle 3">
            <a:extLst>
              <a:ext uri="{FF2B5EF4-FFF2-40B4-BE49-F238E27FC236}">
                <a16:creationId xmlns:a16="http://schemas.microsoft.com/office/drawing/2014/main" id="{95A8D203-84A3-2E8C-7908-97516F798FEC}"/>
              </a:ext>
            </a:extLst>
          </p:cNvPr>
          <p:cNvSpPr/>
          <p:nvPr/>
        </p:nvSpPr>
        <p:spPr>
          <a:xfrm>
            <a:off x="1461796" y="2020077"/>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Passengers</a:t>
            </a:r>
          </a:p>
        </p:txBody>
      </p:sp>
      <p:sp>
        <p:nvSpPr>
          <p:cNvPr id="6" name="Rectangle 5">
            <a:extLst>
              <a:ext uri="{FF2B5EF4-FFF2-40B4-BE49-F238E27FC236}">
                <a16:creationId xmlns:a16="http://schemas.microsoft.com/office/drawing/2014/main" id="{122CD238-4D00-20E4-BD30-F00F5E468B49}"/>
              </a:ext>
            </a:extLst>
          </p:cNvPr>
          <p:cNvSpPr/>
          <p:nvPr/>
        </p:nvSpPr>
        <p:spPr>
          <a:xfrm>
            <a:off x="5323114" y="2794485"/>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Drivers</a:t>
            </a:r>
          </a:p>
        </p:txBody>
      </p:sp>
      <p:sp>
        <p:nvSpPr>
          <p:cNvPr id="7" name="Rectangle 6">
            <a:extLst>
              <a:ext uri="{FF2B5EF4-FFF2-40B4-BE49-F238E27FC236}">
                <a16:creationId xmlns:a16="http://schemas.microsoft.com/office/drawing/2014/main" id="{E355E6A5-E97F-7D31-9840-3C51AE2D05C4}"/>
              </a:ext>
            </a:extLst>
          </p:cNvPr>
          <p:cNvSpPr/>
          <p:nvPr/>
        </p:nvSpPr>
        <p:spPr>
          <a:xfrm>
            <a:off x="1729273" y="4289364"/>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Bookings</a:t>
            </a:r>
          </a:p>
        </p:txBody>
      </p:sp>
      <p:sp>
        <p:nvSpPr>
          <p:cNvPr id="8" name="Rectangle 7">
            <a:extLst>
              <a:ext uri="{FF2B5EF4-FFF2-40B4-BE49-F238E27FC236}">
                <a16:creationId xmlns:a16="http://schemas.microsoft.com/office/drawing/2014/main" id="{8DD6E1B3-9F4D-C35C-18AB-9E7A741CC61A}"/>
              </a:ext>
            </a:extLst>
          </p:cNvPr>
          <p:cNvSpPr/>
          <p:nvPr/>
        </p:nvSpPr>
        <p:spPr>
          <a:xfrm>
            <a:off x="5741439" y="4618654"/>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Payments</a:t>
            </a:r>
          </a:p>
        </p:txBody>
      </p:sp>
      <p:sp>
        <p:nvSpPr>
          <p:cNvPr id="10" name="Rectangle 9">
            <a:extLst>
              <a:ext uri="{FF2B5EF4-FFF2-40B4-BE49-F238E27FC236}">
                <a16:creationId xmlns:a16="http://schemas.microsoft.com/office/drawing/2014/main" id="{8A31C8E4-A3F2-703F-09E4-32DE5A63738D}"/>
              </a:ext>
            </a:extLst>
          </p:cNvPr>
          <p:cNvSpPr/>
          <p:nvPr/>
        </p:nvSpPr>
        <p:spPr>
          <a:xfrm>
            <a:off x="8786325" y="2020077"/>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Route</a:t>
            </a:r>
          </a:p>
        </p:txBody>
      </p:sp>
      <p:sp>
        <p:nvSpPr>
          <p:cNvPr id="11" name="Rectangle 10">
            <a:extLst>
              <a:ext uri="{FF2B5EF4-FFF2-40B4-BE49-F238E27FC236}">
                <a16:creationId xmlns:a16="http://schemas.microsoft.com/office/drawing/2014/main" id="{84D990C5-8CD6-37B0-19EF-75F81B5E59A3}"/>
              </a:ext>
            </a:extLst>
          </p:cNvPr>
          <p:cNvSpPr/>
          <p:nvPr/>
        </p:nvSpPr>
        <p:spPr>
          <a:xfrm>
            <a:off x="5086738" y="970316"/>
            <a:ext cx="2360645"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1"/>
                </a:solidFill>
              </a:rPr>
              <a:t>Bus</a:t>
            </a:r>
          </a:p>
        </p:txBody>
      </p:sp>
      <p:cxnSp>
        <p:nvCxnSpPr>
          <p:cNvPr id="18" name="Straight Connector 17">
            <a:extLst>
              <a:ext uri="{FF2B5EF4-FFF2-40B4-BE49-F238E27FC236}">
                <a16:creationId xmlns:a16="http://schemas.microsoft.com/office/drawing/2014/main" id="{0FF8B9E2-99C7-1EC4-6F25-9095FD4B23DF}"/>
              </a:ext>
            </a:extLst>
          </p:cNvPr>
          <p:cNvCxnSpPr>
            <a:stCxn id="11" idx="1"/>
          </p:cNvCxnSpPr>
          <p:nvPr/>
        </p:nvCxnSpPr>
        <p:spPr>
          <a:xfrm flipH="1">
            <a:off x="2743200" y="1427516"/>
            <a:ext cx="23435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03BEF79-8B0E-13CB-85F6-234D52BF5256}"/>
              </a:ext>
            </a:extLst>
          </p:cNvPr>
          <p:cNvCxnSpPr/>
          <p:nvPr/>
        </p:nvCxnSpPr>
        <p:spPr>
          <a:xfrm>
            <a:off x="2761861" y="1427516"/>
            <a:ext cx="0" cy="5925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100438-162E-0752-F28A-C0815EBEA11E}"/>
              </a:ext>
            </a:extLst>
          </p:cNvPr>
          <p:cNvCxnSpPr/>
          <p:nvPr/>
        </p:nvCxnSpPr>
        <p:spPr>
          <a:xfrm>
            <a:off x="7447383" y="1427516"/>
            <a:ext cx="25192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662650A-1B8A-C3A5-4E3E-874C86D33045}"/>
              </a:ext>
            </a:extLst>
          </p:cNvPr>
          <p:cNvCxnSpPr>
            <a:endCxn id="10" idx="0"/>
          </p:cNvCxnSpPr>
          <p:nvPr/>
        </p:nvCxnSpPr>
        <p:spPr>
          <a:xfrm>
            <a:off x="9966647" y="1427516"/>
            <a:ext cx="1" cy="5925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C55A398-27AF-103A-46B6-2B8FE226469E}"/>
              </a:ext>
            </a:extLst>
          </p:cNvPr>
          <p:cNvCxnSpPr>
            <a:stCxn id="4" idx="2"/>
          </p:cNvCxnSpPr>
          <p:nvPr/>
        </p:nvCxnSpPr>
        <p:spPr>
          <a:xfrm flipH="1">
            <a:off x="2642118" y="2934477"/>
            <a:ext cx="1" cy="1354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A1CD57C-9866-736E-481C-59093F5FB306}"/>
              </a:ext>
            </a:extLst>
          </p:cNvPr>
          <p:cNvCxnSpPr>
            <a:stCxn id="7" idx="3"/>
            <a:endCxn id="8" idx="1"/>
          </p:cNvCxnSpPr>
          <p:nvPr/>
        </p:nvCxnSpPr>
        <p:spPr>
          <a:xfrm>
            <a:off x="4089918" y="4746564"/>
            <a:ext cx="1651521" cy="3292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BCE01A2-794D-46A1-2B98-0930DC3D85EF}"/>
              </a:ext>
            </a:extLst>
          </p:cNvPr>
          <p:cNvCxnSpPr>
            <a:stCxn id="11" idx="2"/>
          </p:cNvCxnSpPr>
          <p:nvPr/>
        </p:nvCxnSpPr>
        <p:spPr>
          <a:xfrm>
            <a:off x="6267061" y="1884716"/>
            <a:ext cx="12441" cy="9097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84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2C092CD-34B5-4F3D-A913-9D95ED068BA1}"/>
              </a:ext>
            </a:extLst>
          </p:cNvPr>
          <p:cNvGraphicFramePr>
            <a:graphicFrameLocks noGrp="1"/>
          </p:cNvGraphicFramePr>
          <p:nvPr>
            <p:extLst>
              <p:ext uri="{D42A27DB-BD31-4B8C-83A1-F6EECF244321}">
                <p14:modId xmlns:p14="http://schemas.microsoft.com/office/powerpoint/2010/main" val="3315909703"/>
              </p:ext>
            </p:extLst>
          </p:nvPr>
        </p:nvGraphicFramePr>
        <p:xfrm>
          <a:off x="1353840" y="1326692"/>
          <a:ext cx="1508597" cy="2306320"/>
        </p:xfrm>
        <a:graphic>
          <a:graphicData uri="http://schemas.openxmlformats.org/drawingml/2006/table">
            <a:tbl>
              <a:tblPr firstRow="1" bandRow="1">
                <a:tableStyleId>{616DA210-FB5B-4158-B5E0-FEB733F419BA}</a:tableStyleId>
              </a:tblPr>
              <a:tblGrid>
                <a:gridCol w="1508597">
                  <a:extLst>
                    <a:ext uri="{9D8B030D-6E8A-4147-A177-3AD203B41FA5}">
                      <a16:colId xmlns:a16="http://schemas.microsoft.com/office/drawing/2014/main" val="204834674"/>
                    </a:ext>
                  </a:extLst>
                </a:gridCol>
              </a:tblGrid>
              <a:tr h="370840">
                <a:tc>
                  <a:txBody>
                    <a:bodyPr/>
                    <a:lstStyle/>
                    <a:p>
                      <a:r>
                        <a:rPr lang="en-US" sz="1200" dirty="0">
                          <a:solidFill>
                            <a:schemeClr val="accent1"/>
                          </a:solidFill>
                        </a:rPr>
                        <a:t>Bus :</a:t>
                      </a:r>
                    </a:p>
                  </a:txBody>
                  <a:tcPr/>
                </a:tc>
                <a:extLst>
                  <a:ext uri="{0D108BD9-81ED-4DB2-BD59-A6C34878D82A}">
                    <a16:rowId xmlns:a16="http://schemas.microsoft.com/office/drawing/2014/main" val="3743726327"/>
                  </a:ext>
                </a:extLst>
              </a:tr>
              <a:tr h="370840">
                <a:tc>
                  <a:txBody>
                    <a:bodyPr/>
                    <a:lstStyle/>
                    <a:p>
                      <a:r>
                        <a:rPr lang="en-US" sz="1050" dirty="0" err="1"/>
                        <a:t>bus_id</a:t>
                      </a:r>
                      <a:r>
                        <a:rPr lang="en-US" sz="1050" b="0" i="0" kern="1200" dirty="0">
                          <a:solidFill>
                            <a:schemeClr val="tx1"/>
                          </a:solidFill>
                          <a:effectLst/>
                          <a:latin typeface="+mn-lt"/>
                          <a:ea typeface="+mn-ea"/>
                          <a:cs typeface="+mn-cs"/>
                        </a:rPr>
                        <a:t> Int (Primary Key)</a:t>
                      </a:r>
                      <a:endParaRPr lang="en-US" sz="1050" dirty="0"/>
                    </a:p>
                  </a:txBody>
                  <a:tcPr/>
                </a:tc>
                <a:extLst>
                  <a:ext uri="{0D108BD9-81ED-4DB2-BD59-A6C34878D82A}">
                    <a16:rowId xmlns:a16="http://schemas.microsoft.com/office/drawing/2014/main" val="2247177435"/>
                  </a:ext>
                </a:extLst>
              </a:tr>
              <a:tr h="370840">
                <a:tc>
                  <a:txBody>
                    <a:bodyPr/>
                    <a:lstStyle/>
                    <a:p>
                      <a:r>
                        <a:rPr lang="en-US" sz="1050" dirty="0" err="1"/>
                        <a:t>bus_number</a:t>
                      </a:r>
                      <a:r>
                        <a:rPr lang="en-US" sz="1050" dirty="0"/>
                        <a:t>(Varchar(20))</a:t>
                      </a:r>
                    </a:p>
                  </a:txBody>
                  <a:tcPr/>
                </a:tc>
                <a:extLst>
                  <a:ext uri="{0D108BD9-81ED-4DB2-BD59-A6C34878D82A}">
                    <a16:rowId xmlns:a16="http://schemas.microsoft.com/office/drawing/2014/main" val="2051614292"/>
                  </a:ext>
                </a:extLst>
              </a:tr>
              <a:tr h="370840">
                <a:tc>
                  <a:txBody>
                    <a:bodyPr/>
                    <a:lstStyle/>
                    <a:p>
                      <a:r>
                        <a:rPr lang="en-US" sz="1050" dirty="0"/>
                        <a:t>capacity(Int)</a:t>
                      </a:r>
                    </a:p>
                  </a:txBody>
                  <a:tcPr/>
                </a:tc>
                <a:extLst>
                  <a:ext uri="{0D108BD9-81ED-4DB2-BD59-A6C34878D82A}">
                    <a16:rowId xmlns:a16="http://schemas.microsoft.com/office/drawing/2014/main" val="3348426004"/>
                  </a:ext>
                </a:extLst>
              </a:tr>
              <a:tr h="370840">
                <a:tc>
                  <a:txBody>
                    <a:bodyPr/>
                    <a:lstStyle/>
                    <a:p>
                      <a:r>
                        <a:rPr lang="en-US" sz="1050" dirty="0"/>
                        <a:t>type(Varchar(50))</a:t>
                      </a:r>
                    </a:p>
                  </a:txBody>
                  <a:tcPr/>
                </a:tc>
                <a:extLst>
                  <a:ext uri="{0D108BD9-81ED-4DB2-BD59-A6C34878D82A}">
                    <a16:rowId xmlns:a16="http://schemas.microsoft.com/office/drawing/2014/main" val="3644795310"/>
                  </a:ext>
                </a:extLst>
              </a:tr>
              <a:tr h="370840">
                <a:tc>
                  <a:txBody>
                    <a:bodyPr/>
                    <a:lstStyle/>
                    <a:p>
                      <a:r>
                        <a:rPr lang="en-US" sz="1050" dirty="0"/>
                        <a:t>Status ENUM</a:t>
                      </a:r>
                    </a:p>
                  </a:txBody>
                  <a:tcPr/>
                </a:tc>
                <a:extLst>
                  <a:ext uri="{0D108BD9-81ED-4DB2-BD59-A6C34878D82A}">
                    <a16:rowId xmlns:a16="http://schemas.microsoft.com/office/drawing/2014/main" val="870720314"/>
                  </a:ext>
                </a:extLst>
              </a:tr>
            </a:tbl>
          </a:graphicData>
        </a:graphic>
      </p:graphicFrame>
      <p:graphicFrame>
        <p:nvGraphicFramePr>
          <p:cNvPr id="4" name="Table 3">
            <a:extLst>
              <a:ext uri="{FF2B5EF4-FFF2-40B4-BE49-F238E27FC236}">
                <a16:creationId xmlns:a16="http://schemas.microsoft.com/office/drawing/2014/main" id="{D61DA481-18B0-9743-21C5-782C79D02B70}"/>
              </a:ext>
            </a:extLst>
          </p:cNvPr>
          <p:cNvGraphicFramePr>
            <a:graphicFrameLocks noGrp="1"/>
          </p:cNvGraphicFramePr>
          <p:nvPr>
            <p:extLst>
              <p:ext uri="{D42A27DB-BD31-4B8C-83A1-F6EECF244321}">
                <p14:modId xmlns:p14="http://schemas.microsoft.com/office/powerpoint/2010/main" val="2720254004"/>
              </p:ext>
            </p:extLst>
          </p:nvPr>
        </p:nvGraphicFramePr>
        <p:xfrm>
          <a:off x="6776458" y="1325994"/>
          <a:ext cx="1814283" cy="1930130"/>
        </p:xfrm>
        <a:graphic>
          <a:graphicData uri="http://schemas.openxmlformats.org/drawingml/2006/table">
            <a:tbl>
              <a:tblPr firstRow="1" bandRow="1">
                <a:tableStyleId>{616DA210-FB5B-4158-B5E0-FEB733F419BA}</a:tableStyleId>
              </a:tblPr>
              <a:tblGrid>
                <a:gridCol w="1814283">
                  <a:extLst>
                    <a:ext uri="{9D8B030D-6E8A-4147-A177-3AD203B41FA5}">
                      <a16:colId xmlns:a16="http://schemas.microsoft.com/office/drawing/2014/main" val="1870457794"/>
                    </a:ext>
                  </a:extLst>
                </a:gridCol>
              </a:tblGrid>
              <a:tr h="363894">
                <a:tc>
                  <a:txBody>
                    <a:bodyPr/>
                    <a:lstStyle/>
                    <a:p>
                      <a:r>
                        <a:rPr lang="en-US" sz="1200" dirty="0">
                          <a:solidFill>
                            <a:schemeClr val="accent1"/>
                          </a:solidFill>
                        </a:rPr>
                        <a:t>Passenger :</a:t>
                      </a:r>
                    </a:p>
                  </a:txBody>
                  <a:tcPr/>
                </a:tc>
                <a:extLst>
                  <a:ext uri="{0D108BD9-81ED-4DB2-BD59-A6C34878D82A}">
                    <a16:rowId xmlns:a16="http://schemas.microsoft.com/office/drawing/2014/main" val="3013128955"/>
                  </a:ext>
                </a:extLst>
              </a:tr>
              <a:tr h="412050">
                <a:tc>
                  <a:txBody>
                    <a:bodyPr/>
                    <a:lstStyle/>
                    <a:p>
                      <a:r>
                        <a:rPr lang="en-US" sz="1050" dirty="0" err="1"/>
                        <a:t>passenger_id</a:t>
                      </a:r>
                      <a:r>
                        <a:rPr lang="en-US" sz="1050" dirty="0"/>
                        <a:t> Int</a:t>
                      </a:r>
                      <a:r>
                        <a:rPr lang="en-US" sz="1050" b="0" i="0" kern="1200" dirty="0">
                          <a:solidFill>
                            <a:schemeClr val="tx1"/>
                          </a:solidFill>
                          <a:effectLst/>
                          <a:latin typeface="+mn-lt"/>
                          <a:ea typeface="+mn-ea"/>
                          <a:cs typeface="+mn-cs"/>
                        </a:rPr>
                        <a:t>(Primary Key)</a:t>
                      </a:r>
                      <a:endParaRPr lang="en-US" sz="1050" dirty="0"/>
                    </a:p>
                  </a:txBody>
                  <a:tcPr/>
                </a:tc>
                <a:extLst>
                  <a:ext uri="{0D108BD9-81ED-4DB2-BD59-A6C34878D82A}">
                    <a16:rowId xmlns:a16="http://schemas.microsoft.com/office/drawing/2014/main" val="1872918538"/>
                  </a:ext>
                </a:extLst>
              </a:tr>
              <a:tr h="371353">
                <a:tc>
                  <a:txBody>
                    <a:bodyPr/>
                    <a:lstStyle/>
                    <a:p>
                      <a:r>
                        <a:rPr lang="en-US" sz="1050" dirty="0" err="1"/>
                        <a:t>Full_name</a:t>
                      </a:r>
                      <a:r>
                        <a:rPr lang="en-US" sz="1050" dirty="0"/>
                        <a:t>(Varchar(50))</a:t>
                      </a:r>
                    </a:p>
                  </a:txBody>
                  <a:tcPr/>
                </a:tc>
                <a:extLst>
                  <a:ext uri="{0D108BD9-81ED-4DB2-BD59-A6C34878D82A}">
                    <a16:rowId xmlns:a16="http://schemas.microsoft.com/office/drawing/2014/main" val="1735522856"/>
                  </a:ext>
                </a:extLst>
              </a:tr>
              <a:tr h="371353">
                <a:tc>
                  <a:txBody>
                    <a:bodyPr/>
                    <a:lstStyle/>
                    <a:p>
                      <a:r>
                        <a:rPr lang="en-US" sz="1050" dirty="0"/>
                        <a:t>email(Varchar(100))</a:t>
                      </a:r>
                    </a:p>
                  </a:txBody>
                  <a:tcPr/>
                </a:tc>
                <a:extLst>
                  <a:ext uri="{0D108BD9-81ED-4DB2-BD59-A6C34878D82A}">
                    <a16:rowId xmlns:a16="http://schemas.microsoft.com/office/drawing/2014/main" val="3138822062"/>
                  </a:ext>
                </a:extLst>
              </a:tr>
              <a:tr h="371353">
                <a:tc>
                  <a:txBody>
                    <a:bodyPr/>
                    <a:lstStyle/>
                    <a:p>
                      <a:r>
                        <a:rPr lang="en-US" sz="1050" dirty="0" err="1"/>
                        <a:t>Contact_number</a:t>
                      </a:r>
                      <a:r>
                        <a:rPr lang="en-US" sz="1050" dirty="0"/>
                        <a:t>(Varchar(20))</a:t>
                      </a:r>
                    </a:p>
                  </a:txBody>
                  <a:tcPr/>
                </a:tc>
                <a:extLst>
                  <a:ext uri="{0D108BD9-81ED-4DB2-BD59-A6C34878D82A}">
                    <a16:rowId xmlns:a16="http://schemas.microsoft.com/office/drawing/2014/main" val="3867509984"/>
                  </a:ext>
                </a:extLst>
              </a:tr>
            </a:tbl>
          </a:graphicData>
        </a:graphic>
      </p:graphicFrame>
      <p:graphicFrame>
        <p:nvGraphicFramePr>
          <p:cNvPr id="6" name="Table 5">
            <a:extLst>
              <a:ext uri="{FF2B5EF4-FFF2-40B4-BE49-F238E27FC236}">
                <a16:creationId xmlns:a16="http://schemas.microsoft.com/office/drawing/2014/main" id="{2DC6DA58-A66A-0719-36C9-AAC8EA40E04B}"/>
              </a:ext>
            </a:extLst>
          </p:cNvPr>
          <p:cNvGraphicFramePr>
            <a:graphicFrameLocks noGrp="1"/>
          </p:cNvGraphicFramePr>
          <p:nvPr>
            <p:extLst>
              <p:ext uri="{D42A27DB-BD31-4B8C-83A1-F6EECF244321}">
                <p14:modId xmlns:p14="http://schemas.microsoft.com/office/powerpoint/2010/main" val="2608894606"/>
              </p:ext>
            </p:extLst>
          </p:nvPr>
        </p:nvGraphicFramePr>
        <p:xfrm>
          <a:off x="2847912" y="4037280"/>
          <a:ext cx="1826730" cy="1911917"/>
        </p:xfrm>
        <a:graphic>
          <a:graphicData uri="http://schemas.openxmlformats.org/drawingml/2006/table">
            <a:tbl>
              <a:tblPr firstRow="1" bandRow="1">
                <a:tableStyleId>{616DA210-FB5B-4158-B5E0-FEB733F419BA}</a:tableStyleId>
              </a:tblPr>
              <a:tblGrid>
                <a:gridCol w="1826730">
                  <a:extLst>
                    <a:ext uri="{9D8B030D-6E8A-4147-A177-3AD203B41FA5}">
                      <a16:colId xmlns:a16="http://schemas.microsoft.com/office/drawing/2014/main" val="787035867"/>
                    </a:ext>
                  </a:extLst>
                </a:gridCol>
              </a:tblGrid>
              <a:tr h="347277">
                <a:tc>
                  <a:txBody>
                    <a:bodyPr/>
                    <a:lstStyle/>
                    <a:p>
                      <a:r>
                        <a:rPr lang="en-US" sz="1200" dirty="0">
                          <a:solidFill>
                            <a:schemeClr val="accent1"/>
                          </a:solidFill>
                        </a:rPr>
                        <a:t>Drivers :</a:t>
                      </a:r>
                    </a:p>
                  </a:txBody>
                  <a:tcPr/>
                </a:tc>
                <a:extLst>
                  <a:ext uri="{0D108BD9-81ED-4DB2-BD59-A6C34878D82A}">
                    <a16:rowId xmlns:a16="http://schemas.microsoft.com/office/drawing/2014/main" val="3262498647"/>
                  </a:ext>
                </a:extLst>
              </a:tr>
              <a:tr h="370840">
                <a:tc>
                  <a:txBody>
                    <a:bodyPr/>
                    <a:lstStyle/>
                    <a:p>
                      <a:r>
                        <a:rPr lang="en-US" sz="1050" b="0" i="0" kern="1200" dirty="0" err="1">
                          <a:solidFill>
                            <a:schemeClr val="tx1"/>
                          </a:solidFill>
                          <a:effectLst/>
                          <a:latin typeface="+mn-lt"/>
                          <a:ea typeface="+mn-ea"/>
                          <a:cs typeface="+mn-cs"/>
                        </a:rPr>
                        <a:t>Driver_id</a:t>
                      </a:r>
                      <a:r>
                        <a:rPr lang="en-US" sz="1050" b="0" i="0" kern="1200" dirty="0">
                          <a:solidFill>
                            <a:schemeClr val="tx1"/>
                          </a:solidFill>
                          <a:effectLst/>
                          <a:latin typeface="+mn-lt"/>
                          <a:ea typeface="+mn-ea"/>
                          <a:cs typeface="+mn-cs"/>
                        </a:rPr>
                        <a:t> Int(Primary Key)</a:t>
                      </a:r>
                      <a:endParaRPr lang="en-US" sz="1050" dirty="0"/>
                    </a:p>
                  </a:txBody>
                  <a:tcPr/>
                </a:tc>
                <a:extLst>
                  <a:ext uri="{0D108BD9-81ED-4DB2-BD59-A6C34878D82A}">
                    <a16:rowId xmlns:a16="http://schemas.microsoft.com/office/drawing/2014/main" val="3461384515"/>
                  </a:ext>
                </a:extLst>
              </a:tr>
              <a:tr h="370840">
                <a:tc>
                  <a:txBody>
                    <a:bodyPr/>
                    <a:lstStyle/>
                    <a:p>
                      <a:r>
                        <a:rPr lang="en-US" sz="1050" dirty="0" err="1"/>
                        <a:t>Full_name</a:t>
                      </a:r>
                      <a:r>
                        <a:rPr lang="en-US" sz="1050" dirty="0"/>
                        <a:t>(Varchar(100))</a:t>
                      </a:r>
                    </a:p>
                  </a:txBody>
                  <a:tcPr/>
                </a:tc>
                <a:extLst>
                  <a:ext uri="{0D108BD9-81ED-4DB2-BD59-A6C34878D82A}">
                    <a16:rowId xmlns:a16="http://schemas.microsoft.com/office/drawing/2014/main" val="4114041200"/>
                  </a:ext>
                </a:extLst>
              </a:tr>
              <a:tr h="370840">
                <a:tc>
                  <a:txBody>
                    <a:bodyPr/>
                    <a:lstStyle/>
                    <a:p>
                      <a:r>
                        <a:rPr lang="en-US" sz="1050" dirty="0" err="1"/>
                        <a:t>License_number</a:t>
                      </a:r>
                      <a:r>
                        <a:rPr lang="en-US" sz="1050" dirty="0"/>
                        <a:t>(Varchar(100))</a:t>
                      </a:r>
                    </a:p>
                  </a:txBody>
                  <a:tcPr/>
                </a:tc>
                <a:extLst>
                  <a:ext uri="{0D108BD9-81ED-4DB2-BD59-A6C34878D82A}">
                    <a16:rowId xmlns:a16="http://schemas.microsoft.com/office/drawing/2014/main" val="3536183453"/>
                  </a:ext>
                </a:extLst>
              </a:tr>
              <a:tr h="370840">
                <a:tc>
                  <a:txBody>
                    <a:bodyPr/>
                    <a:lstStyle/>
                    <a:p>
                      <a:r>
                        <a:rPr lang="en-US" sz="1050" dirty="0" err="1"/>
                        <a:t>Contact_number</a:t>
                      </a:r>
                      <a:r>
                        <a:rPr lang="en-US" sz="1050" dirty="0"/>
                        <a:t>(Varchar(20))</a:t>
                      </a:r>
                    </a:p>
                  </a:txBody>
                  <a:tcPr/>
                </a:tc>
                <a:extLst>
                  <a:ext uri="{0D108BD9-81ED-4DB2-BD59-A6C34878D82A}">
                    <a16:rowId xmlns:a16="http://schemas.microsoft.com/office/drawing/2014/main" val="385501437"/>
                  </a:ext>
                </a:extLst>
              </a:tr>
            </a:tbl>
          </a:graphicData>
        </a:graphic>
      </p:graphicFrame>
      <p:graphicFrame>
        <p:nvGraphicFramePr>
          <p:cNvPr id="7" name="Table 6">
            <a:extLst>
              <a:ext uri="{FF2B5EF4-FFF2-40B4-BE49-F238E27FC236}">
                <a16:creationId xmlns:a16="http://schemas.microsoft.com/office/drawing/2014/main" id="{B7A75F4F-E99B-4D41-080C-DD10511FAB87}"/>
              </a:ext>
            </a:extLst>
          </p:cNvPr>
          <p:cNvGraphicFramePr>
            <a:graphicFrameLocks noGrp="1"/>
          </p:cNvGraphicFramePr>
          <p:nvPr>
            <p:extLst>
              <p:ext uri="{D42A27DB-BD31-4B8C-83A1-F6EECF244321}">
                <p14:modId xmlns:p14="http://schemas.microsoft.com/office/powerpoint/2010/main" val="1898046840"/>
              </p:ext>
            </p:extLst>
          </p:nvPr>
        </p:nvGraphicFramePr>
        <p:xfrm>
          <a:off x="3910303" y="1538185"/>
          <a:ext cx="1826731" cy="1842693"/>
        </p:xfrm>
        <a:graphic>
          <a:graphicData uri="http://schemas.openxmlformats.org/drawingml/2006/table">
            <a:tbl>
              <a:tblPr firstRow="1" bandRow="1">
                <a:tableStyleId>{616DA210-FB5B-4158-B5E0-FEB733F419BA}</a:tableStyleId>
              </a:tblPr>
              <a:tblGrid>
                <a:gridCol w="1826731">
                  <a:extLst>
                    <a:ext uri="{9D8B030D-6E8A-4147-A177-3AD203B41FA5}">
                      <a16:colId xmlns:a16="http://schemas.microsoft.com/office/drawing/2014/main" val="787035867"/>
                    </a:ext>
                  </a:extLst>
                </a:gridCol>
              </a:tblGrid>
              <a:tr h="363140">
                <a:tc>
                  <a:txBody>
                    <a:bodyPr/>
                    <a:lstStyle/>
                    <a:p>
                      <a:r>
                        <a:rPr lang="en-US" sz="1200" dirty="0">
                          <a:solidFill>
                            <a:schemeClr val="accent1"/>
                          </a:solidFill>
                        </a:rPr>
                        <a:t>Routes :</a:t>
                      </a:r>
                    </a:p>
                  </a:txBody>
                  <a:tcPr/>
                </a:tc>
                <a:extLst>
                  <a:ext uri="{0D108BD9-81ED-4DB2-BD59-A6C34878D82A}">
                    <a16:rowId xmlns:a16="http://schemas.microsoft.com/office/drawing/2014/main" val="3262498647"/>
                  </a:ext>
                </a:extLst>
              </a:tr>
              <a:tr h="370840">
                <a:tc>
                  <a:txBody>
                    <a:bodyPr/>
                    <a:lstStyle/>
                    <a:p>
                      <a:r>
                        <a:rPr lang="en-US" sz="1050" dirty="0" err="1"/>
                        <a:t>route_id</a:t>
                      </a:r>
                      <a:r>
                        <a:rPr lang="en-US" sz="1050" dirty="0"/>
                        <a:t> Int</a:t>
                      </a:r>
                      <a:r>
                        <a:rPr lang="en-US" sz="1050" b="0" i="0" kern="1200" dirty="0">
                          <a:solidFill>
                            <a:schemeClr val="tx1"/>
                          </a:solidFill>
                          <a:effectLst/>
                          <a:latin typeface="+mn-lt"/>
                          <a:ea typeface="+mn-ea"/>
                          <a:cs typeface="+mn-cs"/>
                        </a:rPr>
                        <a:t>(Primary Key)</a:t>
                      </a:r>
                      <a:endParaRPr lang="en-US" sz="1050" dirty="0"/>
                    </a:p>
                  </a:txBody>
                  <a:tcPr/>
                </a:tc>
                <a:extLst>
                  <a:ext uri="{0D108BD9-81ED-4DB2-BD59-A6C34878D82A}">
                    <a16:rowId xmlns:a16="http://schemas.microsoft.com/office/drawing/2014/main" val="3461384515"/>
                  </a:ext>
                </a:extLst>
              </a:tr>
              <a:tr h="367033">
                <a:tc>
                  <a:txBody>
                    <a:bodyPr/>
                    <a:lstStyle/>
                    <a:p>
                      <a:r>
                        <a:rPr lang="en-US" sz="1050" dirty="0"/>
                        <a:t>origin(Varchar(100))</a:t>
                      </a:r>
                    </a:p>
                  </a:txBody>
                  <a:tcPr/>
                </a:tc>
                <a:extLst>
                  <a:ext uri="{0D108BD9-81ED-4DB2-BD59-A6C34878D82A}">
                    <a16:rowId xmlns:a16="http://schemas.microsoft.com/office/drawing/2014/main" val="4114041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destination(Varchar(100))</a:t>
                      </a:r>
                    </a:p>
                  </a:txBody>
                  <a:tcPr/>
                </a:tc>
                <a:extLst>
                  <a:ext uri="{0D108BD9-81ED-4DB2-BD59-A6C34878D82A}">
                    <a16:rowId xmlns:a16="http://schemas.microsoft.com/office/drawing/2014/main" val="3536183453"/>
                  </a:ext>
                </a:extLst>
              </a:tr>
              <a:tr h="370840">
                <a:tc>
                  <a:txBody>
                    <a:bodyPr/>
                    <a:lstStyle/>
                    <a:p>
                      <a:r>
                        <a:rPr lang="en-US" sz="1050" dirty="0"/>
                        <a:t>distance(Decimal(8, 2))</a:t>
                      </a:r>
                    </a:p>
                  </a:txBody>
                  <a:tcPr/>
                </a:tc>
                <a:extLst>
                  <a:ext uri="{0D108BD9-81ED-4DB2-BD59-A6C34878D82A}">
                    <a16:rowId xmlns:a16="http://schemas.microsoft.com/office/drawing/2014/main" val="385501437"/>
                  </a:ext>
                </a:extLst>
              </a:tr>
            </a:tbl>
          </a:graphicData>
        </a:graphic>
      </p:graphicFrame>
      <p:graphicFrame>
        <p:nvGraphicFramePr>
          <p:cNvPr id="8" name="Table 7">
            <a:extLst>
              <a:ext uri="{FF2B5EF4-FFF2-40B4-BE49-F238E27FC236}">
                <a16:creationId xmlns:a16="http://schemas.microsoft.com/office/drawing/2014/main" id="{B5F5E2A6-F9FB-9A72-9914-11D9C4990F5F}"/>
              </a:ext>
            </a:extLst>
          </p:cNvPr>
          <p:cNvGraphicFramePr>
            <a:graphicFrameLocks noGrp="1"/>
          </p:cNvGraphicFramePr>
          <p:nvPr>
            <p:extLst>
              <p:ext uri="{D42A27DB-BD31-4B8C-83A1-F6EECF244321}">
                <p14:modId xmlns:p14="http://schemas.microsoft.com/office/powerpoint/2010/main" val="1650642463"/>
              </p:ext>
            </p:extLst>
          </p:nvPr>
        </p:nvGraphicFramePr>
        <p:xfrm>
          <a:off x="6658277" y="3715219"/>
          <a:ext cx="1718165" cy="2352220"/>
        </p:xfrm>
        <a:graphic>
          <a:graphicData uri="http://schemas.openxmlformats.org/drawingml/2006/table">
            <a:tbl>
              <a:tblPr firstRow="1" bandRow="1">
                <a:tableStyleId>{616DA210-FB5B-4158-B5E0-FEB733F419BA}</a:tableStyleId>
              </a:tblPr>
              <a:tblGrid>
                <a:gridCol w="1718165">
                  <a:extLst>
                    <a:ext uri="{9D8B030D-6E8A-4147-A177-3AD203B41FA5}">
                      <a16:colId xmlns:a16="http://schemas.microsoft.com/office/drawing/2014/main" val="4018733070"/>
                    </a:ext>
                  </a:extLst>
                </a:gridCol>
              </a:tblGrid>
              <a:tr h="334611">
                <a:tc>
                  <a:txBody>
                    <a:bodyPr/>
                    <a:lstStyle/>
                    <a:p>
                      <a:r>
                        <a:rPr lang="en-US" sz="1200" dirty="0">
                          <a:solidFill>
                            <a:schemeClr val="accent1"/>
                          </a:solidFill>
                        </a:rPr>
                        <a:t>Payments :</a:t>
                      </a:r>
                    </a:p>
                  </a:txBody>
                  <a:tcPr/>
                </a:tc>
                <a:extLst>
                  <a:ext uri="{0D108BD9-81ED-4DB2-BD59-A6C34878D82A}">
                    <a16:rowId xmlns:a16="http://schemas.microsoft.com/office/drawing/2014/main" val="560128128"/>
                  </a:ext>
                </a:extLst>
              </a:tr>
              <a:tr h="371689">
                <a:tc>
                  <a:txBody>
                    <a:bodyPr/>
                    <a:lstStyle/>
                    <a:p>
                      <a:r>
                        <a:rPr lang="en-US" sz="1050" dirty="0" err="1"/>
                        <a:t>payment_id</a:t>
                      </a:r>
                      <a:r>
                        <a:rPr lang="en-US" sz="1050" dirty="0"/>
                        <a:t> Int</a:t>
                      </a:r>
                      <a:r>
                        <a:rPr lang="en-US" sz="1050" b="0" i="0" kern="1200" dirty="0">
                          <a:solidFill>
                            <a:schemeClr val="tx1"/>
                          </a:solidFill>
                          <a:effectLst/>
                          <a:latin typeface="+mn-lt"/>
                          <a:ea typeface="+mn-ea"/>
                          <a:cs typeface="+mn-cs"/>
                        </a:rPr>
                        <a:t>(Primary Key)</a:t>
                      </a:r>
                      <a:endParaRPr lang="en-US" sz="1050" dirty="0"/>
                    </a:p>
                  </a:txBody>
                  <a:tcPr/>
                </a:tc>
                <a:extLst>
                  <a:ext uri="{0D108BD9-81ED-4DB2-BD59-A6C34878D82A}">
                    <a16:rowId xmlns:a16="http://schemas.microsoft.com/office/drawing/2014/main" val="2709470587"/>
                  </a:ext>
                </a:extLst>
              </a:tr>
              <a:tr h="371689">
                <a:tc>
                  <a:txBody>
                    <a:bodyPr/>
                    <a:lstStyle/>
                    <a:p>
                      <a:r>
                        <a:rPr lang="en-US" sz="1050" dirty="0" err="1"/>
                        <a:t>booking_id</a:t>
                      </a:r>
                      <a:r>
                        <a:rPr lang="en-US" sz="1050" dirty="0"/>
                        <a:t> Int</a:t>
                      </a:r>
                      <a:r>
                        <a:rPr lang="en-US" sz="1050" b="0" i="0" kern="1200" dirty="0">
                          <a:solidFill>
                            <a:schemeClr val="tx1"/>
                          </a:solidFill>
                          <a:effectLst/>
                          <a:latin typeface="+mn-lt"/>
                          <a:ea typeface="+mn-ea"/>
                          <a:cs typeface="+mn-cs"/>
                        </a:rPr>
                        <a:t>(Foreign Key referencing Route)</a:t>
                      </a:r>
                      <a:endParaRPr lang="en-US" sz="1050" dirty="0"/>
                    </a:p>
                  </a:txBody>
                  <a:tcPr/>
                </a:tc>
                <a:extLst>
                  <a:ext uri="{0D108BD9-81ED-4DB2-BD59-A6C34878D82A}">
                    <a16:rowId xmlns:a16="http://schemas.microsoft.com/office/drawing/2014/main" val="3241069238"/>
                  </a:ext>
                </a:extLst>
              </a:tr>
              <a:tr h="371689">
                <a:tc>
                  <a:txBody>
                    <a:bodyPr/>
                    <a:lstStyle/>
                    <a:p>
                      <a:r>
                        <a:rPr lang="en-US" sz="1050" dirty="0"/>
                        <a:t>amount(Decimal(8, 2))</a:t>
                      </a:r>
                    </a:p>
                  </a:txBody>
                  <a:tcPr/>
                </a:tc>
                <a:extLst>
                  <a:ext uri="{0D108BD9-81ED-4DB2-BD59-A6C34878D82A}">
                    <a16:rowId xmlns:a16="http://schemas.microsoft.com/office/drawing/2014/main" val="1286129362"/>
                  </a:ext>
                </a:extLst>
              </a:tr>
              <a:tr h="371689">
                <a:tc>
                  <a:txBody>
                    <a:bodyPr/>
                    <a:lstStyle/>
                    <a:p>
                      <a:r>
                        <a:rPr lang="en-US" sz="1050" dirty="0" err="1"/>
                        <a:t>payment_date</a:t>
                      </a:r>
                      <a:r>
                        <a:rPr lang="en-US" sz="1050" dirty="0"/>
                        <a:t>(</a:t>
                      </a:r>
                      <a:r>
                        <a:rPr lang="en-US" sz="1050" dirty="0" err="1"/>
                        <a:t>DateTime</a:t>
                      </a:r>
                      <a:r>
                        <a:rPr lang="en-US" sz="1050" dirty="0"/>
                        <a:t>)</a:t>
                      </a:r>
                    </a:p>
                  </a:txBody>
                  <a:tcPr/>
                </a:tc>
                <a:extLst>
                  <a:ext uri="{0D108BD9-81ED-4DB2-BD59-A6C34878D82A}">
                    <a16:rowId xmlns:a16="http://schemas.microsoft.com/office/drawing/2014/main" val="886585036"/>
                  </a:ext>
                </a:extLst>
              </a:tr>
              <a:tr h="371689">
                <a:tc>
                  <a:txBody>
                    <a:bodyPr/>
                    <a:lstStyle/>
                    <a:p>
                      <a:r>
                        <a:rPr lang="en-US" sz="1050" dirty="0" err="1"/>
                        <a:t>Payment_method</a:t>
                      </a:r>
                      <a:r>
                        <a:rPr lang="en-US" sz="1050" dirty="0"/>
                        <a:t>(Varchar(50))</a:t>
                      </a:r>
                    </a:p>
                  </a:txBody>
                  <a:tcPr/>
                </a:tc>
                <a:extLst>
                  <a:ext uri="{0D108BD9-81ED-4DB2-BD59-A6C34878D82A}">
                    <a16:rowId xmlns:a16="http://schemas.microsoft.com/office/drawing/2014/main" val="3827877190"/>
                  </a:ext>
                </a:extLst>
              </a:tr>
            </a:tbl>
          </a:graphicData>
        </a:graphic>
      </p:graphicFrame>
      <p:cxnSp>
        <p:nvCxnSpPr>
          <p:cNvPr id="16" name="Straight Arrow Connector 15">
            <a:extLst>
              <a:ext uri="{FF2B5EF4-FFF2-40B4-BE49-F238E27FC236}">
                <a16:creationId xmlns:a16="http://schemas.microsoft.com/office/drawing/2014/main" id="{A7DF30C1-EC2B-5DBA-9E6C-384A250ED749}"/>
              </a:ext>
            </a:extLst>
          </p:cNvPr>
          <p:cNvCxnSpPr>
            <a:cxnSpLocks/>
          </p:cNvCxnSpPr>
          <p:nvPr/>
        </p:nvCxnSpPr>
        <p:spPr>
          <a:xfrm>
            <a:off x="2866435" y="2486184"/>
            <a:ext cx="1035426" cy="20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79301F3-0BAC-F345-F860-F670265DE9A7}"/>
              </a:ext>
            </a:extLst>
          </p:cNvPr>
          <p:cNvCxnSpPr>
            <a:cxnSpLocks/>
          </p:cNvCxnSpPr>
          <p:nvPr/>
        </p:nvCxnSpPr>
        <p:spPr>
          <a:xfrm>
            <a:off x="5728590" y="2486184"/>
            <a:ext cx="10438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1C671D-6820-C93A-8DA8-FE4114767A40}"/>
              </a:ext>
            </a:extLst>
          </p:cNvPr>
          <p:cNvCxnSpPr/>
          <p:nvPr/>
        </p:nvCxnSpPr>
        <p:spPr>
          <a:xfrm>
            <a:off x="8590741" y="2439212"/>
            <a:ext cx="9633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1E051E-E1D4-5E6C-D123-A7C6633593BE}"/>
              </a:ext>
            </a:extLst>
          </p:cNvPr>
          <p:cNvCxnSpPr/>
          <p:nvPr/>
        </p:nvCxnSpPr>
        <p:spPr>
          <a:xfrm>
            <a:off x="1875453" y="3646400"/>
            <a:ext cx="0" cy="13468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F982303-BADC-4E82-1E0B-065244843803}"/>
              </a:ext>
            </a:extLst>
          </p:cNvPr>
          <p:cNvCxnSpPr/>
          <p:nvPr/>
        </p:nvCxnSpPr>
        <p:spPr>
          <a:xfrm>
            <a:off x="1875453" y="4993239"/>
            <a:ext cx="9318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EFF63645-5E6C-71F8-5D50-E5A3F8E5C448}"/>
              </a:ext>
            </a:extLst>
          </p:cNvPr>
          <p:cNvGraphicFramePr>
            <a:graphicFrameLocks noGrp="1"/>
          </p:cNvGraphicFramePr>
          <p:nvPr>
            <p:extLst>
              <p:ext uri="{D42A27DB-BD31-4B8C-83A1-F6EECF244321}">
                <p14:modId xmlns:p14="http://schemas.microsoft.com/office/powerpoint/2010/main" val="3528798200"/>
              </p:ext>
            </p:extLst>
          </p:nvPr>
        </p:nvGraphicFramePr>
        <p:xfrm>
          <a:off x="9554094" y="1171234"/>
          <a:ext cx="1976531" cy="2951027"/>
        </p:xfrm>
        <a:graphic>
          <a:graphicData uri="http://schemas.openxmlformats.org/drawingml/2006/table">
            <a:tbl>
              <a:tblPr firstRow="1" bandRow="1">
                <a:tableStyleId>{616DA210-FB5B-4158-B5E0-FEB733F419BA}</a:tableStyleId>
              </a:tblPr>
              <a:tblGrid>
                <a:gridCol w="1976531">
                  <a:extLst>
                    <a:ext uri="{9D8B030D-6E8A-4147-A177-3AD203B41FA5}">
                      <a16:colId xmlns:a16="http://schemas.microsoft.com/office/drawing/2014/main" val="1673315158"/>
                    </a:ext>
                  </a:extLst>
                </a:gridCol>
              </a:tblGrid>
              <a:tr h="314507">
                <a:tc>
                  <a:txBody>
                    <a:bodyPr/>
                    <a:lstStyle/>
                    <a:p>
                      <a:r>
                        <a:rPr lang="en-US" sz="1200" dirty="0">
                          <a:solidFill>
                            <a:schemeClr val="accent1"/>
                          </a:solidFill>
                        </a:rPr>
                        <a:t>Booking :</a:t>
                      </a:r>
                    </a:p>
                  </a:txBody>
                  <a:tcPr/>
                </a:tc>
                <a:extLst>
                  <a:ext uri="{0D108BD9-81ED-4DB2-BD59-A6C34878D82A}">
                    <a16:rowId xmlns:a16="http://schemas.microsoft.com/office/drawing/2014/main" val="3101200442"/>
                  </a:ext>
                </a:extLst>
              </a:tr>
              <a:tr h="370840">
                <a:tc>
                  <a:txBody>
                    <a:bodyPr/>
                    <a:lstStyle/>
                    <a:p>
                      <a:r>
                        <a:rPr lang="en-US" sz="1050" dirty="0" err="1"/>
                        <a:t>booking_id</a:t>
                      </a:r>
                      <a:r>
                        <a:rPr lang="en-US" sz="1050" dirty="0"/>
                        <a:t> Int</a:t>
                      </a:r>
                      <a:r>
                        <a:rPr lang="en-US" sz="1050" b="0" i="0" kern="1200" dirty="0">
                          <a:solidFill>
                            <a:schemeClr val="tx1"/>
                          </a:solidFill>
                          <a:effectLst/>
                          <a:latin typeface="+mn-lt"/>
                          <a:ea typeface="+mn-ea"/>
                          <a:cs typeface="+mn-cs"/>
                        </a:rPr>
                        <a:t>(Primary Key)</a:t>
                      </a:r>
                      <a:endParaRPr lang="en-US" sz="1050" dirty="0"/>
                    </a:p>
                  </a:txBody>
                  <a:tcPr/>
                </a:tc>
                <a:extLst>
                  <a:ext uri="{0D108BD9-81ED-4DB2-BD59-A6C34878D82A}">
                    <a16:rowId xmlns:a16="http://schemas.microsoft.com/office/drawing/2014/main" val="4163961277"/>
                  </a:ext>
                </a:extLst>
              </a:tr>
              <a:tr h="370840">
                <a:tc>
                  <a:txBody>
                    <a:bodyPr/>
                    <a:lstStyle/>
                    <a:p>
                      <a:r>
                        <a:rPr lang="en-US" sz="1050" dirty="0" err="1"/>
                        <a:t>passenger_id</a:t>
                      </a:r>
                      <a:r>
                        <a:rPr lang="en-US" sz="1050" dirty="0"/>
                        <a:t> Int</a:t>
                      </a:r>
                      <a:r>
                        <a:rPr lang="en-US" sz="1050" b="0" i="0" kern="1200" dirty="0">
                          <a:solidFill>
                            <a:schemeClr val="tx1"/>
                          </a:solidFill>
                          <a:effectLst/>
                          <a:latin typeface="+mn-lt"/>
                          <a:ea typeface="+mn-ea"/>
                          <a:cs typeface="+mn-cs"/>
                        </a:rPr>
                        <a:t>(Foreign Key)</a:t>
                      </a:r>
                      <a:endParaRPr lang="en-US" sz="1050" dirty="0"/>
                    </a:p>
                  </a:txBody>
                  <a:tcPr/>
                </a:tc>
                <a:extLst>
                  <a:ext uri="{0D108BD9-81ED-4DB2-BD59-A6C34878D82A}">
                    <a16:rowId xmlns:a16="http://schemas.microsoft.com/office/drawing/2014/main" val="3794384054"/>
                  </a:ext>
                </a:extLst>
              </a:tr>
              <a:tr h="370840">
                <a:tc>
                  <a:txBody>
                    <a:bodyPr/>
                    <a:lstStyle/>
                    <a:p>
                      <a:r>
                        <a:rPr lang="en-US" sz="1050" b="0" i="0" kern="1200" dirty="0" err="1">
                          <a:solidFill>
                            <a:schemeClr val="tx1"/>
                          </a:solidFill>
                          <a:effectLst/>
                          <a:latin typeface="+mn-lt"/>
                          <a:ea typeface="+mn-ea"/>
                          <a:cs typeface="+mn-cs"/>
                        </a:rPr>
                        <a:t>route_id</a:t>
                      </a:r>
                      <a:r>
                        <a:rPr lang="en-US" sz="1050" b="0" i="0" kern="1200" dirty="0">
                          <a:solidFill>
                            <a:schemeClr val="tx1"/>
                          </a:solidFill>
                          <a:effectLst/>
                          <a:latin typeface="+mn-lt"/>
                          <a:ea typeface="+mn-ea"/>
                          <a:cs typeface="+mn-cs"/>
                        </a:rPr>
                        <a:t> Int(Foreign Key )</a:t>
                      </a:r>
                      <a:endParaRPr lang="en-US" sz="1050" dirty="0"/>
                    </a:p>
                  </a:txBody>
                  <a:tcPr/>
                </a:tc>
                <a:extLst>
                  <a:ext uri="{0D108BD9-81ED-4DB2-BD59-A6C34878D82A}">
                    <a16:rowId xmlns:a16="http://schemas.microsoft.com/office/drawing/2014/main" val="402308710"/>
                  </a:ext>
                </a:extLst>
              </a:tr>
              <a:tr h="370840">
                <a:tc>
                  <a:txBody>
                    <a:bodyPr/>
                    <a:lstStyle/>
                    <a:p>
                      <a:r>
                        <a:rPr lang="en-US" sz="1050" dirty="0" err="1"/>
                        <a:t>bus_id</a:t>
                      </a:r>
                      <a:r>
                        <a:rPr lang="en-US" sz="1050" dirty="0"/>
                        <a:t> Int(Foreign Key)</a:t>
                      </a:r>
                    </a:p>
                  </a:txBody>
                  <a:tcPr/>
                </a:tc>
                <a:extLst>
                  <a:ext uri="{0D108BD9-81ED-4DB2-BD59-A6C34878D82A}">
                    <a16:rowId xmlns:a16="http://schemas.microsoft.com/office/drawing/2014/main" val="1655427461"/>
                  </a:ext>
                </a:extLst>
              </a:tr>
              <a:tr h="370840">
                <a:tc>
                  <a:txBody>
                    <a:bodyPr/>
                    <a:lstStyle/>
                    <a:p>
                      <a:r>
                        <a:rPr lang="en-US" sz="1050" dirty="0" err="1"/>
                        <a:t>booking_date</a:t>
                      </a:r>
                      <a:r>
                        <a:rPr lang="en-US" sz="1050" dirty="0"/>
                        <a:t>(</a:t>
                      </a:r>
                      <a:r>
                        <a:rPr lang="en-US" sz="1050" dirty="0" err="1"/>
                        <a:t>DateTime</a:t>
                      </a:r>
                      <a:r>
                        <a:rPr lang="en-US" sz="1050" dirty="0"/>
                        <a:t>)</a:t>
                      </a:r>
                    </a:p>
                  </a:txBody>
                  <a:tcPr/>
                </a:tc>
                <a:extLst>
                  <a:ext uri="{0D108BD9-81ED-4DB2-BD59-A6C34878D82A}">
                    <a16:rowId xmlns:a16="http://schemas.microsoft.com/office/drawing/2014/main" val="2318858047"/>
                  </a:ext>
                </a:extLst>
              </a:tr>
              <a:tr h="370840">
                <a:tc>
                  <a:txBody>
                    <a:bodyPr/>
                    <a:lstStyle/>
                    <a:p>
                      <a:r>
                        <a:rPr lang="en-US" sz="1050" dirty="0" err="1"/>
                        <a:t>departure_time</a:t>
                      </a:r>
                      <a:r>
                        <a:rPr lang="en-US" sz="1050" dirty="0"/>
                        <a:t>(</a:t>
                      </a:r>
                      <a:r>
                        <a:rPr lang="en-US" sz="1050" dirty="0" err="1"/>
                        <a:t>DateTime</a:t>
                      </a:r>
                      <a:r>
                        <a:rPr lang="en-US" sz="1050" dirty="0"/>
                        <a:t>)</a:t>
                      </a:r>
                    </a:p>
                  </a:txBody>
                  <a:tcPr/>
                </a:tc>
                <a:extLst>
                  <a:ext uri="{0D108BD9-81ED-4DB2-BD59-A6C34878D82A}">
                    <a16:rowId xmlns:a16="http://schemas.microsoft.com/office/drawing/2014/main" val="2216032497"/>
                  </a:ext>
                </a:extLst>
              </a:tr>
              <a:tr h="370840">
                <a:tc>
                  <a:txBody>
                    <a:bodyPr/>
                    <a:lstStyle/>
                    <a:p>
                      <a:r>
                        <a:rPr lang="en-US" sz="1050" dirty="0"/>
                        <a:t>fare(Decimal(8, 2)</a:t>
                      </a:r>
                    </a:p>
                  </a:txBody>
                  <a:tcPr/>
                </a:tc>
                <a:extLst>
                  <a:ext uri="{0D108BD9-81ED-4DB2-BD59-A6C34878D82A}">
                    <a16:rowId xmlns:a16="http://schemas.microsoft.com/office/drawing/2014/main" val="3649682729"/>
                  </a:ext>
                </a:extLst>
              </a:tr>
            </a:tbl>
          </a:graphicData>
        </a:graphic>
      </p:graphicFrame>
      <p:cxnSp>
        <p:nvCxnSpPr>
          <p:cNvPr id="17" name="Straight Connector 16">
            <a:extLst>
              <a:ext uri="{FF2B5EF4-FFF2-40B4-BE49-F238E27FC236}">
                <a16:creationId xmlns:a16="http://schemas.microsoft.com/office/drawing/2014/main" id="{3021E7D6-6BAE-CFA7-A774-5D69ADB086B5}"/>
              </a:ext>
            </a:extLst>
          </p:cNvPr>
          <p:cNvCxnSpPr/>
          <p:nvPr/>
        </p:nvCxnSpPr>
        <p:spPr>
          <a:xfrm>
            <a:off x="10542359" y="4122261"/>
            <a:ext cx="0" cy="9629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BE4C2B-C241-3A6D-4822-14562789112B}"/>
              </a:ext>
            </a:extLst>
          </p:cNvPr>
          <p:cNvCxnSpPr/>
          <p:nvPr/>
        </p:nvCxnSpPr>
        <p:spPr>
          <a:xfrm flipH="1">
            <a:off x="8376442" y="5085184"/>
            <a:ext cx="2165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C7C643-E347-B09C-B8CB-0BB7A58F33E9}"/>
              </a:ext>
            </a:extLst>
          </p:cNvPr>
          <p:cNvSpPr txBox="1"/>
          <p:nvPr/>
        </p:nvSpPr>
        <p:spPr>
          <a:xfrm>
            <a:off x="1875453" y="267974"/>
            <a:ext cx="8500276" cy="646331"/>
          </a:xfrm>
          <a:prstGeom prst="rect">
            <a:avLst/>
          </a:prstGeom>
          <a:noFill/>
        </p:spPr>
        <p:txBody>
          <a:bodyPr wrap="none" rtlCol="0">
            <a:spAutoFit/>
          </a:bodyPr>
          <a:lstStyle/>
          <a:p>
            <a:r>
              <a:rPr lang="en-US" sz="3600" b="1" dirty="0">
                <a:solidFill>
                  <a:schemeClr val="accent1"/>
                </a:solidFill>
              </a:rPr>
              <a:t>Connection Between Multiple Tables</a:t>
            </a:r>
          </a:p>
        </p:txBody>
      </p:sp>
    </p:spTree>
    <p:extLst>
      <p:ext uri="{BB962C8B-B14F-4D97-AF65-F5344CB8AC3E}">
        <p14:creationId xmlns:p14="http://schemas.microsoft.com/office/powerpoint/2010/main" val="307952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3CE486-EA8F-3D2A-EDEB-EBE01FB48926}"/>
              </a:ext>
            </a:extLst>
          </p:cNvPr>
          <p:cNvSpPr txBox="1"/>
          <p:nvPr/>
        </p:nvSpPr>
        <p:spPr>
          <a:xfrm>
            <a:off x="983082" y="1206958"/>
            <a:ext cx="6102220" cy="2954655"/>
          </a:xfrm>
          <a:prstGeom prst="rect">
            <a:avLst/>
          </a:prstGeom>
          <a:noFill/>
        </p:spPr>
        <p:txBody>
          <a:bodyPr wrap="square">
            <a:spAutoFit/>
          </a:bodyPr>
          <a:lstStyle/>
          <a:p>
            <a:pPr algn="l"/>
            <a:endParaRPr lang="en-US" b="0" i="0" dirty="0">
              <a:solidFill>
                <a:schemeClr val="accent1"/>
              </a:solidFill>
              <a:effectLst/>
              <a:latin typeface="Söhne"/>
            </a:endParaRPr>
          </a:p>
          <a:p>
            <a:pPr algn="l">
              <a:buFont typeface="Arial" panose="020B0604020202020204" pitchFamily="34" charset="0"/>
              <a:buChar char="•"/>
            </a:pPr>
            <a:r>
              <a:rPr lang="en-US" sz="2400" b="0" i="0" dirty="0">
                <a:effectLst/>
                <a:latin typeface="Söhne"/>
              </a:rPr>
              <a:t> Manage information about buses, including bus details, seating capacity, and availability.</a:t>
            </a:r>
          </a:p>
          <a:p>
            <a:pPr algn="l">
              <a:buFont typeface="Arial" panose="020B0604020202020204" pitchFamily="34" charset="0"/>
              <a:buChar char="•"/>
            </a:pPr>
            <a:r>
              <a:rPr lang="en-US" sz="2400" b="0" i="0" dirty="0">
                <a:effectLst/>
                <a:latin typeface="Söhne"/>
              </a:rPr>
              <a:t> Track bus assignments to routes and schedules, monitor bus status, and manage maintenance schedules.</a:t>
            </a:r>
          </a:p>
          <a:p>
            <a:pPr algn="l">
              <a:buFont typeface="Arial" panose="020B0604020202020204" pitchFamily="34" charset="0"/>
              <a:buChar char="•"/>
            </a:pPr>
            <a:r>
              <a:rPr lang="en-US" sz="2400" b="0" i="0" dirty="0">
                <a:effectLst/>
                <a:latin typeface="Söhne"/>
              </a:rPr>
              <a:t> Monitor and update available seats on buses based on bookings and cancellations</a:t>
            </a:r>
            <a:r>
              <a:rPr lang="en-US" sz="2400" b="0" i="0" dirty="0">
                <a:solidFill>
                  <a:srgbClr val="0D0D0D"/>
                </a:solidFill>
                <a:effectLst/>
                <a:latin typeface="Söhne"/>
              </a:rPr>
              <a:t>.</a:t>
            </a:r>
          </a:p>
        </p:txBody>
      </p:sp>
      <p:sp>
        <p:nvSpPr>
          <p:cNvPr id="6" name="TextBox 5">
            <a:extLst>
              <a:ext uri="{FF2B5EF4-FFF2-40B4-BE49-F238E27FC236}">
                <a16:creationId xmlns:a16="http://schemas.microsoft.com/office/drawing/2014/main" id="{07C28B87-13F4-C265-FCA5-956F3879C1E9}"/>
              </a:ext>
            </a:extLst>
          </p:cNvPr>
          <p:cNvSpPr txBox="1"/>
          <p:nvPr/>
        </p:nvSpPr>
        <p:spPr>
          <a:xfrm>
            <a:off x="983082" y="559836"/>
            <a:ext cx="6537391" cy="923330"/>
          </a:xfrm>
          <a:prstGeom prst="rect">
            <a:avLst/>
          </a:prstGeom>
          <a:noFill/>
        </p:spPr>
        <p:txBody>
          <a:bodyPr wrap="square" rtlCol="0">
            <a:spAutoFit/>
          </a:bodyPr>
          <a:lstStyle/>
          <a:p>
            <a:r>
              <a:rPr lang="en-US" sz="3600" b="1" i="0" dirty="0">
                <a:solidFill>
                  <a:schemeClr val="accent1"/>
                </a:solidFill>
                <a:effectLst/>
                <a:latin typeface="Söhne"/>
              </a:rPr>
              <a:t>Bus Table:</a:t>
            </a:r>
            <a:endParaRPr lang="en-US" sz="3600" b="0" i="0" dirty="0">
              <a:solidFill>
                <a:schemeClr val="accent1"/>
              </a:solidFill>
              <a:effectLst/>
              <a:latin typeface="Söhne"/>
            </a:endParaRPr>
          </a:p>
          <a:p>
            <a:endParaRPr lang="en-US" dirty="0"/>
          </a:p>
        </p:txBody>
      </p:sp>
      <p:pic>
        <p:nvPicPr>
          <p:cNvPr id="4" name="Picture 3">
            <a:extLst>
              <a:ext uri="{FF2B5EF4-FFF2-40B4-BE49-F238E27FC236}">
                <a16:creationId xmlns:a16="http://schemas.microsoft.com/office/drawing/2014/main" id="{0FACB367-AB5A-0499-27FD-A3EF662B32F1}"/>
              </a:ext>
            </a:extLst>
          </p:cNvPr>
          <p:cNvPicPr>
            <a:picLocks noChangeAspect="1"/>
          </p:cNvPicPr>
          <p:nvPr/>
        </p:nvPicPr>
        <p:blipFill>
          <a:blip r:embed="rId2"/>
          <a:stretch>
            <a:fillRect/>
          </a:stretch>
        </p:blipFill>
        <p:spPr>
          <a:xfrm>
            <a:off x="7520473" y="1384400"/>
            <a:ext cx="3779783" cy="2777213"/>
          </a:xfrm>
          <a:prstGeom prst="rect">
            <a:avLst/>
          </a:prstGeom>
        </p:spPr>
      </p:pic>
    </p:spTree>
    <p:extLst>
      <p:ext uri="{BB962C8B-B14F-4D97-AF65-F5344CB8AC3E}">
        <p14:creationId xmlns:p14="http://schemas.microsoft.com/office/powerpoint/2010/main" val="38084001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838</TotalTime>
  <Words>1991</Words>
  <Application>Microsoft Office PowerPoint</Application>
  <PresentationFormat>Widescreen</PresentationFormat>
  <Paragraphs>251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Arial</vt:lpstr>
      <vt:lpstr>Rockwell</vt:lpstr>
      <vt:lpstr>Söhne</vt:lpstr>
      <vt:lpstr>Gallery</vt:lpstr>
      <vt:lpstr>SQL</vt:lpstr>
      <vt:lpstr>Bus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shaik khalida</dc:creator>
  <cp:lastModifiedBy>shaik khalida</cp:lastModifiedBy>
  <cp:revision>3</cp:revision>
  <dcterms:created xsi:type="dcterms:W3CDTF">2024-03-27T13:25:26Z</dcterms:created>
  <dcterms:modified xsi:type="dcterms:W3CDTF">2024-03-29T13:14:31Z</dcterms:modified>
</cp:coreProperties>
</file>