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16"/>
  </p:notesMasterIdLst>
  <p:sldIdLst>
    <p:sldId id="256" r:id="rId2"/>
    <p:sldId id="257" r:id="rId3"/>
    <p:sldId id="259" r:id="rId4"/>
    <p:sldId id="260" r:id="rId5"/>
    <p:sldId id="261" r:id="rId6"/>
    <p:sldId id="262" r:id="rId7"/>
    <p:sldId id="263" r:id="rId8"/>
    <p:sldId id="264" r:id="rId9"/>
    <p:sldId id="266" r:id="rId10"/>
    <p:sldId id="268" r:id="rId11"/>
    <p:sldId id="269" r:id="rId12"/>
    <p:sldId id="270" r:id="rId13"/>
    <p:sldId id="275" r:id="rId14"/>
    <p:sldId id="276" r:id="rId15"/>
  </p:sldIdLst>
  <p:sldSz cx="12192000" cy="6858000"/>
  <p:notesSz cx="6858000" cy="9144000"/>
  <p:embeddedFontLst>
    <p:embeddedFont>
      <p:font typeface="Garamond" pitchFamily="18" charset="0"/>
      <p:regular r:id="rId17"/>
      <p:bold r:id="rId18"/>
      <p:italic r:id="rId19"/>
    </p:embeddedFont>
    <p:embeddedFont>
      <p:font typeface="Sitka Subheading Semibold" charset="0"/>
      <p:bold r:id="rId20"/>
      <p:boldItalic r:id="rId21"/>
    </p:embeddedFont>
    <p:embeddedFont>
      <p:font typeface="Calibri"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59C0E20-D0FC-4B1A-BDF2-2225DFF01D07}">
          <p14:sldIdLst>
            <p14:sldId id="256"/>
            <p14:sldId id="257"/>
            <p14:sldId id="259"/>
            <p14:sldId id="260"/>
            <p14:sldId id="261"/>
            <p14:sldId id="262"/>
            <p14:sldId id="263"/>
            <p14:sldId id="264"/>
            <p14:sldId id="266"/>
            <p14:sldId id="268"/>
            <p14:sldId id="269"/>
            <p14:sldId id="270"/>
            <p14:sldId id="27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44C3B-480F-4CE4-BB08-4F0126E1FFB4}" v="12" dt="2025-04-06T14:04:33.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24" autoAdjust="0"/>
  </p:normalViewPr>
  <p:slideViewPr>
    <p:cSldViewPr snapToGrid="0">
      <p:cViewPr>
        <p:scale>
          <a:sx n="78" d="100"/>
          <a:sy n="78" d="100"/>
        </p:scale>
        <p:origin x="-420" y="102"/>
      </p:cViewPr>
      <p:guideLst>
        <p:guide orient="horz" pos="2160"/>
        <p:guide pos="3840"/>
      </p:guideLst>
    </p:cSldViewPr>
  </p:slideViewPr>
  <p:outlineViewPr>
    <p:cViewPr>
      <p:scale>
        <a:sx n="33" d="100"/>
        <a:sy n="33" d="100"/>
      </p:scale>
      <p:origin x="48" y="681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3:55:59.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1:44.161"/>
    </inkml:context>
    <inkml:brush xml:id="br0">
      <inkml:brushProperty name="width" value="0.05" units="cm"/>
      <inkml:brushProperty name="height" value="0.05" units="cm"/>
      <inkml:brushProperty name="color" value="#FFFFFF"/>
    </inkml:brush>
  </inkml:definitions>
  <inkml:trace contextRef="#ctx0" brushRef="#br0">0 22 24451,'2104'0'0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01.570"/>
    </inkml:context>
    <inkml:brush xml:id="br0">
      <inkml:brushProperty name="width" value="0.05" units="cm"/>
      <inkml:brushProperty name="height" value="0.05" units="cm"/>
      <inkml:brushProperty name="color" value="#FFFFFF"/>
    </inkml:brush>
  </inkml:definitions>
  <inkml:trace contextRef="#ctx0" brushRef="#br0">1 143 24575,'81'1'0,"-25"1"0,-1-2 0,93-14 0,-137 12 0,259-41 0,-75 16 0,-189 26 0,1-1 0,0 0 0,-1 0 0,1-1 0,-1 0 0,0 0 0,10-6 0,-10 4 0,1 2 0,-1-1 0,1 1 0,0 0 0,0 0 0,10-2 0,24 1 0,0 1 0,0 2 0,42 4 0,8 0 0,630-3 0,-706 0 0,1 1 0,-1 1 0,0 0 0,0 2 0,0-1 0,-1 2 0,24 9 0,72 22 0,-30-12 0,-61-19 0,0 0 0,1-1 0,-1-1 0,30 1 0,83-6 0,-51 0 0,1367 2 0,-1420-2 0,0 0 0,30-8 0,-28 5 0,49-4 0,50-4 0,-85 6 0,52 0 0,2 8 0,76-2 0,-90-12 0,-55 8 0,49-4 0,266 10 0,-243 12 0,-61-6 0,44 0 0,-44-7 0,-27 0 0,0-1 0,0 1 0,1 1 0,-2 1 0,1 0 0,0 0 0,0 1 0,23 9 0,-20-5 0,1-1 0,0 0 0,0-1 0,0-1 0,1-1 0,29 2 0,112-5 0,-69-3 0,458 3 0,-522 1 0,0 2 0,33 7 0,-29-4 0,35 2 0,31-6 0,-57-3 0,0 2 0,0 2 0,42 9 0,-33-5 0,0-2 0,0-2 0,83-5 0,-33-1 0,550 3 0,-579-3 0,118-22 0,-113 13 0,86-3 0,164 2 0,183-2 0,10868 17 48,-6138-3-1461,-5195 1-5413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23.134"/>
    </inkml:context>
    <inkml:brush xml:id="br0">
      <inkml:brushProperty name="width" value="0.05" units="cm"/>
      <inkml:brushProperty name="height" value="0.05" units="cm"/>
      <inkml:brushProperty name="color" value="#FFFFFF"/>
    </inkml:brush>
  </inkml:definitions>
  <inkml:trace contextRef="#ctx0" brushRef="#br0">1 712 24575,'0'3'0,"0"-1"0,1 0 0,0 0 0,-1 0 0,1 0 0,0 0 0,0 0 0,0 0 0,0 0 0,1 0 0,-1 0 0,0-1 0,1 1 0,-1 0 0,1-1 0,0 1 0,-1-1 0,1 0 0,0 0 0,0 1 0,0-1 0,0 0 0,0 0 0,0-1 0,0 1 0,0 0 0,3 0 0,6 2 0,0-1 0,1 1 0,19 0 0,38-2 0,1-3 0,117-18 0,-184 19 0,230-22 0,8-4 0,-139 19 0,-70 7 0,0-1 0,36-9 0,-7 2 0,0 2 0,1 3 0,105 6 0,-48 0 0,371-2 0,-467-1 0,0-2 0,34-6 0,-30 3 0,35-2 0,78-8 0,-51 4 0,309-42 0,-263 29 0,-125 22 0,0 0 0,0-1 0,0 1 0,18-12 0,-20 11 0,1-1 0,0 1 0,0 1 0,0-1 0,0 1 0,11-1 0,32-2 0,40-7 0,-35 0 0,0 3 0,109-6 0,-129 16 0,20 1 0,1-3 0,74-12 0,-69 7 0,1 2 0,111 5 0,-67 2 0,-105-2 0,1 0 0,0-1 0,0 1 0,0-1 0,-1 0 0,1 0 0,0 0 0,-1 0 0,1-1 0,-1 0 0,1 1 0,-1-1 0,5-4 0,-7 6 0,-1-1 0,1 0 0,0 0 0,0 0 0,-1 0 0,1 0 0,0 1 0,-1-1 0,1 0 0,-1-1 0,1 1 0,-1 0 0,0 0 0,1 0 0,-1 0 0,0 0 0,0 0 0,0 0 0,0-2 0,0 1 0,0 0 0,-1 1 0,1-1 0,-1 0 0,0 0 0,0 1 0,0-1 0,1 0 0,-1 1 0,-1-1 0,1 1 0,0-1 0,0 1 0,-1-1 0,-1 0 0,-6-6 0,-1 0 0,0 1 0,-1 0 0,1 1 0,-1 1 0,-1-1 0,1 2 0,-1-1 0,1 2 0,-1 0 0,0 0 0,-13-1 0,-18 0 0,-1 2 0,-47 4 0,28 0 0,-662-1 0,687 1 0,-1 2 0,-74 18 0,81-14 0,-1-1 0,0-2 0,0-1 0,-51-1 0,81-3 0,1 0 0,0-1 0,-1 1 0,1-1 0,0 1 0,-1-1 0,1 0 0,0 0 0,0 0 0,0 0 0,0 0 0,-1-1 0,2 1 0,-1 0 0,0-1 0,0 0 0,0 1 0,1-1 0,-3-2 0,2 0 0,0-1 0,-1 1 0,2 0 0,-1-1 0,0 1 0,1-1 0,0 1 0,0-1 0,-1-6 0,1-7 0,1-1 0,1 0 0,5-32 0,-6 50 0,-1 0 0,1 0 0,0 1 0,1-1 0,-1 0 0,0 0 0,0 1 0,0-1 0,0 0 0,0 0 0,1 1 0,-1-1 0,0 0 0,1 1 0,-1-1 0,1 0 0,-1 1 0,0-1 0,1 1 0,-1-1 0,1 1 0,0-1 0,-1 1 0,1-1 0,-1 1 0,2-1 0,-1 1 0,0 0 0,0 0 0,0 1 0,0-1 0,0 0 0,0 1 0,0-1 0,-1 1 0,1-1 0,0 1 0,0-1 0,-1 1 0,1-1 0,0 1 0,-1 0 0,1-1 0,1 3 0,24 38 0,-25-40 0,12 29 0,-1 1 0,-1-1 0,-1 2 0,-2-1 0,5 41 0,1 0 0,-13-66 0,0-1 0,1 0 0,0 0 0,0-1 0,0 1 0,0 0 0,1-1 0,5 8 0,-8-12 0,1 1 0,0 0 0,-1-1 0,1 1 0,0 0 0,0-1 0,-1 1 0,1-1 0,0 1 0,0-1 0,0 1 0,0-1 0,0 1 0,0-1 0,0 0 0,0 0 0,0 0 0,0 1 0,2-1 0,-2-1 0,0 1 0,1-1 0,-1 1 0,1-1 0,-1 0 0,0 1 0,1-1 0,-1 0 0,0 0 0,0 0 0,0 0 0,0 0 0,0 0 0,0 0 0,0 0 0,0 0 0,1-3 0,3-5 0,0-1 0,-1 0 0,0 0 0,-1 0 0,0 0 0,2-18 0,4-9 0,14-58 0,-12 48 0,1 1 0,23-54 0,-34 96 0,1 1 0,0-1 0,0 1 0,0 0 0,0 0 0,0 0 0,1 0 0,-1 0 0,1 0 0,0 0 0,0 1 0,0-1 0,0 1 0,1 0 0,-1 0 0,5-2 0,-2 2 0,-1 1 0,1-1 0,-1 1 0,1 0 0,-1 1 0,1 0 0,0-1 0,-1 2 0,1-1 0,6 2 0,10 3 0,-1 1 0,0 1 0,0 0 0,29 17 0,-47-23 0,12 6 0,0 0 0,-1 1 0,0 1 0,0 0 0,-1 1 0,0 0 0,-1 1 0,14 16 0,-25-26 0,-1-1 0,1 1 0,-1 0 0,1-1 0,-1 1 0,0 0 0,1-1 0,-1 1 0,0 0 0,0 0 0,0-1 0,0 1 0,1 0 0,-1 0 0,0-1 0,0 1 0,0 0 0,-1 0 0,1 0 0,0-1 0,0 1 0,0 0 0,0 0 0,-1-1 0,1 1 0,0 0 0,-1-1 0,0 2 0,0 0 0,-1 0 0,0 0 0,0 0 0,0 0 0,0-1 0,0 1 0,0 0 0,-4 1 0,-45 18 0,-34 4 0,-54 14 0,134-38 0,-1 0 0,1 1 0,-1 0 0,1 0 0,0 0 0,0 1 0,0 0 0,0 0 0,0 0 0,1 0 0,-6 6 0,8-8 0,0 1 0,1 1 0,-1-1 0,1 0 0,-1 0 0,1 1 0,0-1 0,-1 0 0,1 1 0,1-1 0,-1 1 0,0 0 0,1-1 0,-1 1 0,1 0 0,0-1 0,0 1 0,0 0 0,0-1 0,0 1 0,0 0 0,1-1 0,0 1 0,-1 0 0,3 3 0,-2-3 0,0-1 0,1 0 0,-1 1 0,1-1 0,0 0 0,0 0 0,0 0 0,0 0 0,0 0 0,0 0 0,0-1 0,1 1 0,-1-1 0,1 1 0,-1-1 0,1 0 0,-1 0 0,1 0 0,0 0 0,-1-1 0,1 1 0,3-1 0,9 2 0,0 0 0,29-3 0,-27 1 0,220-4 0,-218 2 0,-16-3 0,-4 4 0,-1 0 0,0 0 0,0 0 0,0 0 0,-1 0 0,1 0 0,0 0 0,0 1 0,0-1 0,0 1 0,-5-1 0,-51-5 0,-1 2 0,1 3 0,-64 6 0,-176 32 0,101-1 0,195-35 0,9 0 0,27 1 0,48-1 0,149-5 0,1-11 0,383-74 0,106-49 0,-703 134 0,-26 2 0,-35 2 0,37 0 0,-79 4 0,1 4 0,-135 30 0,-163 63 0,227-57 0,-318 121 0,257-83 0,145-58 0,0-3 0,-136 20 0,187-38 0,6-2 0,1 1 0,0 1 0,-23 7 0,36-10 0,-1 0 0,0 0 0,1 0 0,-1 0 0,0 1 0,1-1 0,-1 0 0,0 1 0,1-1 0,-1 0 0,1 1 0,-1-1 0,1 0 0,-1 1 0,1-1 0,-1 1 0,1-1 0,-1 1 0,1 0 0,0-1 0,-1 1 0,1-1 0,-1 2 0,11 6 0,27 1 0,82-1 0,122-8 0,-107-2 0,-36-1 0,0-5 0,117-23 0,-172 24 0,1 3 0,75 0 0,-96 4 0,-16-2 0,-9-2 0,-17-4 0,-14 2 0,0 1 0,1 2 0,-62 2 0,-709 58-904,391-17 875,30-4-27,377-36 78,1 1 0,0-1 0,0 0-1,0 0 1,0-1 0,0 0 0,0 1 0,0-1 0,0 0 0,0-1 0,-4-1 0,7 3-1,0-1 0,1 1 0,-1-1 1,1 1-1,-1-1 0,1 1 0,-1-1 1,1 1-1,-1-1 0,1 1 0,0-1 1,-1 0-1,1 1 0,0-1 0,-1 0 0,1 1 1,0-1-1,0 0 0,-1 1 0,1-1 1,0 0-1,0 1 0,0-2 0,1 0-5,-1 0 0,1 0 0,-1 0-1,1 0 1,0 0 0,0 0 0,0 1-1,0-1 1,0 0 0,0 1 0,0-1 0,3-2-1,5-6-12,1 1-1,1 0 0,0 0 0,0 1 0,23-12 0,68-28-4,-63 31 3,32-10-1,0 3 0,110-22 0,-106 30 0,0-5 0,92-36 0,-38 7 0,-114 42 0,-21 4 0,-36 3 0,-406 58 0,253-27-237,-1186 219-947,1204-205 1184,164-39 223,13-3 500,24 0-248,57-1-475,0-4 0,124-21 0,-104 3 0,253-41 0,262-30 0,-608 91 0,270-64 0,-224 48 0,0 2 0,1 2 0,89-8 0,302-31 0,-428 48 0,-1-1 0,33-13 0,-36 12 0,-1 1 0,1 1 0,-1 0 0,1 0 0,26-2 0,-24 5 0,0 0 0,-1-2 0,1 0 0,-1 0 0,1-2 0,-1 0 0,-1 0 0,28-15 0,-20 10 0,0 2 0,1 0 0,-1 2 0,1 0 0,1 1 0,37-2 0,33-7 0,218-35 0,-255 45 0,-31 3 0,-1-1 0,0-2 0,47-12 0,-23 4 0,0 1 0,1 2 0,66-2 0,62-11 0,-98 7 0,236-41 0,-49 22 0,-200 22 0,15 0 0,151 9-119,-162 3-1127,-60 1-5580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25.899"/>
    </inkml:context>
    <inkml:brush xml:id="br0">
      <inkml:brushProperty name="width" value="0.05" units="cm"/>
      <inkml:brushProperty name="height" value="0.05" units="cm"/>
      <inkml:brushProperty name="color" value="#FFFFFF"/>
    </inkml:brush>
  </inkml:definitions>
  <inkml:trace contextRef="#ctx0" brushRef="#br0">1 383 23755,'5681'-382'0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E1D5B-A950-410E-B12F-A8DEB0F10F84}" type="datetimeFigureOut">
              <a:rPr lang="en-US" smtClean="0"/>
              <a:pPr/>
              <a:t>5/21/2025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0BD8A-3000-4F96-8ADC-464EAC9D2A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00BD8A-3000-4F96-8ADC-464EAC9D2A0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Software</a:t>
            </a:r>
            <a:r>
              <a:rPr lang="en-US" baseline="0" dirty="0" smtClean="0"/>
              <a:t> engineering document 26-05-2025 </a:t>
            </a:r>
            <a:r>
              <a:rPr lang="en-US" baseline="0" smtClean="0"/>
              <a:t>lab session </a:t>
            </a:r>
            <a:endParaRPr lang="en-US"/>
          </a:p>
        </p:txBody>
      </p:sp>
      <p:sp>
        <p:nvSpPr>
          <p:cNvPr id="4" name="Slide Number Placeholder 3"/>
          <p:cNvSpPr>
            <a:spLocks noGrp="1"/>
          </p:cNvSpPr>
          <p:nvPr>
            <p:ph type="sldNum" sz="quarter" idx="10"/>
          </p:nvPr>
        </p:nvSpPr>
        <p:spPr/>
        <p:txBody>
          <a:bodyPr/>
          <a:lstStyle/>
          <a:p>
            <a:fld id="{B700BD8A-3000-4F96-8ADC-464EAC9D2A0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77E760B-2849-4125-8715-0A0ABCFEB781}"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606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93166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6941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64564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286098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948072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58426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69251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0425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38036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3386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169353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7E760B-2849-4125-8715-0A0ABCFEB781}"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5962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6245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295933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5864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59071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6EC78C-99C3-4EE5-B031-42EAF977789B}" type="datetimeFigureOut">
              <a:rPr lang="en-IN" smtClean="0"/>
              <a:pPr/>
              <a:t>21-05-2025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8818748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1D7281-885B-7CDB-006E-87B764257E90}"/>
              </a:ext>
            </a:extLst>
          </p:cNvPr>
          <p:cNvSpPr>
            <a:spLocks noGrp="1"/>
          </p:cNvSpPr>
          <p:nvPr>
            <p:ph type="ctrTitle"/>
          </p:nvPr>
        </p:nvSpPr>
        <p:spPr/>
        <p:txBody>
          <a:bodyPr/>
          <a:lstStyle/>
          <a:p>
            <a:r>
              <a:rPr lang="en-IN" sz="4000" dirty="0"/>
              <a:t>INVENTORY MANAGEMENT SYSTEM</a:t>
            </a:r>
          </a:p>
        </p:txBody>
      </p:sp>
      <p:sp>
        <p:nvSpPr>
          <p:cNvPr id="3" name="Subtitle 2">
            <a:extLst>
              <a:ext uri="{FF2B5EF4-FFF2-40B4-BE49-F238E27FC236}">
                <a16:creationId xmlns:a16="http://schemas.microsoft.com/office/drawing/2014/main" xmlns="" id="{A5EDA569-1F39-2912-42A4-4DAE5961021E}"/>
              </a:ext>
            </a:extLst>
          </p:cNvPr>
          <p:cNvSpPr>
            <a:spLocks noGrp="1"/>
          </p:cNvSpPr>
          <p:nvPr>
            <p:ph type="subTitle" idx="1"/>
          </p:nvPr>
        </p:nvSpPr>
        <p:spPr/>
        <p:txBody>
          <a:bodyPr/>
          <a:lstStyle/>
          <a:p>
            <a:endParaRPr lang="en-GB" sz="2400" b="1" dirty="0">
              <a:latin typeface="Sitka Subheading Semibold" pitchFamily="2" charset="0"/>
              <a:cs typeface="Times New Roman" panose="02020603050405020304" pitchFamily="18" charset="0"/>
            </a:endParaRPr>
          </a:p>
          <a:p>
            <a:r>
              <a:rPr lang="en-GB" sz="2400" b="1" dirty="0">
                <a:latin typeface="Sitka Subheading Semibold" pitchFamily="2" charset="0"/>
                <a:cs typeface="Times New Roman" panose="02020603050405020304" pitchFamily="18" charset="0"/>
              </a:rPr>
              <a:t>Software engineering </a:t>
            </a:r>
            <a:r>
              <a:rPr lang="en-GB" sz="2400" b="1" dirty="0" smtClean="0">
                <a:latin typeface="Sitka Subheading Semibold" pitchFamily="2" charset="0"/>
                <a:cs typeface="Times New Roman" panose="02020603050405020304" pitchFamily="18" charset="0"/>
              </a:rPr>
              <a:t>min </a:t>
            </a:r>
            <a:r>
              <a:rPr lang="en-GB" sz="2400" b="1" dirty="0">
                <a:latin typeface="Sitka Subheading Semibold" pitchFamily="2" charset="0"/>
                <a:cs typeface="Times New Roman" panose="02020603050405020304" pitchFamily="18" charset="0"/>
              </a:rPr>
              <a:t>project work </a:t>
            </a:r>
            <a:endParaRPr lang="en-US" sz="2400" b="1" dirty="0">
              <a:latin typeface="Sitka Subheading Semibold" pitchFamily="2"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204837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A6037-1CA5-952A-BE09-D3E606130A47}"/>
              </a:ext>
            </a:extLst>
          </p:cNvPr>
          <p:cNvSpPr>
            <a:spLocks noGrp="1"/>
          </p:cNvSpPr>
          <p:nvPr>
            <p:ph type="title"/>
          </p:nvPr>
        </p:nvSpPr>
        <p:spPr>
          <a:xfrm>
            <a:off x="1295402" y="648929"/>
            <a:ext cx="6304934" cy="2719046"/>
          </a:xfrm>
        </p:spPr>
        <p:txBody>
          <a:bodyPr>
            <a:normAutofit fontScale="90000"/>
          </a:bodyPr>
          <a:lstStyle/>
          <a:p>
            <a:pPr algn="l"/>
            <a:r>
              <a:rPr lang="en-GB" sz="4400" b="1" dirty="0">
                <a:latin typeface="Times New Roman" panose="02020603050405020304" pitchFamily="18" charset="0"/>
                <a:cs typeface="Times New Roman" panose="02020603050405020304" pitchFamily="18" charset="0"/>
              </a:rPr>
              <a:t>2.1</a:t>
            </a:r>
            <a:r>
              <a:rPr lang="en-GB" sz="48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Product</a:t>
            </a:r>
            <a:r>
              <a:rPr lang="en-GB" sz="48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Perspective</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US" sz="3100" dirty="0"/>
              <a:t>From a product perspective, an inventory system aims to ensure the right products are available in the right quantities at the right time, optimizing stock levels, minimizing costs, and improving customer satisfaction</a:t>
            </a:r>
            <a:endParaRPr lang="en-IN" sz="3100" dirty="0"/>
          </a:p>
        </p:txBody>
      </p:sp>
      <p:sp>
        <p:nvSpPr>
          <p:cNvPr id="3" name="Text Placeholder 2">
            <a:extLst>
              <a:ext uri="{FF2B5EF4-FFF2-40B4-BE49-F238E27FC236}">
                <a16:creationId xmlns:a16="http://schemas.microsoft.com/office/drawing/2014/main" xmlns="" id="{55B5DFD6-54F7-97C8-2BBF-AFCBC65D7869}"/>
              </a:ext>
            </a:extLst>
          </p:cNvPr>
          <p:cNvSpPr>
            <a:spLocks noGrp="1"/>
          </p:cNvSpPr>
          <p:nvPr>
            <p:ph type="body" idx="13"/>
          </p:nvPr>
        </p:nvSpPr>
        <p:spPr>
          <a:xfrm>
            <a:off x="1295401" y="3630168"/>
            <a:ext cx="9609668" cy="578038"/>
          </a:xfrm>
        </p:spPr>
        <p:txBody>
          <a:bodyPr>
            <a:noAutofit/>
          </a:bodyPr>
          <a:lstStyle/>
          <a:p>
            <a:r>
              <a:rPr lang="en-IN" sz="3200" b="1" dirty="0"/>
              <a:t>2.2  PRODUCT FUNCTION </a:t>
            </a:r>
          </a:p>
        </p:txBody>
      </p:sp>
      <p:sp>
        <p:nvSpPr>
          <p:cNvPr id="4" name="Text Placeholder 3">
            <a:extLst>
              <a:ext uri="{FF2B5EF4-FFF2-40B4-BE49-F238E27FC236}">
                <a16:creationId xmlns:a16="http://schemas.microsoft.com/office/drawing/2014/main" xmlns="" id="{6FCAC0FF-53DC-3C88-3583-F9E62E2DB471}"/>
              </a:ext>
            </a:extLst>
          </p:cNvPr>
          <p:cNvSpPr>
            <a:spLocks noGrp="1"/>
          </p:cNvSpPr>
          <p:nvPr>
            <p:ph type="body" idx="1"/>
          </p:nvPr>
        </p:nvSpPr>
        <p:spPr>
          <a:xfrm>
            <a:off x="1295401" y="4208207"/>
            <a:ext cx="6059128" cy="2000864"/>
          </a:xfrm>
        </p:spPr>
        <p:txBody>
          <a:bodyPr>
            <a:normAutofit/>
          </a:bodyPr>
          <a:lstStyle/>
          <a:p>
            <a:r>
              <a:rPr lang="en-US" sz="2400" dirty="0"/>
              <a:t>An inventory system's product function involves managing the flow of goods, from raw materials to finished products, ensuring timely availability to meet customer demand and optimize operations.</a:t>
            </a:r>
            <a:endParaRPr lang="en-IN" sz="2400" dirty="0"/>
          </a:p>
        </p:txBody>
      </p:sp>
      <p:pic>
        <p:nvPicPr>
          <p:cNvPr id="5" name="Picture 4">
            <a:extLst>
              <a:ext uri="{FF2B5EF4-FFF2-40B4-BE49-F238E27FC236}">
                <a16:creationId xmlns:a16="http://schemas.microsoft.com/office/drawing/2014/main" xmlns="" id="{A5EA27DC-EE49-F78F-8308-53A984690A5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48863" y="778531"/>
            <a:ext cx="4006813" cy="2449302"/>
          </a:xfrm>
          <a:prstGeom prst="rect">
            <a:avLst/>
          </a:prstGeom>
        </p:spPr>
      </p:pic>
      <p:pic>
        <p:nvPicPr>
          <p:cNvPr id="7" name="Picture 6">
            <a:extLst>
              <a:ext uri="{FF2B5EF4-FFF2-40B4-BE49-F238E27FC236}">
                <a16:creationId xmlns:a16="http://schemas.microsoft.com/office/drawing/2014/main" xmlns="" id="{9CA2FD92-60C2-0A91-C84F-F8E43834A87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48863" y="3490025"/>
            <a:ext cx="3897563" cy="2589443"/>
          </a:xfrm>
          <a:prstGeom prst="rect">
            <a:avLst/>
          </a:prstGeom>
        </p:spPr>
      </p:pic>
    </p:spTree>
    <p:extLst>
      <p:ext uri="{BB962C8B-B14F-4D97-AF65-F5344CB8AC3E}">
        <p14:creationId xmlns:p14="http://schemas.microsoft.com/office/powerpoint/2010/main" xmlns="" val="1183482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E9854F-490B-370B-1BDC-B2E100B811DD}"/>
              </a:ext>
            </a:extLst>
          </p:cNvPr>
          <p:cNvSpPr>
            <a:spLocks noGrp="1"/>
          </p:cNvSpPr>
          <p:nvPr>
            <p:ph type="title"/>
          </p:nvPr>
        </p:nvSpPr>
        <p:spPr/>
        <p:txBody>
          <a:bodyPr/>
          <a:lstStyle/>
          <a:p>
            <a:pPr algn="l"/>
            <a:r>
              <a:rPr lang="en-IN" dirty="0"/>
              <a:t>2.3  USER  CHARACTERSTICKS</a:t>
            </a:r>
          </a:p>
        </p:txBody>
      </p:sp>
      <p:sp>
        <p:nvSpPr>
          <p:cNvPr id="3" name="Content Placeholder 2">
            <a:extLst>
              <a:ext uri="{FF2B5EF4-FFF2-40B4-BE49-F238E27FC236}">
                <a16:creationId xmlns:a16="http://schemas.microsoft.com/office/drawing/2014/main" xmlns="" id="{25C4FCAB-BE73-9322-B593-33C423F5561C}"/>
              </a:ext>
            </a:extLst>
          </p:cNvPr>
          <p:cNvSpPr>
            <a:spLocks noGrp="1"/>
          </p:cNvSpPr>
          <p:nvPr>
            <p:ph idx="1"/>
          </p:nvPr>
        </p:nvSpPr>
        <p:spPr>
          <a:xfrm>
            <a:off x="1295401" y="2664542"/>
            <a:ext cx="9601196" cy="3510116"/>
          </a:xfrm>
        </p:spPr>
        <p:txBody>
          <a:bodyPr>
            <a:normAutofit fontScale="92500" lnSpcReduction="10000"/>
          </a:bodyPr>
          <a:lstStyle/>
          <a:p>
            <a:pPr marL="0" indent="0">
              <a:buNone/>
            </a:pPr>
            <a:r>
              <a:rPr lang="en-US" sz="2400" b="0" i="0" dirty="0">
                <a:effectLst/>
                <a:latin typeface="Arial" panose="020B0604020202020204" pitchFamily="34" charset="0"/>
              </a:rPr>
              <a:t>                       Inventory systems should be scalable, flexible, and provide real-time information. They should also have the ability to track inventory across multiple locations and warehouses.</a:t>
            </a:r>
          </a:p>
          <a:p>
            <a:pPr lvl="0"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Real-time tracking</a:t>
            </a:r>
            <a:r>
              <a:rPr lang="en-IN" altLang="en-US" sz="2400" b="1" i="0" dirty="0">
                <a:solidFill>
                  <a:schemeClr val="accent4"/>
                </a:solidFill>
                <a:effectLst/>
                <a:latin typeface="Arial" panose="020B0604020202020204" pitchFamily="34" charset="0"/>
              </a:rPr>
              <a:t>:</a:t>
            </a:r>
            <a:r>
              <a:rPr lang="en-US" sz="2400" b="0" i="0" dirty="0">
                <a:effectLst/>
                <a:latin typeface="Arial" panose="020B0604020202020204" pitchFamily="34" charset="0"/>
              </a:rPr>
              <a:t>  Inventory systems should provide real-time visibility into inventory movement across the    supply chain.</a:t>
            </a:r>
          </a:p>
          <a:p>
            <a:pPr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Automated reordering</a:t>
            </a:r>
            <a:r>
              <a:rPr lang="en-US" sz="2400" b="0" i="0" dirty="0">
                <a:effectLst/>
                <a:latin typeface="Arial" panose="020B0604020202020204" pitchFamily="34" charset="0"/>
              </a:rPr>
              <a:t> Inventory systems should automatically notify users when inventory reaches preset thresholds.</a:t>
            </a:r>
          </a:p>
          <a:p>
            <a:pPr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Demand forecasting</a:t>
            </a:r>
            <a:r>
              <a:rPr lang="en-IN" altLang="en-US" sz="2400" b="1" i="0" dirty="0">
                <a:solidFill>
                  <a:schemeClr val="accent4"/>
                </a:solidFill>
                <a:effectLst/>
                <a:latin typeface="Arial" panose="020B0604020202020204" pitchFamily="34" charset="0"/>
              </a:rPr>
              <a:t>:</a:t>
            </a:r>
            <a:r>
              <a:rPr lang="en-US" sz="2400" b="0" i="0" dirty="0">
                <a:effectLst/>
                <a:latin typeface="Arial" panose="020B0604020202020204" pitchFamily="34" charset="0"/>
              </a:rPr>
              <a:t> Inventory systems should use historical sales data to predict future customer demand.</a:t>
            </a:r>
          </a:p>
          <a:p>
            <a:pPr marL="0" indent="0">
              <a:buNone/>
            </a:pPr>
            <a:endParaRPr lang="en-IN" dirty="0"/>
          </a:p>
        </p:txBody>
      </p:sp>
    </p:spTree>
    <p:extLst>
      <p:ext uri="{BB962C8B-B14F-4D97-AF65-F5344CB8AC3E}">
        <p14:creationId xmlns:p14="http://schemas.microsoft.com/office/powerpoint/2010/main" xmlns="" val="881194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73374-6712-CCB2-0C6E-CC0049996F59}"/>
              </a:ext>
            </a:extLst>
          </p:cNvPr>
          <p:cNvSpPr>
            <a:spLocks noGrp="1"/>
          </p:cNvSpPr>
          <p:nvPr>
            <p:ph type="title"/>
          </p:nvPr>
        </p:nvSpPr>
        <p:spPr>
          <a:xfrm>
            <a:off x="1295402" y="982133"/>
            <a:ext cx="3660056" cy="345222"/>
          </a:xfrm>
        </p:spPr>
        <p:txBody>
          <a:bodyPr>
            <a:normAutofit fontScale="90000"/>
          </a:bodyPr>
          <a:lstStyle/>
          <a:p>
            <a:r>
              <a:rPr lang="en-IN" dirty="0"/>
              <a:t>2.4  MODULES</a:t>
            </a:r>
          </a:p>
        </p:txBody>
      </p:sp>
      <p:sp>
        <p:nvSpPr>
          <p:cNvPr id="3" name="Content Placeholder 2">
            <a:extLst>
              <a:ext uri="{FF2B5EF4-FFF2-40B4-BE49-F238E27FC236}">
                <a16:creationId xmlns:a16="http://schemas.microsoft.com/office/drawing/2014/main" xmlns="" id="{FAAB6778-1244-EBBF-3999-E1350DABD96E}"/>
              </a:ext>
            </a:extLst>
          </p:cNvPr>
          <p:cNvSpPr>
            <a:spLocks noGrp="1"/>
          </p:cNvSpPr>
          <p:nvPr>
            <p:ph idx="1"/>
          </p:nvPr>
        </p:nvSpPr>
        <p:spPr>
          <a:xfrm>
            <a:off x="1295401" y="1533831"/>
            <a:ext cx="9601196" cy="4532671"/>
          </a:xfrm>
        </p:spPr>
        <p:txBody>
          <a:bodyPr>
            <a:normAutofit/>
          </a:bodyPr>
          <a:lstStyle/>
          <a:p>
            <a:r>
              <a:rPr lang="en-US" dirty="0"/>
              <a:t>1</a:t>
            </a:r>
            <a:r>
              <a:rPr lang="en-US" b="1" dirty="0"/>
              <a:t>. Inventory Tracking</a:t>
            </a:r>
            <a:r>
              <a:rPr lang="en-US" dirty="0"/>
              <a:t>: Monitors stock levels, item locations, and movement in real-time.</a:t>
            </a:r>
          </a:p>
          <a:p>
            <a:r>
              <a:rPr lang="en-US" dirty="0"/>
              <a:t>2. </a:t>
            </a:r>
            <a:r>
              <a:rPr lang="en-US" b="1" dirty="0"/>
              <a:t>Order Management</a:t>
            </a:r>
            <a:r>
              <a:rPr lang="en-US" dirty="0"/>
              <a:t>: Manages sales orders, purchase orders, and stock transfers.</a:t>
            </a:r>
          </a:p>
          <a:p>
            <a:r>
              <a:rPr lang="en-US" dirty="0"/>
              <a:t>3. </a:t>
            </a:r>
            <a:r>
              <a:rPr lang="en-US" b="1" dirty="0"/>
              <a:t>Product Information </a:t>
            </a:r>
            <a:r>
              <a:rPr lang="en-US" dirty="0"/>
              <a:t>Management: Stores and manages product details, such as descriptions, pricing, and supplier information.</a:t>
            </a:r>
          </a:p>
          <a:p>
            <a:r>
              <a:rPr lang="en-US" dirty="0"/>
              <a:t>4</a:t>
            </a:r>
            <a:r>
              <a:rPr lang="en-US" b="1" dirty="0"/>
              <a:t>. Warehouse Management</a:t>
            </a:r>
            <a:r>
              <a:rPr lang="en-US" dirty="0"/>
              <a:t>: Oversees warehouse operations, including receiving, storing, and shipping.</a:t>
            </a:r>
          </a:p>
          <a:p>
            <a:r>
              <a:rPr lang="en-US" dirty="0"/>
              <a:t>5. </a:t>
            </a:r>
            <a:r>
              <a:rPr lang="en-US" b="1" dirty="0"/>
              <a:t>Reporting and Analytics</a:t>
            </a:r>
            <a:r>
              <a:rPr lang="en-US" dirty="0"/>
              <a:t>: Provides insights into inventory performance, sales trends, and supply chain efficiency.</a:t>
            </a:r>
            <a:endParaRPr lang="en-IN" dirty="0"/>
          </a:p>
        </p:txBody>
      </p:sp>
      <mc:AlternateContent xmlns:mc="http://schemas.openxmlformats.org/markup-compatibility/2006">
        <mc:Choice xmlns:p14="http://schemas.microsoft.com/office/powerpoint/2010/main" xmlns="" Requires="p14">
          <p:contentPart p14:bwMode="auto" r:id="rId2">
            <p14:nvContentPartPr>
              <p14:cNvPr id="11" name="Ink 10">
                <a:extLst>
                  <a:ext uri="{FF2B5EF4-FFF2-40B4-BE49-F238E27FC236}">
                    <a16:creationId xmlns:a16="http://schemas.microsoft.com/office/drawing/2014/main" id="{2CF83ADC-29C3-1447-9ACD-4BCB4FC327CA}"/>
                  </a:ext>
                </a:extLst>
              </p14:cNvPr>
              <p14:cNvContentPartPr/>
              <p14:nvPr/>
            </p14:nvContentPartPr>
            <p14:xfrm>
              <a:off x="2477497" y="1789541"/>
              <a:ext cx="360" cy="360"/>
            </p14:xfrm>
          </p:contentPart>
        </mc:Choice>
        <mc:Fallback>
          <p:pic>
            <p:nvPicPr>
              <p:cNvPr id="11" name="Ink 10">
                <a:extLst>
                  <a:ext uri="{FF2B5EF4-FFF2-40B4-BE49-F238E27FC236}">
                    <a16:creationId xmlns:a16="http://schemas.microsoft.com/office/drawing/2014/main" xmlns="" id="{2CF83ADC-29C3-1447-9ACD-4BCB4FC327CA}"/>
                  </a:ext>
                </a:extLst>
              </p:cNvPr>
              <p:cNvPicPr/>
              <p:nvPr/>
            </p:nvPicPr>
            <p:blipFill>
              <a:blip r:embed="rId3"/>
              <a:stretch>
                <a:fillRect/>
              </a:stretch>
            </p:blipFill>
            <p:spPr>
              <a:xfrm>
                <a:off x="2414497" y="1726541"/>
                <a:ext cx="126000" cy="12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13" name="Ink 12">
                <a:extLst>
                  <a:ext uri="{FF2B5EF4-FFF2-40B4-BE49-F238E27FC236}">
                    <a16:creationId xmlns:a16="http://schemas.microsoft.com/office/drawing/2014/main" id="{CBEDEE17-C0EF-A608-134C-0C6695D0D8F1}"/>
                  </a:ext>
                </a:extLst>
              </p14:cNvPr>
              <p14:cNvContentPartPr/>
              <p14:nvPr/>
            </p14:nvContentPartPr>
            <p14:xfrm>
              <a:off x="1396057" y="2398908"/>
              <a:ext cx="757800" cy="720"/>
            </p14:xfrm>
          </p:contentPart>
        </mc:Choice>
        <mc:Fallback>
          <p:pic>
            <p:nvPicPr>
              <p:cNvPr id="13" name="Ink 12">
                <a:extLst>
                  <a:ext uri="{FF2B5EF4-FFF2-40B4-BE49-F238E27FC236}">
                    <a16:creationId xmlns:a16="http://schemas.microsoft.com/office/drawing/2014/main" xmlns="" id="{CBEDEE17-C0EF-A608-134C-0C6695D0D8F1}"/>
                  </a:ext>
                </a:extLst>
              </p:cNvPr>
              <p:cNvPicPr/>
              <p:nvPr/>
            </p:nvPicPr>
            <p:blipFill>
              <a:blip r:embed="rId5"/>
              <a:stretch>
                <a:fillRect/>
              </a:stretch>
            </p:blipFill>
            <p:spPr>
              <a:xfrm>
                <a:off x="1387057" y="2380908"/>
                <a:ext cx="775440" cy="3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14" name="Ink 13">
                <a:extLst>
                  <a:ext uri="{FF2B5EF4-FFF2-40B4-BE49-F238E27FC236}">
                    <a16:creationId xmlns:a16="http://schemas.microsoft.com/office/drawing/2014/main" id="{17C2E24F-6708-6902-A298-DB3BC2665EB0}"/>
                  </a:ext>
                </a:extLst>
              </p14:cNvPr>
              <p14:cNvContentPartPr/>
              <p14:nvPr/>
            </p14:nvContentPartPr>
            <p14:xfrm>
              <a:off x="1415497" y="2387028"/>
              <a:ext cx="9438840" cy="63000"/>
            </p14:xfrm>
          </p:contentPart>
        </mc:Choice>
        <mc:Fallback>
          <p:pic>
            <p:nvPicPr>
              <p:cNvPr id="14" name="Ink 13">
                <a:extLst>
                  <a:ext uri="{FF2B5EF4-FFF2-40B4-BE49-F238E27FC236}">
                    <a16:creationId xmlns:a16="http://schemas.microsoft.com/office/drawing/2014/main" xmlns="" id="{17C2E24F-6708-6902-A298-DB3BC2665EB0}"/>
                  </a:ext>
                </a:extLst>
              </p:cNvPr>
              <p:cNvPicPr/>
              <p:nvPr/>
            </p:nvPicPr>
            <p:blipFill>
              <a:blip r:embed="rId7"/>
              <a:stretch>
                <a:fillRect/>
              </a:stretch>
            </p:blipFill>
            <p:spPr>
              <a:xfrm>
                <a:off x="1406857" y="2378388"/>
                <a:ext cx="9456480" cy="80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15" name="Ink 14">
                <a:extLst>
                  <a:ext uri="{FF2B5EF4-FFF2-40B4-BE49-F238E27FC236}">
                    <a16:creationId xmlns:a16="http://schemas.microsoft.com/office/drawing/2014/main" id="{202D838B-F50A-6DB2-02A9-4AC1B97E0785}"/>
                  </a:ext>
                </a:extLst>
              </p14:cNvPr>
              <p14:cNvContentPartPr/>
              <p14:nvPr/>
            </p14:nvContentPartPr>
            <p14:xfrm>
              <a:off x="334057" y="2191908"/>
              <a:ext cx="2095920" cy="313200"/>
            </p14:xfrm>
          </p:contentPart>
        </mc:Choice>
        <mc:Fallback>
          <p:pic>
            <p:nvPicPr>
              <p:cNvPr id="15" name="Ink 14">
                <a:extLst>
                  <a:ext uri="{FF2B5EF4-FFF2-40B4-BE49-F238E27FC236}">
                    <a16:creationId xmlns:a16="http://schemas.microsoft.com/office/drawing/2014/main" xmlns="" id="{202D838B-F50A-6DB2-02A9-4AC1B97E0785}"/>
                  </a:ext>
                </a:extLst>
              </p:cNvPr>
              <p:cNvPicPr/>
              <p:nvPr/>
            </p:nvPicPr>
            <p:blipFill>
              <a:blip r:embed="rId9"/>
              <a:stretch>
                <a:fillRect/>
              </a:stretch>
            </p:blipFill>
            <p:spPr>
              <a:xfrm>
                <a:off x="325417" y="2183268"/>
                <a:ext cx="2113560" cy="330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17" name="Ink 16">
                <a:extLst>
                  <a:ext uri="{FF2B5EF4-FFF2-40B4-BE49-F238E27FC236}">
                    <a16:creationId xmlns:a16="http://schemas.microsoft.com/office/drawing/2014/main" id="{FC72B0D5-9E2F-B187-B9B9-3C4A9A13A7B0}"/>
                  </a:ext>
                </a:extLst>
              </p14:cNvPr>
              <p14:cNvContentPartPr/>
              <p14:nvPr/>
            </p14:nvContentPartPr>
            <p14:xfrm>
              <a:off x="2074297" y="2271108"/>
              <a:ext cx="2045520" cy="137880"/>
            </p14:xfrm>
          </p:contentPart>
        </mc:Choice>
        <mc:Fallback>
          <p:pic>
            <p:nvPicPr>
              <p:cNvPr id="17" name="Ink 16">
                <a:extLst>
                  <a:ext uri="{FF2B5EF4-FFF2-40B4-BE49-F238E27FC236}">
                    <a16:creationId xmlns:a16="http://schemas.microsoft.com/office/drawing/2014/main" xmlns="" id="{FC72B0D5-9E2F-B187-B9B9-3C4A9A13A7B0}"/>
                  </a:ext>
                </a:extLst>
              </p:cNvPr>
              <p:cNvPicPr/>
              <p:nvPr/>
            </p:nvPicPr>
            <p:blipFill>
              <a:blip r:embed="rId11"/>
              <a:stretch>
                <a:fillRect/>
              </a:stretch>
            </p:blipFill>
            <p:spPr>
              <a:xfrm>
                <a:off x="2065657" y="2262468"/>
                <a:ext cx="2063160" cy="155520"/>
              </a:xfrm>
              <a:prstGeom prst="rect">
                <a:avLst/>
              </a:prstGeom>
            </p:spPr>
          </p:pic>
        </mc:Fallback>
      </mc:AlternateContent>
    </p:spTree>
    <p:extLst>
      <p:ext uri="{BB962C8B-B14F-4D97-AF65-F5344CB8AC3E}">
        <p14:creationId xmlns:p14="http://schemas.microsoft.com/office/powerpoint/2010/main" xmlns="" val="3971339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646177"/>
            <a:ext cx="9601196" cy="109727"/>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31520" y="792480"/>
            <a:ext cx="10643616" cy="5376672"/>
          </a:xfrm>
        </p:spPr>
        <p:txBody>
          <a:bodyPr>
            <a:normAutofit/>
          </a:bodyPr>
          <a:lstStyle/>
          <a:p>
            <a:pPr>
              <a:buNone/>
            </a:pPr>
            <a:r>
              <a:rPr lang="en-IN" b="1" dirty="0" smtClean="0"/>
              <a:t>2.5 SYSTEM SPECIFICATIONS:</a:t>
            </a:r>
          </a:p>
          <a:p>
            <a:pPr>
              <a:buNone/>
            </a:pPr>
            <a:r>
              <a:rPr lang="en-IN" b="1" dirty="0" smtClean="0"/>
              <a:t>      2.5.1 HARDWARE REQUIREMENTS: </a:t>
            </a:r>
          </a:p>
          <a:p>
            <a:pPr lvl="0">
              <a:buNone/>
            </a:pPr>
            <a:r>
              <a:rPr lang="en-IN" b="1" dirty="0" smtClean="0"/>
              <a:t>1.  Servers and Computers: </a:t>
            </a:r>
            <a:endParaRPr lang="en-US" dirty="0" smtClean="0"/>
          </a:p>
          <a:p>
            <a:pPr lvl="0"/>
            <a:r>
              <a:rPr lang="en-IN" sz="2100" b="1" dirty="0" smtClean="0"/>
              <a:t>For On-Premise Systems</a:t>
            </a:r>
            <a:r>
              <a:rPr lang="en-IN" sz="2100" dirty="0" smtClean="0"/>
              <a:t>: You'll need servers (and potentially workstations) with sufficient processing power, memory, and storage to run the inventory management software and store data, according to Activate. </a:t>
            </a:r>
            <a:endParaRPr lang="en-US" sz="2100" dirty="0" smtClean="0"/>
          </a:p>
          <a:p>
            <a:pPr lvl="0"/>
            <a:r>
              <a:rPr lang="en-IN" sz="2100" dirty="0" smtClean="0"/>
              <a:t> </a:t>
            </a:r>
            <a:r>
              <a:rPr lang="en-IN" sz="2100" b="1" dirty="0" smtClean="0"/>
              <a:t>For Cloud-based Systems:</a:t>
            </a:r>
            <a:r>
              <a:rPr lang="en-IN" sz="2100" dirty="0" smtClean="0"/>
              <a:t> You'll primarily need devices (like computers, laptops, or mobile devices) to access the software through a web interface, says Unleashed Software</a:t>
            </a:r>
            <a:r>
              <a:rPr lang="en-IN" sz="2000" dirty="0" smtClean="0"/>
              <a:t>.</a:t>
            </a:r>
          </a:p>
          <a:p>
            <a:pPr lvl="0">
              <a:buNone/>
            </a:pPr>
            <a:r>
              <a:rPr lang="en-IN" b="1" dirty="0" smtClean="0"/>
              <a:t>2.  Barcode Scanners and Printers: </a:t>
            </a:r>
            <a:endParaRPr lang="en-US" dirty="0" smtClean="0"/>
          </a:p>
          <a:p>
            <a:pPr lvl="0"/>
            <a:r>
              <a:rPr lang="en-IN" sz="2100" b="1" dirty="0" smtClean="0"/>
              <a:t>Barcode scanners</a:t>
            </a:r>
            <a:r>
              <a:rPr lang="en-IN" dirty="0" smtClean="0"/>
              <a:t>:. </a:t>
            </a:r>
            <a:r>
              <a:rPr lang="en-IN" sz="2000" dirty="0" smtClean="0"/>
              <a:t>Used for quickly and accurately tracking inventory, especially in warehouses or retail settings, according to Unleashed Software</a:t>
            </a:r>
            <a:endParaRPr lang="en-US" sz="2000" dirty="0" smtClean="0"/>
          </a:p>
          <a:p>
            <a:pPr lvl="0"/>
            <a:r>
              <a:rPr lang="en-IN" b="1" dirty="0" smtClean="0"/>
              <a:t> Printers:</a:t>
            </a:r>
            <a:r>
              <a:rPr lang="en-IN" dirty="0" smtClean="0"/>
              <a:t> For creating labels, tags, or reports related to inventory. </a:t>
            </a:r>
            <a:endParaRPr lang="en-US" dirty="0" smtClean="0"/>
          </a:p>
          <a:p>
            <a:pPr lvl="0"/>
            <a:endParaRPr lang="en-US" dirty="0" smtClean="0"/>
          </a:p>
          <a:p>
            <a:pPr>
              <a:buNone/>
            </a:pPr>
            <a:endParaRPr lang="en-US" dirty="0" smtClean="0"/>
          </a:p>
          <a:p>
            <a:pPr>
              <a:buNone/>
            </a:pPr>
            <a:endParaRPr lang="en-IN"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91894"/>
            <a:ext cx="9601196"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07136" y="573024"/>
            <a:ext cx="10728960" cy="5742432"/>
          </a:xfrm>
        </p:spPr>
        <p:txBody>
          <a:bodyPr>
            <a:normAutofit/>
          </a:bodyPr>
          <a:lstStyle/>
          <a:p>
            <a:pPr>
              <a:buNone/>
            </a:pPr>
            <a:r>
              <a:rPr lang="en-IN" b="1" dirty="0" smtClean="0"/>
              <a:t>2.5.2 SOFTWARE REQUIREMENTS:</a:t>
            </a:r>
            <a:endParaRPr lang="en-US" dirty="0" smtClean="0"/>
          </a:p>
          <a:p>
            <a:pPr>
              <a:buNone/>
            </a:pPr>
            <a:r>
              <a:rPr lang="en-US" dirty="0" smtClean="0"/>
              <a:t>    </a:t>
            </a:r>
            <a:r>
              <a:rPr lang="en-IN" sz="2000" dirty="0" smtClean="0"/>
              <a:t>An effective inventory management software system requires functionalities for tracking, forecasting, and reporting, along with integrations for seamless operation. Key features include real-time visibility of stock levels, automated processes, and user-friendly interfaces. Furthermore, robust security and data management capabilities are essential.</a:t>
            </a:r>
          </a:p>
          <a:p>
            <a:pPr marL="457200" lvl="0" indent="-457200">
              <a:buAutoNum type="arabicPeriod"/>
            </a:pPr>
            <a:r>
              <a:rPr lang="en-IN" sz="2200" b="1" dirty="0" smtClean="0"/>
              <a:t>Core Inventory Management Features: </a:t>
            </a:r>
            <a:endParaRPr lang="en-US" sz="2200" dirty="0" smtClean="0"/>
          </a:p>
          <a:p>
            <a:pPr lvl="0"/>
            <a:r>
              <a:rPr lang="en-IN" sz="2000" b="1" dirty="0" smtClean="0"/>
              <a:t>Real-time Inventory Tracking:</a:t>
            </a:r>
            <a:r>
              <a:rPr lang="en-IN" sz="2000" dirty="0" smtClean="0"/>
              <a:t> The system should provide a clear and up-to-date view of all inventory items, including their quantities, locations, and movement.</a:t>
            </a:r>
            <a:endParaRPr lang="en-US" sz="2000" dirty="0" smtClean="0"/>
          </a:p>
          <a:p>
            <a:pPr lvl="0"/>
            <a:r>
              <a:rPr lang="en-IN" sz="2000" dirty="0" smtClean="0"/>
              <a:t> </a:t>
            </a:r>
            <a:r>
              <a:rPr lang="en-IN" sz="2000" b="1" dirty="0" smtClean="0"/>
              <a:t>Automated Processes:</a:t>
            </a:r>
            <a:r>
              <a:rPr lang="en-IN" sz="2000" dirty="0" smtClean="0"/>
              <a:t> Minimizing manual tasks through automation for processes like stock adjustments, purchase orders, and replenishment. </a:t>
            </a:r>
            <a:endParaRPr lang="en-US" sz="2000" dirty="0" smtClean="0"/>
          </a:p>
          <a:p>
            <a:pPr lvl="0"/>
            <a:r>
              <a:rPr lang="en-IN" sz="2000" b="1" dirty="0" smtClean="0"/>
              <a:t>Reporting and Analytics</a:t>
            </a:r>
            <a:r>
              <a:rPr lang="en-IN" sz="2000" dirty="0" smtClean="0"/>
              <a:t>: Generate reports on inventory levels, sales history, turnover rates, and other key performance indicators. </a:t>
            </a:r>
            <a:endParaRPr lang="en-US" sz="2000" dirty="0" smtClean="0"/>
          </a:p>
          <a:p>
            <a:pPr lvl="0">
              <a:buNone/>
            </a:pPr>
            <a:r>
              <a:rPr lang="en-IN" sz="2000" b="1" dirty="0" smtClean="0"/>
              <a:t>2.</a:t>
            </a:r>
            <a:r>
              <a:rPr lang="en-IN" sz="2200" b="1" dirty="0" smtClean="0"/>
              <a:t> Data Management and Security: </a:t>
            </a:r>
            <a:endParaRPr lang="en-US" sz="2200" dirty="0" smtClean="0"/>
          </a:p>
          <a:p>
            <a:pPr lvl="0"/>
            <a:r>
              <a:rPr lang="en-IN" sz="2000" b="1" dirty="0" smtClean="0"/>
              <a:t>Accurate Databases:</a:t>
            </a:r>
            <a:r>
              <a:rPr lang="en-IN" sz="2000" dirty="0" smtClean="0"/>
              <a:t> Ensure the integrity and accuracy of inventory data</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59ADA-6D5B-269F-1C09-33FA78FEF369}"/>
              </a:ext>
            </a:extLst>
          </p:cNvPr>
          <p:cNvSpPr>
            <a:spLocks noGrp="1"/>
          </p:cNvSpPr>
          <p:nvPr>
            <p:ph type="title"/>
          </p:nvPr>
        </p:nvSpPr>
        <p:spPr>
          <a:xfrm>
            <a:off x="1295402" y="1189703"/>
            <a:ext cx="9601196" cy="1091380"/>
          </a:xfrm>
        </p:spPr>
        <p:txBody>
          <a:bodyPr/>
          <a:lstStyle/>
          <a:p>
            <a:r>
              <a:rPr lang="en-IN" dirty="0"/>
              <a:t>ABSTRACT</a:t>
            </a:r>
          </a:p>
        </p:txBody>
      </p:sp>
      <p:sp>
        <p:nvSpPr>
          <p:cNvPr id="3" name="Content Placeholder 2">
            <a:extLst>
              <a:ext uri="{FF2B5EF4-FFF2-40B4-BE49-F238E27FC236}">
                <a16:creationId xmlns:a16="http://schemas.microsoft.com/office/drawing/2014/main" xmlns="" id="{E6587D30-1378-7C2B-AAB6-131684BE96B7}"/>
              </a:ext>
            </a:extLst>
          </p:cNvPr>
          <p:cNvSpPr>
            <a:spLocks noGrp="1"/>
          </p:cNvSpPr>
          <p:nvPr>
            <p:ph idx="1"/>
          </p:nvPr>
        </p:nvSpPr>
        <p:spPr>
          <a:xfrm>
            <a:off x="1295401" y="2458065"/>
            <a:ext cx="9601196" cy="3417803"/>
          </a:xfrm>
        </p:spPr>
        <p:txBody>
          <a:bodyPr>
            <a:normAutofit/>
          </a:bodyPr>
          <a:lstStyle/>
          <a:p>
            <a:r>
              <a:rPr lang="en-GB" sz="2400" dirty="0">
                <a:latin typeface="Times New Roman" panose="02020603050405020304" pitchFamily="18" charset="0"/>
                <a:cs typeface="Times New Roman" panose="02020603050405020304" pitchFamily="18" charset="0"/>
              </a:rPr>
              <a:t>Inventory system which is helpful for the business operators, where shopkeeper keep the records of purchase and </a:t>
            </a:r>
            <a:r>
              <a:rPr lang="en-GB" sz="2400" dirty="0" err="1">
                <a:latin typeface="Times New Roman" panose="02020603050405020304" pitchFamily="18" charset="0"/>
                <a:cs typeface="Times New Roman" panose="02020603050405020304" pitchFamily="18" charset="0"/>
              </a:rPr>
              <a:t>sales.This</a:t>
            </a:r>
            <a:r>
              <a:rPr lang="en-GB" sz="2400" dirty="0">
                <a:latin typeface="Times New Roman" panose="02020603050405020304" pitchFamily="18" charset="0"/>
                <a:cs typeface="Times New Roman" panose="02020603050405020304" pitchFamily="18" charset="0"/>
              </a:rPr>
              <a:t> inventory is eliminate paper work, human faults , manual delay and speed up process .This inventory system will have the ability to track sales and available inventory, tells a shopkeeper when it’s time to reorder and how much to purchase. Inventory management system is windows application developed for windows operating systems which focused in the area of inventory control and generate .</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755538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02E31-93AA-26D1-6056-E4732390E9A0}"/>
              </a:ext>
            </a:extLst>
          </p:cNvPr>
          <p:cNvSpPr>
            <a:spLocks noGrp="1"/>
          </p:cNvSpPr>
          <p:nvPr>
            <p:ph type="title"/>
          </p:nvPr>
        </p:nvSpPr>
        <p:spPr>
          <a:xfrm>
            <a:off x="1295402" y="658369"/>
            <a:ext cx="9601196" cy="475488"/>
          </a:xfrm>
        </p:spPr>
        <p:txBody>
          <a:bodyPr>
            <a:normAutofit fontScale="90000"/>
          </a:bodyPr>
          <a:lstStyle/>
          <a:p>
            <a:r>
              <a:rPr lang="en-IN" dirty="0"/>
              <a:t>CONTEXT</a:t>
            </a:r>
          </a:p>
        </p:txBody>
      </p:sp>
      <p:sp>
        <p:nvSpPr>
          <p:cNvPr id="3" name="Content Placeholder 2">
            <a:extLst>
              <a:ext uri="{FF2B5EF4-FFF2-40B4-BE49-F238E27FC236}">
                <a16:creationId xmlns:a16="http://schemas.microsoft.com/office/drawing/2014/main" xmlns="" id="{5655F947-B3E3-F358-AC5D-C3FDFF042CE4}"/>
              </a:ext>
            </a:extLst>
          </p:cNvPr>
          <p:cNvSpPr>
            <a:spLocks noGrp="1"/>
          </p:cNvSpPr>
          <p:nvPr>
            <p:ph idx="1"/>
          </p:nvPr>
        </p:nvSpPr>
        <p:spPr>
          <a:xfrm>
            <a:off x="1295401" y="1158240"/>
            <a:ext cx="9601196" cy="4717627"/>
          </a:xfrm>
        </p:spPr>
        <p:txBody>
          <a:bodyPr>
            <a:normAutofit/>
          </a:bodyPr>
          <a:lstStyle/>
          <a:p>
            <a:r>
              <a:rPr lang="en-US" sz="1400" b="1" dirty="0"/>
              <a:t>1</a:t>
            </a:r>
            <a:r>
              <a:rPr lang="en-US" sz="1500" b="1" dirty="0"/>
              <a:t>. INTRODUCTION</a:t>
            </a:r>
          </a:p>
          <a:p>
            <a:r>
              <a:rPr lang="en-US" sz="1200" b="1" dirty="0" smtClean="0"/>
              <a:t>1.1   PURPOSE</a:t>
            </a:r>
            <a:endParaRPr lang="en-US" sz="1200" b="1" dirty="0"/>
          </a:p>
          <a:p>
            <a:r>
              <a:rPr lang="en-US" sz="1200" b="1" dirty="0" smtClean="0"/>
              <a:t>1.2</a:t>
            </a:r>
            <a:r>
              <a:rPr lang="en-US" sz="1200" b="1" dirty="0" smtClean="0"/>
              <a:t>.  SCOPE</a:t>
            </a:r>
            <a:endParaRPr lang="en-US" sz="1200" b="1" dirty="0"/>
          </a:p>
          <a:p>
            <a:r>
              <a:rPr lang="en-US" sz="1200" b="1" dirty="0"/>
              <a:t>1.3 </a:t>
            </a:r>
            <a:r>
              <a:rPr lang="en-US" sz="1200" b="1" dirty="0" smtClean="0"/>
              <a:t>  NEEDS </a:t>
            </a:r>
            <a:r>
              <a:rPr lang="en-US" sz="1200" b="1" dirty="0"/>
              <a:t>FOR INVENTORY SYSTEM</a:t>
            </a:r>
          </a:p>
          <a:p>
            <a:pPr>
              <a:buNone/>
            </a:pPr>
            <a:r>
              <a:rPr lang="en-US" sz="1200" b="1" dirty="0" smtClean="0"/>
              <a:t>               1.3.1</a:t>
            </a:r>
            <a:r>
              <a:rPr lang="en-US" sz="1200" b="1" dirty="0"/>
              <a:t>: EXISTING SYSTEM FOR INVENTORYSYSTEM</a:t>
            </a:r>
          </a:p>
          <a:p>
            <a:pPr>
              <a:buNone/>
            </a:pPr>
            <a:r>
              <a:rPr lang="en-US" sz="1200" b="1" dirty="0" smtClean="0"/>
              <a:t> </a:t>
            </a:r>
            <a:r>
              <a:rPr lang="en-US" sz="1200" b="1" dirty="0" smtClean="0"/>
              <a:t>       </a:t>
            </a:r>
            <a:r>
              <a:rPr lang="en-US" sz="1200" b="1" dirty="0" smtClean="0"/>
              <a:t>       1.3.2: </a:t>
            </a:r>
            <a:r>
              <a:rPr lang="en-US" sz="1200" b="1" dirty="0"/>
              <a:t>EXISTING SYSTEM FOR DISADVANTAGES</a:t>
            </a:r>
            <a:endParaRPr lang="en-US" sz="1800" b="1" dirty="0">
              <a:solidFill>
                <a:srgbClr val="000000"/>
              </a:solidFill>
            </a:endParaRPr>
          </a:p>
          <a:p>
            <a:r>
              <a:rPr lang="en-US" sz="1800" b="1" dirty="0">
                <a:solidFill>
                  <a:srgbClr val="000000"/>
                </a:solidFill>
                <a:effectLst/>
              </a:rPr>
              <a:t>2.Software Require</a:t>
            </a:r>
            <a:r>
              <a:rPr lang="en-US" sz="1500" b="1" dirty="0">
                <a:solidFill>
                  <a:srgbClr val="000000"/>
                </a:solidFill>
                <a:effectLst/>
              </a:rPr>
              <a:t>ment</a:t>
            </a:r>
            <a:r>
              <a:rPr lang="en-US" sz="1800" b="1" dirty="0">
                <a:solidFill>
                  <a:srgbClr val="000000"/>
                </a:solidFill>
                <a:effectLst/>
              </a:rPr>
              <a:t>s Analysis &amp;Specifications</a:t>
            </a:r>
          </a:p>
          <a:p>
            <a:r>
              <a:rPr lang="en-US" sz="1400" b="1" dirty="0">
                <a:solidFill>
                  <a:srgbClr val="000000"/>
                </a:solidFill>
                <a:effectLst/>
                <a:latin typeface="+mj-lt"/>
                <a:cs typeface="Arial" panose="020B0604020202020204" pitchFamily="34" charset="0"/>
              </a:rPr>
              <a:t>2.1  </a:t>
            </a:r>
            <a:r>
              <a:rPr lang="en-US" sz="1400" b="1" dirty="0">
                <a:solidFill>
                  <a:srgbClr val="000000"/>
                </a:solidFill>
                <a:effectLst/>
                <a:latin typeface="+mj-lt"/>
                <a:cs typeface="Arial" panose="020B0604020202020204" pitchFamily="34" charset="0"/>
              </a:rPr>
              <a:t>P</a:t>
            </a:r>
            <a:r>
              <a:rPr lang="en-US" sz="1400" b="1" dirty="0" smtClean="0">
                <a:solidFill>
                  <a:srgbClr val="000000"/>
                </a:solidFill>
                <a:latin typeface="+mj-lt"/>
                <a:cs typeface="Arial" panose="020B0604020202020204" pitchFamily="34" charset="0"/>
              </a:rPr>
              <a:t>roduct </a:t>
            </a:r>
            <a:r>
              <a:rPr lang="en-US" sz="1400" b="1" dirty="0">
                <a:solidFill>
                  <a:srgbClr val="000000"/>
                </a:solidFill>
                <a:latin typeface="+mj-lt"/>
                <a:cs typeface="Arial" panose="020B0604020202020204" pitchFamily="34" charset="0"/>
              </a:rPr>
              <a:t>perspective</a:t>
            </a:r>
          </a:p>
          <a:p>
            <a:r>
              <a:rPr lang="en-US" sz="1400" b="1" dirty="0">
                <a:solidFill>
                  <a:srgbClr val="000000"/>
                </a:solidFill>
                <a:effectLst/>
                <a:latin typeface="+mj-lt"/>
                <a:cs typeface="Arial" panose="020B0604020202020204" pitchFamily="34" charset="0"/>
              </a:rPr>
              <a:t>2.2 </a:t>
            </a:r>
            <a:r>
              <a:rPr lang="en-US" sz="1400" b="1" dirty="0">
                <a:solidFill>
                  <a:srgbClr val="000000"/>
                </a:solidFill>
                <a:effectLst/>
                <a:latin typeface="+mj-lt"/>
                <a:cs typeface="Arial" panose="020B0604020202020204" pitchFamily="34" charset="0"/>
              </a:rPr>
              <a:t>P</a:t>
            </a:r>
            <a:r>
              <a:rPr lang="en-US" sz="1400" b="1" dirty="0" smtClean="0">
                <a:solidFill>
                  <a:srgbClr val="000000"/>
                </a:solidFill>
                <a:latin typeface="+mj-lt"/>
                <a:cs typeface="Arial" panose="020B0604020202020204" pitchFamily="34" charset="0"/>
              </a:rPr>
              <a:t>roduct </a:t>
            </a:r>
            <a:r>
              <a:rPr lang="en-US" sz="1400" b="1" dirty="0">
                <a:solidFill>
                  <a:srgbClr val="000000"/>
                </a:solidFill>
                <a:latin typeface="+mj-lt"/>
                <a:cs typeface="Arial" panose="020B0604020202020204" pitchFamily="34" charset="0"/>
              </a:rPr>
              <a:t>function</a:t>
            </a:r>
          </a:p>
          <a:p>
            <a:r>
              <a:rPr lang="en-US" sz="1400" b="1" dirty="0">
                <a:solidFill>
                  <a:srgbClr val="000000"/>
                </a:solidFill>
                <a:effectLst/>
                <a:latin typeface="+mj-lt"/>
                <a:cs typeface="Arial" panose="020B0604020202020204" pitchFamily="34" charset="0"/>
              </a:rPr>
              <a:t>2.3 </a:t>
            </a:r>
            <a:r>
              <a:rPr lang="en-US" sz="1400" b="1" dirty="0" smtClean="0">
                <a:solidFill>
                  <a:srgbClr val="000000"/>
                </a:solidFill>
                <a:effectLst/>
                <a:latin typeface="+mj-lt"/>
                <a:cs typeface="Arial" panose="020B0604020202020204" pitchFamily="34" charset="0"/>
              </a:rPr>
              <a:t>User </a:t>
            </a:r>
            <a:r>
              <a:rPr lang="en-US" sz="1400" b="1" dirty="0" err="1" smtClean="0">
                <a:solidFill>
                  <a:srgbClr val="000000"/>
                </a:solidFill>
                <a:effectLst/>
                <a:latin typeface="+mj-lt"/>
                <a:cs typeface="Arial" panose="020B0604020202020204" pitchFamily="34" charset="0"/>
              </a:rPr>
              <a:t>Characterstics</a:t>
            </a:r>
            <a:endParaRPr lang="en-US" sz="1400" b="1" dirty="0" smtClean="0">
              <a:solidFill>
                <a:srgbClr val="000000"/>
              </a:solidFill>
              <a:effectLst/>
              <a:latin typeface="+mj-lt"/>
              <a:cs typeface="Arial" panose="020B0604020202020204" pitchFamily="34" charset="0"/>
            </a:endParaRPr>
          </a:p>
          <a:p>
            <a:r>
              <a:rPr lang="en-US" sz="1400" b="1" dirty="0" smtClean="0">
                <a:solidFill>
                  <a:srgbClr val="000000"/>
                </a:solidFill>
                <a:latin typeface="+mj-lt"/>
                <a:cs typeface="Arial" panose="020B0604020202020204" pitchFamily="34" charset="0"/>
              </a:rPr>
              <a:t>2.4 Modules</a:t>
            </a:r>
          </a:p>
          <a:p>
            <a:r>
              <a:rPr lang="en-US" sz="1400" b="1" dirty="0" smtClean="0">
                <a:solidFill>
                  <a:srgbClr val="000000"/>
                </a:solidFill>
                <a:effectLst/>
                <a:latin typeface="+mj-lt"/>
                <a:cs typeface="Arial" panose="020B0604020202020204" pitchFamily="34" charset="0"/>
              </a:rPr>
              <a:t>2.5  System </a:t>
            </a:r>
            <a:r>
              <a:rPr lang="en-US" sz="1400" b="1" dirty="0" err="1" smtClean="0">
                <a:solidFill>
                  <a:srgbClr val="000000"/>
                </a:solidFill>
                <a:effectLst/>
                <a:latin typeface="+mj-lt"/>
                <a:cs typeface="Arial" panose="020B0604020202020204" pitchFamily="34" charset="0"/>
              </a:rPr>
              <a:t>spefications</a:t>
            </a:r>
            <a:endParaRPr lang="en-US" sz="1400" b="1" dirty="0" smtClean="0">
              <a:solidFill>
                <a:srgbClr val="000000"/>
              </a:solidFill>
              <a:effectLst/>
              <a:latin typeface="+mj-lt"/>
              <a:cs typeface="Arial" panose="020B0604020202020204" pitchFamily="34" charset="0"/>
            </a:endParaRPr>
          </a:p>
          <a:p>
            <a:pPr>
              <a:buNone/>
            </a:pPr>
            <a:r>
              <a:rPr lang="en-US" sz="1400" b="1" dirty="0" smtClean="0">
                <a:solidFill>
                  <a:srgbClr val="000000"/>
                </a:solidFill>
                <a:effectLst/>
                <a:latin typeface="+mj-lt"/>
                <a:cs typeface="Arial" panose="020B0604020202020204" pitchFamily="34" charset="0"/>
              </a:rPr>
              <a:t>             2.5.1  Hardware requirements</a:t>
            </a:r>
          </a:p>
          <a:p>
            <a:pPr>
              <a:buNone/>
            </a:pPr>
            <a:r>
              <a:rPr lang="en-US" sz="1400" b="1" smtClean="0">
                <a:solidFill>
                  <a:srgbClr val="000000"/>
                </a:solidFill>
                <a:latin typeface="+mj-lt"/>
                <a:cs typeface="Arial" panose="020B0604020202020204" pitchFamily="34" charset="0"/>
              </a:rPr>
              <a:t> </a:t>
            </a:r>
            <a:r>
              <a:rPr lang="en-US" sz="1400" b="1" smtClean="0">
                <a:solidFill>
                  <a:srgbClr val="000000"/>
                </a:solidFill>
                <a:latin typeface="+mj-lt"/>
                <a:cs typeface="Arial" panose="020B0604020202020204" pitchFamily="34" charset="0"/>
              </a:rPr>
              <a:t>            </a:t>
            </a:r>
            <a:r>
              <a:rPr lang="en-US" sz="1400" b="1" dirty="0" smtClean="0">
                <a:solidFill>
                  <a:srgbClr val="000000"/>
                </a:solidFill>
                <a:latin typeface="+mj-lt"/>
                <a:cs typeface="Arial" panose="020B0604020202020204" pitchFamily="34" charset="0"/>
              </a:rPr>
              <a:t>2.5.2  Software requirements</a:t>
            </a:r>
            <a:endParaRPr lang="en-US" sz="1400" b="1" dirty="0">
              <a:effectLst/>
              <a:latin typeface="+mj-lt"/>
              <a:cs typeface="Arial" panose="020B0604020202020204" pitchFamily="34" charset="0"/>
            </a:endParaRPr>
          </a:p>
          <a:p>
            <a:endParaRPr lang="en-IN" sz="1200" dirty="0"/>
          </a:p>
        </p:txBody>
      </p:sp>
    </p:spTree>
    <p:extLst>
      <p:ext uri="{BB962C8B-B14F-4D97-AF65-F5344CB8AC3E}">
        <p14:creationId xmlns:p14="http://schemas.microsoft.com/office/powerpoint/2010/main" xmlns="" val="3870822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0D369-51E7-5F44-92CC-665DAE12EACC}"/>
              </a:ext>
            </a:extLst>
          </p:cNvPr>
          <p:cNvSpPr>
            <a:spLocks noGrp="1"/>
          </p:cNvSpPr>
          <p:nvPr>
            <p:ph type="title"/>
          </p:nvPr>
        </p:nvSpPr>
        <p:spPr/>
        <p:txBody>
          <a:bodyPr/>
          <a:lstStyle/>
          <a:p>
            <a:pPr algn="l"/>
            <a:r>
              <a:rPr lang="en-IN" dirty="0">
                <a:latin typeface="Calibri" panose="020F0502020204030204" pitchFamily="34" charset="0"/>
                <a:ea typeface="Calibri" panose="020F0502020204030204" pitchFamily="34" charset="0"/>
                <a:cs typeface="Calibri" panose="020F0502020204030204" pitchFamily="34" charset="0"/>
              </a:rPr>
              <a:t>1.1 PURPOSE</a:t>
            </a:r>
          </a:p>
        </p:txBody>
      </p:sp>
      <p:sp>
        <p:nvSpPr>
          <p:cNvPr id="3" name="Content Placeholder 2">
            <a:extLst>
              <a:ext uri="{FF2B5EF4-FFF2-40B4-BE49-F238E27FC236}">
                <a16:creationId xmlns:a16="http://schemas.microsoft.com/office/drawing/2014/main" xmlns="" id="{1AFB0C0B-751D-BCD2-072E-2DC16455FAF6}"/>
              </a:ext>
            </a:extLst>
          </p:cNvPr>
          <p:cNvSpPr>
            <a:spLocks noGrp="1"/>
          </p:cNvSpPr>
          <p:nvPr>
            <p:ph idx="1"/>
          </p:nvPr>
        </p:nvSpPr>
        <p:spPr>
          <a:xfrm>
            <a:off x="1295401" y="2428568"/>
            <a:ext cx="6049296" cy="3726426"/>
          </a:xfrm>
        </p:spPr>
        <p:txBody>
          <a:bodyPr>
            <a:noAutofit/>
          </a:bodyPr>
          <a:lstStyle/>
          <a:p>
            <a:pPr marL="0" indent="0">
              <a:buNone/>
            </a:pPr>
            <a:r>
              <a:rPr lang="en-GB" sz="2800" dirty="0"/>
              <a:t>              Inventory management system is essential for running a profitable and Prosperous business. It’s an inseparable component for </a:t>
            </a:r>
            <a:r>
              <a:rPr lang="en-GB" sz="2800" b="1" dirty="0"/>
              <a:t>retail, Wholesale, e-commerce, or manufacturing organization</a:t>
            </a:r>
            <a:r>
              <a:rPr lang="en-GB" sz="3200" dirty="0"/>
              <a:t>. </a:t>
            </a:r>
            <a:r>
              <a:rPr lang="en-US" sz="3200" dirty="0"/>
              <a:t>Inventory occupies an impressive Percentage of </a:t>
            </a:r>
            <a:r>
              <a:rPr lang="en-US" sz="3200" dirty="0" smtClean="0"/>
              <a:t> any business’s </a:t>
            </a:r>
            <a:r>
              <a:rPr lang="en-US" sz="3200" dirty="0"/>
              <a:t>total financial assets.</a:t>
            </a:r>
          </a:p>
        </p:txBody>
      </p:sp>
      <p:pic>
        <p:nvPicPr>
          <p:cNvPr id="5" name="Picture 4">
            <a:extLst>
              <a:ext uri="{FF2B5EF4-FFF2-40B4-BE49-F238E27FC236}">
                <a16:creationId xmlns:a16="http://schemas.microsoft.com/office/drawing/2014/main" xmlns="" id="{804D3AF3-CD52-EB98-AB62-BC962470E0B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44697" y="2696506"/>
            <a:ext cx="3854244" cy="3178684"/>
          </a:xfrm>
          <a:prstGeom prst="rect">
            <a:avLst/>
          </a:prstGeom>
        </p:spPr>
      </p:pic>
    </p:spTree>
    <p:extLst>
      <p:ext uri="{BB962C8B-B14F-4D97-AF65-F5344CB8AC3E}">
        <p14:creationId xmlns:p14="http://schemas.microsoft.com/office/powerpoint/2010/main" xmlns="" val="1258997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31931-2DDA-21BE-79B1-B63FBE5A5F51}"/>
              </a:ext>
            </a:extLst>
          </p:cNvPr>
          <p:cNvSpPr>
            <a:spLocks noGrp="1"/>
          </p:cNvSpPr>
          <p:nvPr>
            <p:ph type="title"/>
          </p:nvPr>
        </p:nvSpPr>
        <p:spPr/>
        <p:txBody>
          <a:bodyPr/>
          <a:lstStyle/>
          <a:p>
            <a:pPr algn="l"/>
            <a:r>
              <a:rPr lang="en-IN" dirty="0"/>
              <a:t>1.2 Scope</a:t>
            </a:r>
          </a:p>
        </p:txBody>
      </p:sp>
      <p:sp>
        <p:nvSpPr>
          <p:cNvPr id="3" name="Content Placeholder 2">
            <a:extLst>
              <a:ext uri="{FF2B5EF4-FFF2-40B4-BE49-F238E27FC236}">
                <a16:creationId xmlns:a16="http://schemas.microsoft.com/office/drawing/2014/main" xmlns="" id="{04CB2B4C-8E01-671F-9A43-A30A947BD8A2}"/>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Demand management Forecasting future Demand requirements.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Managing items with difficult supply and demand Patterns.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Reviewing Safety Stock levels. Implementing lean inventory Policies.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Appropriate disposal of Scrap, surplus and Obsolete items.</a:t>
            </a:r>
          </a:p>
          <a:p>
            <a:endParaRPr lang="en-IN" dirty="0"/>
          </a:p>
        </p:txBody>
      </p:sp>
    </p:spTree>
    <p:extLst>
      <p:ext uri="{BB962C8B-B14F-4D97-AF65-F5344CB8AC3E}">
        <p14:creationId xmlns:p14="http://schemas.microsoft.com/office/powerpoint/2010/main" xmlns="" val="614367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009D9-F1EA-369D-71E7-C80F3917CCBC}"/>
              </a:ext>
            </a:extLst>
          </p:cNvPr>
          <p:cNvSpPr>
            <a:spLocks noGrp="1"/>
          </p:cNvSpPr>
          <p:nvPr>
            <p:ph type="title"/>
          </p:nvPr>
        </p:nvSpPr>
        <p:spPr>
          <a:xfrm>
            <a:off x="1295402" y="982132"/>
            <a:ext cx="9601196" cy="364887"/>
          </a:xfrm>
        </p:spPr>
        <p:txBody>
          <a:bodyPr>
            <a:normAutofit fontScale="90000"/>
          </a:bodyPr>
          <a:lstStyle/>
          <a:p>
            <a:r>
              <a:rPr lang="en-IN" dirty="0"/>
              <a:t>1.3   NEEDS OF INVENTORY SYSTEM</a:t>
            </a:r>
          </a:p>
        </p:txBody>
      </p:sp>
      <p:sp>
        <p:nvSpPr>
          <p:cNvPr id="3" name="Content Placeholder 2">
            <a:extLst>
              <a:ext uri="{FF2B5EF4-FFF2-40B4-BE49-F238E27FC236}">
                <a16:creationId xmlns:a16="http://schemas.microsoft.com/office/drawing/2014/main" xmlns="" id="{E8363951-2311-46F7-45B9-B448F1BD8C94}"/>
              </a:ext>
            </a:extLst>
          </p:cNvPr>
          <p:cNvSpPr>
            <a:spLocks noGrp="1"/>
          </p:cNvSpPr>
          <p:nvPr>
            <p:ph idx="1"/>
          </p:nvPr>
        </p:nvSpPr>
        <p:spPr>
          <a:xfrm>
            <a:off x="1295401" y="1524000"/>
            <a:ext cx="9601196" cy="4351868"/>
          </a:xfrm>
        </p:spPr>
        <p:txBody>
          <a:bodyPr>
            <a:normAutofit/>
          </a:bodyPr>
          <a:lstStyle/>
          <a:p>
            <a:pPr marL="0" indent="0">
              <a:buNone/>
            </a:pPr>
            <a:r>
              <a:rPr lang="en-US" dirty="0"/>
              <a:t>Inventory management are facilitates the smoot functioning of your business and enhancing sales and improves customer experience.</a:t>
            </a:r>
          </a:p>
          <a:p>
            <a:pPr marL="0" indent="0">
              <a:buNone/>
            </a:pPr>
            <a:r>
              <a:rPr lang="en-US" dirty="0"/>
              <a:t>Listed below ,Why business needed inventory system:</a:t>
            </a:r>
          </a:p>
          <a:p>
            <a:pPr marL="0" indent="0">
              <a:buNone/>
            </a:pPr>
            <a:r>
              <a:rPr lang="en-US" dirty="0"/>
              <a:t>1. </a:t>
            </a:r>
            <a:r>
              <a:rPr lang="en-US" b="1" dirty="0" err="1"/>
              <a:t>Managining</a:t>
            </a:r>
            <a:r>
              <a:rPr lang="en-US" b="1" dirty="0"/>
              <a:t> </a:t>
            </a:r>
            <a:r>
              <a:rPr lang="en-US" b="1" dirty="0" smtClean="0"/>
              <a:t> finance</a:t>
            </a:r>
            <a:r>
              <a:rPr lang="en-US" dirty="0"/>
              <a:t>: It helps business understand , which </a:t>
            </a:r>
            <a:r>
              <a:rPr lang="en-US" dirty="0" smtClean="0"/>
              <a:t>product are </a:t>
            </a:r>
            <a:r>
              <a:rPr lang="en-US" dirty="0"/>
              <a:t>more valuable in sales and earning profit</a:t>
            </a:r>
          </a:p>
          <a:p>
            <a:pPr marL="0" indent="0">
              <a:buNone/>
            </a:pPr>
            <a:r>
              <a:rPr lang="en-US" dirty="0"/>
              <a:t>2. </a:t>
            </a:r>
            <a:r>
              <a:rPr lang="en-US" b="1" dirty="0"/>
              <a:t>Tracking inventory: </a:t>
            </a:r>
            <a:r>
              <a:rPr lang="en-US" dirty="0"/>
              <a:t>it provides the complete detailing of </a:t>
            </a:r>
            <a:r>
              <a:rPr lang="en-US" dirty="0" smtClean="0"/>
              <a:t>an inventory </a:t>
            </a:r>
            <a:r>
              <a:rPr lang="en-US" dirty="0"/>
              <a:t>and its location</a:t>
            </a:r>
          </a:p>
          <a:p>
            <a:pPr marL="0" indent="0">
              <a:buNone/>
            </a:pPr>
            <a:r>
              <a:rPr lang="en-US" dirty="0"/>
              <a:t>3. </a:t>
            </a:r>
            <a:r>
              <a:rPr lang="en-US" b="1" dirty="0"/>
              <a:t>Avoiding late delivery</a:t>
            </a:r>
            <a:r>
              <a:rPr lang="en-US" dirty="0"/>
              <a:t>: stock out result in late delivery ,</a:t>
            </a:r>
            <a:r>
              <a:rPr lang="en-US" dirty="0" smtClean="0"/>
              <a:t>the customer </a:t>
            </a:r>
            <a:r>
              <a:rPr lang="en-US" dirty="0"/>
              <a:t>can unhappy .This can helps in Improving </a:t>
            </a:r>
            <a:r>
              <a:rPr lang="en-US" dirty="0" smtClean="0"/>
              <a:t>customer experiences </a:t>
            </a:r>
            <a:r>
              <a:rPr lang="en-US" dirty="0"/>
              <a:t>thus increasing sales.</a:t>
            </a:r>
            <a:endParaRPr lang="en-IN" dirty="0"/>
          </a:p>
        </p:txBody>
      </p:sp>
    </p:spTree>
    <p:extLst>
      <p:ext uri="{BB962C8B-B14F-4D97-AF65-F5344CB8AC3E}">
        <p14:creationId xmlns:p14="http://schemas.microsoft.com/office/powerpoint/2010/main" xmlns="" val="4211289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65E35-D450-1A4B-0F04-4811117D9661}"/>
              </a:ext>
            </a:extLst>
          </p:cNvPr>
          <p:cNvSpPr>
            <a:spLocks noGrp="1"/>
          </p:cNvSpPr>
          <p:nvPr>
            <p:ph type="title"/>
          </p:nvPr>
        </p:nvSpPr>
        <p:spPr>
          <a:xfrm>
            <a:off x="1295402" y="629265"/>
            <a:ext cx="9601196" cy="1484669"/>
          </a:xfrm>
        </p:spPr>
        <p:txBody>
          <a:bodyPr>
            <a:normAutofit/>
          </a:bodyPr>
          <a:lstStyle/>
          <a:p>
            <a:pPr algn="l"/>
            <a:r>
              <a:rPr lang="en-IN" sz="3200" dirty="0"/>
              <a:t>1.3.1 EXISTING SYSTEM FOR INVENTORY SYSTEM</a:t>
            </a:r>
          </a:p>
        </p:txBody>
      </p:sp>
      <p:sp>
        <p:nvSpPr>
          <p:cNvPr id="3" name="Content Placeholder 2">
            <a:extLst>
              <a:ext uri="{FF2B5EF4-FFF2-40B4-BE49-F238E27FC236}">
                <a16:creationId xmlns:a16="http://schemas.microsoft.com/office/drawing/2014/main" xmlns="" id="{A3B898F2-AB55-5367-4A81-43A6BA2B9CCE}"/>
              </a:ext>
            </a:extLst>
          </p:cNvPr>
          <p:cNvSpPr>
            <a:spLocks noGrp="1"/>
          </p:cNvSpPr>
          <p:nvPr>
            <p:ph idx="1"/>
          </p:nvPr>
        </p:nvSpPr>
        <p:spPr>
          <a:xfrm>
            <a:off x="1295401" y="2320412"/>
            <a:ext cx="9601196" cy="3555455"/>
          </a:xfrm>
        </p:spPr>
        <p:txBody>
          <a:bodyPr>
            <a:normAutofit lnSpcReduction="10000"/>
          </a:bodyPr>
          <a:lstStyle/>
          <a:p>
            <a:pPr marL="0" indent="0">
              <a:buNone/>
            </a:pPr>
            <a:r>
              <a:rPr lang="en-US" dirty="0"/>
              <a:t>An existing inventory system typically refer to software or platforms used to manage and track the flow of goods , materials , and products within a business these systems are designed to help businesses efficiently manage inventory levels, track levels , </a:t>
            </a:r>
            <a:r>
              <a:rPr lang="en-US" dirty="0" err="1"/>
              <a:t>monitorstack</a:t>
            </a:r>
            <a:r>
              <a:rPr lang="en-US" dirty="0"/>
              <a:t> , and optimize the supply</a:t>
            </a:r>
          </a:p>
          <a:p>
            <a:pPr marL="0" indent="0">
              <a:buNone/>
            </a:pPr>
            <a:r>
              <a:rPr lang="en-IN" dirty="0"/>
              <a:t>• Manual system</a:t>
            </a:r>
          </a:p>
          <a:p>
            <a:pPr marL="0" indent="0">
              <a:buNone/>
            </a:pPr>
            <a:r>
              <a:rPr lang="en-IN" dirty="0"/>
              <a:t>• Barcode/ QR code based system</a:t>
            </a:r>
          </a:p>
          <a:p>
            <a:pPr marL="0" indent="0">
              <a:buNone/>
            </a:pPr>
            <a:r>
              <a:rPr lang="en-IN" dirty="0"/>
              <a:t>• Cloud based inventory system</a:t>
            </a:r>
          </a:p>
          <a:p>
            <a:pPr marL="0" indent="0">
              <a:buNone/>
            </a:pPr>
            <a:r>
              <a:rPr lang="en-IN" dirty="0"/>
              <a:t>• Enterprise resource planning (ERP) system</a:t>
            </a:r>
          </a:p>
        </p:txBody>
      </p:sp>
    </p:spTree>
    <p:extLst>
      <p:ext uri="{BB962C8B-B14F-4D97-AF65-F5344CB8AC3E}">
        <p14:creationId xmlns:p14="http://schemas.microsoft.com/office/powerpoint/2010/main" xmlns="" val="1143535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0E8E6-2FE6-750D-1B59-BF35A44EBF89}"/>
              </a:ext>
            </a:extLst>
          </p:cNvPr>
          <p:cNvSpPr>
            <a:spLocks noGrp="1"/>
          </p:cNvSpPr>
          <p:nvPr>
            <p:ph type="title"/>
          </p:nvPr>
        </p:nvSpPr>
        <p:spPr/>
        <p:txBody>
          <a:bodyPr>
            <a:normAutofit/>
          </a:bodyPr>
          <a:lstStyle/>
          <a:p>
            <a:r>
              <a:rPr lang="en-IN" sz="3600" dirty="0"/>
              <a:t>1.3.2   EXISTING SYSTEM DIS-ADVANTAGES</a:t>
            </a:r>
          </a:p>
        </p:txBody>
      </p:sp>
      <p:sp>
        <p:nvSpPr>
          <p:cNvPr id="3" name="Content Placeholder 2">
            <a:extLst>
              <a:ext uri="{FF2B5EF4-FFF2-40B4-BE49-F238E27FC236}">
                <a16:creationId xmlns:a16="http://schemas.microsoft.com/office/drawing/2014/main" xmlns="" id="{5C6A70A3-C59F-F285-69EA-99985B886FAA}"/>
              </a:ext>
            </a:extLst>
          </p:cNvPr>
          <p:cNvSpPr>
            <a:spLocks noGrp="1"/>
          </p:cNvSpPr>
          <p:nvPr>
            <p:ph idx="1"/>
          </p:nvPr>
        </p:nvSpPr>
        <p:spPr>
          <a:xfrm>
            <a:off x="1295401" y="2418735"/>
            <a:ext cx="9601196" cy="3457133"/>
          </a:xfrm>
        </p:spPr>
        <p:txBody>
          <a:bodyPr/>
          <a:lstStyle/>
          <a:p>
            <a:r>
              <a:rPr lang="en-US" dirty="0"/>
              <a:t>• Loss of stack</a:t>
            </a:r>
          </a:p>
          <a:p>
            <a:r>
              <a:rPr lang="en-US" dirty="0"/>
              <a:t>• Improper inventory tracking</a:t>
            </a:r>
          </a:p>
          <a:p>
            <a:r>
              <a:rPr lang="en-US" dirty="0"/>
              <a:t>• Cost</a:t>
            </a:r>
          </a:p>
          <a:p>
            <a:r>
              <a:rPr lang="en-US" dirty="0"/>
              <a:t>• Need for physical inventory</a:t>
            </a:r>
            <a:endParaRPr lang="en-IN" dirty="0"/>
          </a:p>
        </p:txBody>
      </p:sp>
    </p:spTree>
    <p:extLst>
      <p:ext uri="{BB962C8B-B14F-4D97-AF65-F5344CB8AC3E}">
        <p14:creationId xmlns:p14="http://schemas.microsoft.com/office/powerpoint/2010/main" xmlns="" val="2569886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959C66-AC83-7B8A-A940-334D57126880}"/>
              </a:ext>
            </a:extLst>
          </p:cNvPr>
          <p:cNvSpPr>
            <a:spLocks noGrp="1"/>
          </p:cNvSpPr>
          <p:nvPr>
            <p:ph type="title"/>
          </p:nvPr>
        </p:nvSpPr>
        <p:spPr>
          <a:xfrm>
            <a:off x="1295402" y="982132"/>
            <a:ext cx="9601196" cy="728681"/>
          </a:xfrm>
        </p:spPr>
        <p:txBody>
          <a:bodyPr>
            <a:normAutofit/>
          </a:bodyPr>
          <a:lstStyle/>
          <a:p>
            <a:pPr algn="l"/>
            <a:r>
              <a:rPr lang="en-IN" sz="3600" dirty="0"/>
              <a:t>2. SOFTWARE REQUIREMENTS SYSTEM</a:t>
            </a:r>
          </a:p>
        </p:txBody>
      </p:sp>
      <p:sp>
        <p:nvSpPr>
          <p:cNvPr id="3" name="Content Placeholder 2">
            <a:extLst>
              <a:ext uri="{FF2B5EF4-FFF2-40B4-BE49-F238E27FC236}">
                <a16:creationId xmlns:a16="http://schemas.microsoft.com/office/drawing/2014/main" xmlns="" id="{0AFCE271-EDB0-633C-D104-E4A3D63A8523}"/>
              </a:ext>
            </a:extLst>
          </p:cNvPr>
          <p:cNvSpPr>
            <a:spLocks noGrp="1"/>
          </p:cNvSpPr>
          <p:nvPr>
            <p:ph idx="1"/>
          </p:nvPr>
        </p:nvSpPr>
        <p:spPr>
          <a:xfrm>
            <a:off x="1295400" y="1828801"/>
            <a:ext cx="5184057" cy="4047068"/>
          </a:xfrm>
        </p:spPr>
        <p:txBody>
          <a:bodyPr>
            <a:normAutofit/>
          </a:bodyPr>
          <a:lstStyle/>
          <a:p>
            <a:r>
              <a:rPr lang="en-IN" sz="3200" dirty="0" err="1"/>
              <a:t>Requriments</a:t>
            </a:r>
            <a:r>
              <a:rPr lang="en-IN" sz="3200" dirty="0"/>
              <a:t> </a:t>
            </a:r>
            <a:r>
              <a:rPr lang="en-IN" sz="3200" dirty="0" err="1"/>
              <a:t>Anaysis</a:t>
            </a:r>
            <a:endParaRPr lang="en-IN" sz="3200" dirty="0"/>
          </a:p>
          <a:p>
            <a:pPr marL="0" indent="0">
              <a:buNone/>
            </a:pPr>
            <a:r>
              <a:rPr lang="en-IN" dirty="0"/>
              <a:t>          R</a:t>
            </a:r>
            <a:r>
              <a:rPr lang="en-GB" sz="2400" dirty="0" err="1">
                <a:latin typeface="Times New Roman" panose="02020603050405020304" pitchFamily="18" charset="0"/>
                <a:cs typeface="Times New Roman" panose="02020603050405020304" pitchFamily="18" charset="0"/>
              </a:rPr>
              <a:t>equirement</a:t>
            </a:r>
            <a:r>
              <a:rPr lang="en-GB" sz="2400" dirty="0">
                <a:latin typeface="Times New Roman" panose="02020603050405020304" pitchFamily="18" charset="0"/>
                <a:cs typeface="Times New Roman" panose="02020603050405020304" pitchFamily="18" charset="0"/>
              </a:rPr>
              <a:t> Analysis presents the requirement specification, software and hardware requirements for both system developers and system users, process model and data model. In this section we specify the External Interface Requirements, functional and non-functional requirements of the system</a:t>
            </a:r>
            <a:endParaRPr lang="en-IN" dirty="0"/>
          </a:p>
        </p:txBody>
      </p:sp>
      <p:pic>
        <p:nvPicPr>
          <p:cNvPr id="4" name="Picture 3">
            <a:extLst>
              <a:ext uri="{FF2B5EF4-FFF2-40B4-BE49-F238E27FC236}">
                <a16:creationId xmlns:a16="http://schemas.microsoft.com/office/drawing/2014/main" xmlns="" id="{898603DB-1229-C28E-8CDC-E2771FD67EA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87613" y="2498890"/>
            <a:ext cx="4308985" cy="3046503"/>
          </a:xfrm>
          <a:prstGeom prst="rect">
            <a:avLst/>
          </a:prstGeom>
        </p:spPr>
      </p:pic>
    </p:spTree>
    <p:extLst>
      <p:ext uri="{BB962C8B-B14F-4D97-AF65-F5344CB8AC3E}">
        <p14:creationId xmlns:p14="http://schemas.microsoft.com/office/powerpoint/2010/main" xmlns="" val="2130914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4374</TotalTime>
  <Words>897</Words>
  <Application>Microsoft Office PowerPoint</Application>
  <PresentationFormat>Custom</PresentationFormat>
  <Paragraphs>83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Garamond</vt:lpstr>
      <vt:lpstr>Sitka Subheading Semibold</vt:lpstr>
      <vt:lpstr>Times New Roman</vt:lpstr>
      <vt:lpstr>Calibri</vt:lpstr>
      <vt:lpstr>Organic</vt:lpstr>
      <vt:lpstr>INVENTORY MANAGEMENT SYSTEM</vt:lpstr>
      <vt:lpstr>ABSTRACT</vt:lpstr>
      <vt:lpstr>CONTEXT</vt:lpstr>
      <vt:lpstr>1.1 PURPOSE</vt:lpstr>
      <vt:lpstr>1.2 Scope</vt:lpstr>
      <vt:lpstr>1.3   NEEDS OF INVENTORY SYSTEM</vt:lpstr>
      <vt:lpstr>1.3.1 EXISTING SYSTEM FOR INVENTORY SYSTEM</vt:lpstr>
      <vt:lpstr>1.3.2   EXISTING SYSTEM DIS-ADVANTAGES</vt:lpstr>
      <vt:lpstr>2. SOFTWARE REQUIREMENTS SYSTEM</vt:lpstr>
      <vt:lpstr>2.1 Product Perspective From a product perspective, an inventory system aims to ensure the right products are available in the right quantities at the right time, optimizing stock levels, minimizing costs, and improving customer satisfaction</vt:lpstr>
      <vt:lpstr>2.3  USER  CHARACTERSTICKS</vt:lpstr>
      <vt:lpstr>2.4  MODULES</vt:lpstr>
      <vt:lpstr>.</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Shaik mahammad Arif</dc:creator>
  <cp:lastModifiedBy>Administrator s</cp:lastModifiedBy>
  <cp:revision>17</cp:revision>
  <dcterms:created xsi:type="dcterms:W3CDTF">2025-03-22T17:21:29Z</dcterms:created>
  <dcterms:modified xsi:type="dcterms:W3CDTF">2025-05-21T10:02:59Z</dcterms:modified>
</cp:coreProperties>
</file>