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4"/>
  </p:sldMasterIdLst>
  <p:sldIdLst>
    <p:sldId id="327" r:id="rId5"/>
    <p:sldId id="328" r:id="rId6"/>
    <p:sldId id="329"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7" r:id="rId25"/>
    <p:sldId id="318" r:id="rId26"/>
    <p:sldId id="319" r:id="rId27"/>
    <p:sldId id="320" r:id="rId28"/>
    <p:sldId id="321" r:id="rId29"/>
    <p:sldId id="322" r:id="rId30"/>
    <p:sldId id="323" r:id="rId31"/>
    <p:sldId id="324" r:id="rId32"/>
    <p:sldId id="325" r:id="rId33"/>
    <p:sldId id="326" r:id="rId34"/>
    <p:sldId id="33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09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1702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73427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13420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09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98733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476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432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12/24/2024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225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D6E202-B606-4609-B914-27C9371A1F6D}" type="datetime1">
              <a:rPr lang="en-US" smtClean="0"/>
              <a:t>12/24/2024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411835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30577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12/24/2024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36681"/>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3181-3487-B76E-0F75-9B50268553AA}"/>
              </a:ext>
            </a:extLst>
          </p:cNvPr>
          <p:cNvSpPr>
            <a:spLocks noGrp="1"/>
          </p:cNvSpPr>
          <p:nvPr>
            <p:ph type="title"/>
          </p:nvPr>
        </p:nvSpPr>
        <p:spPr>
          <a:xfrm>
            <a:off x="2171837" y="2133017"/>
            <a:ext cx="8596668" cy="1320800"/>
          </a:xfrm>
        </p:spPr>
        <p:txBody>
          <a:bodyPr>
            <a:normAutofit fontScale="90000"/>
          </a:bodyPr>
          <a:lstStyle/>
          <a:p>
            <a:r>
              <a:rPr lang="en-IN" b="1" dirty="0">
                <a:solidFill>
                  <a:srgbClr val="002246"/>
                </a:solidFill>
                <a:latin typeface="SofiaPro"/>
              </a:rPr>
              <a:t>           </a:t>
            </a:r>
            <a:br>
              <a:rPr lang="en-IN" b="1" dirty="0">
                <a:solidFill>
                  <a:srgbClr val="002246"/>
                </a:solidFill>
                <a:latin typeface="SofiaPro"/>
              </a:rPr>
            </a:br>
            <a:br>
              <a:rPr lang="en-IN" b="1" dirty="0">
                <a:solidFill>
                  <a:srgbClr val="002246"/>
                </a:solidFill>
                <a:latin typeface="SofiaPro"/>
              </a:rPr>
            </a:br>
            <a:br>
              <a:rPr lang="en-IN" b="1" dirty="0">
                <a:solidFill>
                  <a:srgbClr val="002246"/>
                </a:solidFill>
                <a:latin typeface="SofiaPro"/>
              </a:rPr>
            </a:br>
            <a:br>
              <a:rPr lang="en-IN" b="1" dirty="0">
                <a:solidFill>
                  <a:srgbClr val="002246"/>
                </a:solidFill>
                <a:latin typeface="SofiaPro"/>
              </a:rPr>
            </a:br>
            <a:r>
              <a:rPr lang="en-IN" b="1" dirty="0">
                <a:solidFill>
                  <a:srgbClr val="002246"/>
                </a:solidFill>
                <a:latin typeface="SofiaPro"/>
              </a:rPr>
              <a:t>         </a:t>
            </a:r>
            <a:r>
              <a:rPr lang="en-IN" b="1" i="0" u="sng" dirty="0">
                <a:solidFill>
                  <a:srgbClr val="002246"/>
                </a:solidFill>
                <a:effectLst/>
                <a:latin typeface="SofiaPro"/>
              </a:rPr>
              <a:t>Capstone Project</a:t>
            </a:r>
            <a:r>
              <a:rPr lang="en-IN" b="1" i="0" dirty="0">
                <a:solidFill>
                  <a:srgbClr val="002246"/>
                </a:solidFill>
                <a:effectLst/>
                <a:latin typeface="SofiaPro"/>
              </a:rPr>
              <a:t>                     </a:t>
            </a:r>
            <a:r>
              <a:rPr lang="en-IN" sz="1800" b="1" dirty="0" err="1">
                <a:solidFill>
                  <a:srgbClr val="002246"/>
                </a:solidFill>
                <a:latin typeface="SofiaPro"/>
              </a:rPr>
              <a:t>S</a:t>
            </a:r>
            <a:r>
              <a:rPr lang="en-IN" sz="1800" b="1" i="0" dirty="0" err="1">
                <a:solidFill>
                  <a:srgbClr val="002246"/>
                </a:solidFill>
                <a:effectLst/>
                <a:latin typeface="SofiaPro"/>
              </a:rPr>
              <a:t>k</a:t>
            </a:r>
            <a:r>
              <a:rPr lang="en-IN" sz="1800" b="1" dirty="0" err="1">
                <a:solidFill>
                  <a:srgbClr val="002246"/>
                </a:solidFill>
                <a:latin typeface="SofiaPro"/>
              </a:rPr>
              <a:t>.Mastan</a:t>
            </a:r>
            <a:r>
              <a:rPr lang="en-IN" sz="1800" b="1" dirty="0">
                <a:solidFill>
                  <a:srgbClr val="002246"/>
                </a:solidFill>
                <a:latin typeface="SofiaPro"/>
              </a:rPr>
              <a:t> Vali</a:t>
            </a:r>
            <a:br>
              <a:rPr lang="en-IN" sz="1800" b="1" dirty="0">
                <a:solidFill>
                  <a:srgbClr val="002246"/>
                </a:solidFill>
                <a:latin typeface="SofiaPro"/>
              </a:rPr>
            </a:br>
            <a:r>
              <a:rPr lang="en-IN" sz="1800" b="1" dirty="0">
                <a:solidFill>
                  <a:srgbClr val="002246"/>
                </a:solidFill>
                <a:latin typeface="SofiaPro"/>
              </a:rPr>
              <a:t>							                      S9708</a:t>
            </a:r>
            <a:br>
              <a:rPr lang="en-IN" b="1" i="0" u="sng" dirty="0">
                <a:solidFill>
                  <a:srgbClr val="002246"/>
                </a:solidFill>
                <a:effectLst/>
                <a:latin typeface="SofiaPro"/>
              </a:rPr>
            </a:br>
            <a:br>
              <a:rPr lang="en-IN" b="1" i="0" dirty="0">
                <a:solidFill>
                  <a:srgbClr val="002246"/>
                </a:solidFill>
                <a:effectLst/>
                <a:latin typeface="SofiaPro"/>
              </a:rPr>
            </a:br>
            <a:r>
              <a:rPr lang="en-US" b="1" dirty="0"/>
              <a:t>Amazon Sales Insights: Analyzing Sales Data Across Branches</a:t>
            </a:r>
            <a:r>
              <a:rPr lang="en-IN" b="1" i="0" dirty="0">
                <a:solidFill>
                  <a:srgbClr val="002246"/>
                </a:solidFill>
                <a:effectLst/>
                <a:latin typeface="SofiaPro"/>
              </a:rPr>
              <a:t> </a:t>
            </a:r>
            <a:br>
              <a:rPr lang="en-IN" b="0" i="0" dirty="0">
                <a:solidFill>
                  <a:srgbClr val="002246"/>
                </a:solidFill>
                <a:effectLst/>
                <a:latin typeface="SofiaPro"/>
              </a:rPr>
            </a:br>
            <a:endParaRPr lang="en-IN" dirty="0"/>
          </a:p>
        </p:txBody>
      </p:sp>
      <p:sp>
        <p:nvSpPr>
          <p:cNvPr id="3" name="Content Placeholder 2">
            <a:extLst>
              <a:ext uri="{FF2B5EF4-FFF2-40B4-BE49-F238E27FC236}">
                <a16:creationId xmlns:a16="http://schemas.microsoft.com/office/drawing/2014/main" id="{2BD09CFE-97A6-AC39-1DC7-CE819AADEB51}"/>
              </a:ext>
            </a:extLst>
          </p:cNvPr>
          <p:cNvSpPr>
            <a:spLocks noGrp="1"/>
          </p:cNvSpPr>
          <p:nvPr>
            <p:ph sz="half" idx="4294967295"/>
          </p:nvPr>
        </p:nvSpPr>
        <p:spPr>
          <a:xfrm>
            <a:off x="444100" y="3429000"/>
            <a:ext cx="4183063" cy="2762455"/>
          </a:xfrm>
        </p:spPr>
        <p:txBody>
          <a:bodyPr/>
          <a:lstStyle/>
          <a:p>
            <a:r>
              <a:rPr lang="en-IN" dirty="0"/>
              <a:t>Tools used for analysis:</a:t>
            </a:r>
          </a:p>
        </p:txBody>
      </p:sp>
      <p:pic>
        <p:nvPicPr>
          <p:cNvPr id="6" name="Content Placeholder 5">
            <a:extLst>
              <a:ext uri="{FF2B5EF4-FFF2-40B4-BE49-F238E27FC236}">
                <a16:creationId xmlns:a16="http://schemas.microsoft.com/office/drawing/2014/main" id="{0382732B-6DF4-3662-01F0-0C353F3657FA}"/>
              </a:ext>
            </a:extLst>
          </p:cNvPr>
          <p:cNvPicPr>
            <a:picLocks noGrp="1" noChangeAspect="1"/>
          </p:cNvPicPr>
          <p:nvPr>
            <p:ph sz="half" idx="4294967295"/>
          </p:nvPr>
        </p:nvPicPr>
        <p:blipFill>
          <a:blip r:embed="rId2"/>
          <a:stretch>
            <a:fillRect/>
          </a:stretch>
        </p:blipFill>
        <p:spPr>
          <a:xfrm>
            <a:off x="3561189" y="3857436"/>
            <a:ext cx="965200" cy="965200"/>
          </a:xfrm>
        </p:spPr>
      </p:pic>
      <p:pic>
        <p:nvPicPr>
          <p:cNvPr id="8" name="Picture 7">
            <a:extLst>
              <a:ext uri="{FF2B5EF4-FFF2-40B4-BE49-F238E27FC236}">
                <a16:creationId xmlns:a16="http://schemas.microsoft.com/office/drawing/2014/main" id="{9F3AE43C-B3C8-425E-7348-BD35CB54B9BE}"/>
              </a:ext>
            </a:extLst>
          </p:cNvPr>
          <p:cNvPicPr>
            <a:picLocks noChangeAspect="1"/>
          </p:cNvPicPr>
          <p:nvPr/>
        </p:nvPicPr>
        <p:blipFill>
          <a:blip r:embed="rId3"/>
          <a:stretch>
            <a:fillRect/>
          </a:stretch>
        </p:blipFill>
        <p:spPr>
          <a:xfrm>
            <a:off x="3355531" y="5308150"/>
            <a:ext cx="1376516" cy="714730"/>
          </a:xfrm>
          <a:prstGeom prst="rect">
            <a:avLst/>
          </a:prstGeom>
        </p:spPr>
      </p:pic>
    </p:spTree>
    <p:extLst>
      <p:ext uri="{BB962C8B-B14F-4D97-AF65-F5344CB8AC3E}">
        <p14:creationId xmlns:p14="http://schemas.microsoft.com/office/powerpoint/2010/main" val="331602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5E13DB-F6B6-A04B-B629-D646A7B40220}"/>
              </a:ext>
            </a:extLst>
          </p:cNvPr>
          <p:cNvPicPr>
            <a:picLocks noChangeAspect="1"/>
          </p:cNvPicPr>
          <p:nvPr/>
        </p:nvPicPr>
        <p:blipFill>
          <a:blip r:embed="rId2"/>
          <a:stretch>
            <a:fillRect/>
          </a:stretch>
        </p:blipFill>
        <p:spPr>
          <a:xfrm>
            <a:off x="360746" y="0"/>
            <a:ext cx="9501008" cy="2697996"/>
          </a:xfrm>
          <a:prstGeom prst="rect">
            <a:avLst/>
          </a:prstGeom>
        </p:spPr>
      </p:pic>
      <p:pic>
        <p:nvPicPr>
          <p:cNvPr id="5" name="Picture 4">
            <a:extLst>
              <a:ext uri="{FF2B5EF4-FFF2-40B4-BE49-F238E27FC236}">
                <a16:creationId xmlns:a16="http://schemas.microsoft.com/office/drawing/2014/main" id="{1AEDD07D-BFE2-41AA-29BF-140730B9ECC2}"/>
              </a:ext>
            </a:extLst>
          </p:cNvPr>
          <p:cNvPicPr>
            <a:picLocks noChangeAspect="1"/>
          </p:cNvPicPr>
          <p:nvPr/>
        </p:nvPicPr>
        <p:blipFill>
          <a:blip r:embed="rId3"/>
          <a:stretch>
            <a:fillRect/>
          </a:stretch>
        </p:blipFill>
        <p:spPr>
          <a:xfrm>
            <a:off x="464568" y="3073772"/>
            <a:ext cx="4674685" cy="1086233"/>
          </a:xfrm>
          <a:prstGeom prst="rect">
            <a:avLst/>
          </a:prstGeom>
        </p:spPr>
      </p:pic>
      <p:sp>
        <p:nvSpPr>
          <p:cNvPr id="7" name="TextBox 6">
            <a:extLst>
              <a:ext uri="{FF2B5EF4-FFF2-40B4-BE49-F238E27FC236}">
                <a16:creationId xmlns:a16="http://schemas.microsoft.com/office/drawing/2014/main" id="{3E34574E-19E9-A2AC-D176-9B83CCCBC642}"/>
              </a:ext>
            </a:extLst>
          </p:cNvPr>
          <p:cNvSpPr txBox="1"/>
          <p:nvPr/>
        </p:nvSpPr>
        <p:spPr>
          <a:xfrm>
            <a:off x="464568" y="4535781"/>
            <a:ext cx="6096000" cy="369332"/>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 January is the highest pick in sales</a:t>
            </a:r>
            <a:endParaRPr lang="en-IN" dirty="0"/>
          </a:p>
        </p:txBody>
      </p:sp>
    </p:spTree>
    <p:extLst>
      <p:ext uri="{BB962C8B-B14F-4D97-AF65-F5344CB8AC3E}">
        <p14:creationId xmlns:p14="http://schemas.microsoft.com/office/powerpoint/2010/main" val="182234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5C8065-ED5F-B014-5E91-341A0B2F3B9B}"/>
              </a:ext>
            </a:extLst>
          </p:cNvPr>
          <p:cNvPicPr>
            <a:picLocks noChangeAspect="1"/>
          </p:cNvPicPr>
          <p:nvPr/>
        </p:nvPicPr>
        <p:blipFill>
          <a:blip r:embed="rId2"/>
          <a:stretch>
            <a:fillRect/>
          </a:stretch>
        </p:blipFill>
        <p:spPr>
          <a:xfrm>
            <a:off x="393561" y="0"/>
            <a:ext cx="8327652" cy="3098661"/>
          </a:xfrm>
          <a:prstGeom prst="rect">
            <a:avLst/>
          </a:prstGeom>
        </p:spPr>
      </p:pic>
      <p:pic>
        <p:nvPicPr>
          <p:cNvPr id="7" name="Picture 6">
            <a:extLst>
              <a:ext uri="{FF2B5EF4-FFF2-40B4-BE49-F238E27FC236}">
                <a16:creationId xmlns:a16="http://schemas.microsoft.com/office/drawing/2014/main" id="{C4248EB0-DEFC-A671-96BB-CFE2FED9FC26}"/>
              </a:ext>
            </a:extLst>
          </p:cNvPr>
          <p:cNvPicPr>
            <a:picLocks noChangeAspect="1"/>
          </p:cNvPicPr>
          <p:nvPr/>
        </p:nvPicPr>
        <p:blipFill>
          <a:blip r:embed="rId3"/>
          <a:stretch>
            <a:fillRect/>
          </a:stretch>
        </p:blipFill>
        <p:spPr>
          <a:xfrm>
            <a:off x="665759" y="3176387"/>
            <a:ext cx="5538940" cy="1041652"/>
          </a:xfrm>
          <a:prstGeom prst="rect">
            <a:avLst/>
          </a:prstGeom>
        </p:spPr>
      </p:pic>
      <p:sp>
        <p:nvSpPr>
          <p:cNvPr id="10" name="Title 9">
            <a:extLst>
              <a:ext uri="{FF2B5EF4-FFF2-40B4-BE49-F238E27FC236}">
                <a16:creationId xmlns:a16="http://schemas.microsoft.com/office/drawing/2014/main" id="{D28317B3-4393-80CD-8501-37011CCC31C8}"/>
              </a:ext>
            </a:extLst>
          </p:cNvPr>
          <p:cNvSpPr>
            <a:spLocks noGrp="1"/>
          </p:cNvSpPr>
          <p:nvPr>
            <p:ph type="title"/>
          </p:nvPr>
        </p:nvSpPr>
        <p:spPr>
          <a:xfrm>
            <a:off x="393561" y="4376687"/>
            <a:ext cx="10515600" cy="578772"/>
          </a:xfrm>
        </p:spPr>
        <p:txBody>
          <a:bodyPr>
            <a:normAutofit/>
          </a:bodyPr>
          <a:lstStyle/>
          <a:p>
            <a:r>
              <a:rPr lang="en-IN" sz="1800" b="1" i="1" dirty="0"/>
              <a:t>// food and beverages are the generate highest revenue</a:t>
            </a:r>
          </a:p>
        </p:txBody>
      </p:sp>
    </p:spTree>
    <p:extLst>
      <p:ext uri="{BB962C8B-B14F-4D97-AF65-F5344CB8AC3E}">
        <p14:creationId xmlns:p14="http://schemas.microsoft.com/office/powerpoint/2010/main" val="87929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28784-F56E-3353-9542-42C6878BDF1C}"/>
              </a:ext>
            </a:extLst>
          </p:cNvPr>
          <p:cNvPicPr>
            <a:picLocks noChangeAspect="1"/>
          </p:cNvPicPr>
          <p:nvPr/>
        </p:nvPicPr>
        <p:blipFill>
          <a:blip r:embed="rId2"/>
          <a:stretch>
            <a:fillRect/>
          </a:stretch>
        </p:blipFill>
        <p:spPr>
          <a:xfrm>
            <a:off x="452728" y="0"/>
            <a:ext cx="6950961" cy="2809048"/>
          </a:xfrm>
          <a:prstGeom prst="rect">
            <a:avLst/>
          </a:prstGeom>
        </p:spPr>
      </p:pic>
      <p:pic>
        <p:nvPicPr>
          <p:cNvPr id="5" name="Picture 4">
            <a:extLst>
              <a:ext uri="{FF2B5EF4-FFF2-40B4-BE49-F238E27FC236}">
                <a16:creationId xmlns:a16="http://schemas.microsoft.com/office/drawing/2014/main" id="{22C56CB0-EF42-5AAF-3125-EBA4711657CB}"/>
              </a:ext>
            </a:extLst>
          </p:cNvPr>
          <p:cNvPicPr>
            <a:picLocks noChangeAspect="1"/>
          </p:cNvPicPr>
          <p:nvPr/>
        </p:nvPicPr>
        <p:blipFill>
          <a:blip r:embed="rId3"/>
          <a:stretch>
            <a:fillRect/>
          </a:stretch>
        </p:blipFill>
        <p:spPr>
          <a:xfrm>
            <a:off x="600212" y="3002967"/>
            <a:ext cx="4149075" cy="1045986"/>
          </a:xfrm>
          <a:prstGeom prst="rect">
            <a:avLst/>
          </a:prstGeom>
        </p:spPr>
      </p:pic>
      <p:sp>
        <p:nvSpPr>
          <p:cNvPr id="6" name="Title 5">
            <a:extLst>
              <a:ext uri="{FF2B5EF4-FFF2-40B4-BE49-F238E27FC236}">
                <a16:creationId xmlns:a16="http://schemas.microsoft.com/office/drawing/2014/main" id="{6CFE301A-E510-168F-3C82-D5E84F8B8DAC}"/>
              </a:ext>
            </a:extLst>
          </p:cNvPr>
          <p:cNvSpPr>
            <a:spLocks noGrp="1"/>
          </p:cNvSpPr>
          <p:nvPr>
            <p:ph type="title"/>
          </p:nvPr>
        </p:nvSpPr>
        <p:spPr>
          <a:xfrm>
            <a:off x="452728" y="4242872"/>
            <a:ext cx="10515600" cy="618101"/>
          </a:xfrm>
        </p:spPr>
        <p:txBody>
          <a:bodyPr>
            <a:normAutofit/>
          </a:bodyPr>
          <a:lstStyle/>
          <a:p>
            <a:r>
              <a:rPr lang="en-IN" sz="1800" b="1" i="1" dirty="0"/>
              <a:t>// the highest revenue  generated city is Naypyitaw</a:t>
            </a:r>
          </a:p>
        </p:txBody>
      </p:sp>
    </p:spTree>
    <p:extLst>
      <p:ext uri="{BB962C8B-B14F-4D97-AF65-F5344CB8AC3E}">
        <p14:creationId xmlns:p14="http://schemas.microsoft.com/office/powerpoint/2010/main" val="56578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1DBAA1-E844-AF5F-50AE-AE27B6077689}"/>
              </a:ext>
            </a:extLst>
          </p:cNvPr>
          <p:cNvPicPr>
            <a:picLocks noChangeAspect="1"/>
          </p:cNvPicPr>
          <p:nvPr/>
        </p:nvPicPr>
        <p:blipFill>
          <a:blip r:embed="rId2"/>
          <a:stretch>
            <a:fillRect/>
          </a:stretch>
        </p:blipFill>
        <p:spPr>
          <a:xfrm>
            <a:off x="462574" y="0"/>
            <a:ext cx="7983336" cy="2477587"/>
          </a:xfrm>
          <a:prstGeom prst="rect">
            <a:avLst/>
          </a:prstGeom>
        </p:spPr>
      </p:pic>
      <p:pic>
        <p:nvPicPr>
          <p:cNvPr id="5" name="Picture 4">
            <a:extLst>
              <a:ext uri="{FF2B5EF4-FFF2-40B4-BE49-F238E27FC236}">
                <a16:creationId xmlns:a16="http://schemas.microsoft.com/office/drawing/2014/main" id="{5312D57E-76F4-BEC1-F48F-6F82470EB305}"/>
              </a:ext>
            </a:extLst>
          </p:cNvPr>
          <p:cNvPicPr>
            <a:picLocks noChangeAspect="1"/>
          </p:cNvPicPr>
          <p:nvPr/>
        </p:nvPicPr>
        <p:blipFill>
          <a:blip r:embed="rId3"/>
          <a:stretch>
            <a:fillRect/>
          </a:stretch>
        </p:blipFill>
        <p:spPr>
          <a:xfrm>
            <a:off x="669051" y="2857916"/>
            <a:ext cx="4466384" cy="1142167"/>
          </a:xfrm>
          <a:prstGeom prst="rect">
            <a:avLst/>
          </a:prstGeom>
        </p:spPr>
      </p:pic>
      <p:sp>
        <p:nvSpPr>
          <p:cNvPr id="6" name="Title 5">
            <a:extLst>
              <a:ext uri="{FF2B5EF4-FFF2-40B4-BE49-F238E27FC236}">
                <a16:creationId xmlns:a16="http://schemas.microsoft.com/office/drawing/2014/main" id="{1C5ABA6A-9C1E-500C-CB64-218A3AD23445}"/>
              </a:ext>
            </a:extLst>
          </p:cNvPr>
          <p:cNvSpPr>
            <a:spLocks noGrp="1"/>
          </p:cNvSpPr>
          <p:nvPr>
            <p:ph type="title"/>
          </p:nvPr>
        </p:nvSpPr>
        <p:spPr>
          <a:xfrm>
            <a:off x="462574" y="4081718"/>
            <a:ext cx="10515600" cy="686927"/>
          </a:xfrm>
        </p:spPr>
        <p:txBody>
          <a:bodyPr>
            <a:normAutofit/>
          </a:bodyPr>
          <a:lstStyle/>
          <a:p>
            <a:r>
              <a:rPr lang="en-IN" sz="1800" b="1" i="1" dirty="0"/>
              <a:t>//Food and beverages are the highest tax payer in product line</a:t>
            </a:r>
          </a:p>
        </p:txBody>
      </p:sp>
    </p:spTree>
    <p:extLst>
      <p:ext uri="{BB962C8B-B14F-4D97-AF65-F5344CB8AC3E}">
        <p14:creationId xmlns:p14="http://schemas.microsoft.com/office/powerpoint/2010/main" val="1481885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AF13CA-9458-3BF7-608A-B9C383E34A9B}"/>
              </a:ext>
            </a:extLst>
          </p:cNvPr>
          <p:cNvPicPr>
            <a:picLocks noChangeAspect="1"/>
          </p:cNvPicPr>
          <p:nvPr/>
        </p:nvPicPr>
        <p:blipFill>
          <a:blip r:embed="rId2"/>
          <a:stretch>
            <a:fillRect/>
          </a:stretch>
        </p:blipFill>
        <p:spPr>
          <a:xfrm>
            <a:off x="436571" y="0"/>
            <a:ext cx="9431066" cy="3539613"/>
          </a:xfrm>
          <a:prstGeom prst="rect">
            <a:avLst/>
          </a:prstGeom>
        </p:spPr>
      </p:pic>
      <p:pic>
        <p:nvPicPr>
          <p:cNvPr id="5" name="Picture 4">
            <a:extLst>
              <a:ext uri="{FF2B5EF4-FFF2-40B4-BE49-F238E27FC236}">
                <a16:creationId xmlns:a16="http://schemas.microsoft.com/office/drawing/2014/main" id="{C41EB9CB-12C9-C5E5-B537-913E0EFBAE2B}"/>
              </a:ext>
            </a:extLst>
          </p:cNvPr>
          <p:cNvPicPr>
            <a:picLocks noChangeAspect="1"/>
          </p:cNvPicPr>
          <p:nvPr/>
        </p:nvPicPr>
        <p:blipFill>
          <a:blip r:embed="rId3"/>
          <a:stretch>
            <a:fillRect/>
          </a:stretch>
        </p:blipFill>
        <p:spPr>
          <a:xfrm>
            <a:off x="436571" y="3862583"/>
            <a:ext cx="4947833" cy="2076101"/>
          </a:xfrm>
          <a:prstGeom prst="rect">
            <a:avLst/>
          </a:prstGeom>
        </p:spPr>
      </p:pic>
    </p:spTree>
    <p:extLst>
      <p:ext uri="{BB962C8B-B14F-4D97-AF65-F5344CB8AC3E}">
        <p14:creationId xmlns:p14="http://schemas.microsoft.com/office/powerpoint/2010/main" val="76572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C15B07-D788-5D59-0CD2-F8BF58B7ABB3}"/>
              </a:ext>
            </a:extLst>
          </p:cNvPr>
          <p:cNvPicPr>
            <a:picLocks noChangeAspect="1"/>
          </p:cNvPicPr>
          <p:nvPr/>
        </p:nvPicPr>
        <p:blipFill>
          <a:blip r:embed="rId2"/>
          <a:stretch>
            <a:fillRect/>
          </a:stretch>
        </p:blipFill>
        <p:spPr>
          <a:xfrm>
            <a:off x="548914" y="-1"/>
            <a:ext cx="7680686" cy="3266499"/>
          </a:xfrm>
          <a:prstGeom prst="rect">
            <a:avLst/>
          </a:prstGeom>
        </p:spPr>
      </p:pic>
      <p:pic>
        <p:nvPicPr>
          <p:cNvPr id="5" name="Picture 4">
            <a:extLst>
              <a:ext uri="{FF2B5EF4-FFF2-40B4-BE49-F238E27FC236}">
                <a16:creationId xmlns:a16="http://schemas.microsoft.com/office/drawing/2014/main" id="{171AADE1-BDBD-E74D-76D1-A45795EF4B27}"/>
              </a:ext>
            </a:extLst>
          </p:cNvPr>
          <p:cNvPicPr>
            <a:picLocks noChangeAspect="1"/>
          </p:cNvPicPr>
          <p:nvPr/>
        </p:nvPicPr>
        <p:blipFill>
          <a:blip r:embed="rId3"/>
          <a:stretch>
            <a:fillRect/>
          </a:stretch>
        </p:blipFill>
        <p:spPr>
          <a:xfrm>
            <a:off x="548914" y="3699657"/>
            <a:ext cx="3309032" cy="921503"/>
          </a:xfrm>
          <a:prstGeom prst="rect">
            <a:avLst/>
          </a:prstGeom>
        </p:spPr>
      </p:pic>
    </p:spTree>
    <p:extLst>
      <p:ext uri="{BB962C8B-B14F-4D97-AF65-F5344CB8AC3E}">
        <p14:creationId xmlns:p14="http://schemas.microsoft.com/office/powerpoint/2010/main" val="209651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6EB3B5-E169-C164-6994-747957282396}"/>
              </a:ext>
            </a:extLst>
          </p:cNvPr>
          <p:cNvPicPr>
            <a:picLocks noChangeAspect="1"/>
          </p:cNvPicPr>
          <p:nvPr/>
        </p:nvPicPr>
        <p:blipFill>
          <a:blip r:embed="rId2"/>
          <a:stretch>
            <a:fillRect/>
          </a:stretch>
        </p:blipFill>
        <p:spPr>
          <a:xfrm>
            <a:off x="213700" y="0"/>
            <a:ext cx="8551985" cy="1759974"/>
          </a:xfrm>
          <a:prstGeom prst="rect">
            <a:avLst/>
          </a:prstGeom>
        </p:spPr>
      </p:pic>
      <p:pic>
        <p:nvPicPr>
          <p:cNvPr id="5" name="Picture 4">
            <a:extLst>
              <a:ext uri="{FF2B5EF4-FFF2-40B4-BE49-F238E27FC236}">
                <a16:creationId xmlns:a16="http://schemas.microsoft.com/office/drawing/2014/main" id="{71171643-E6C0-C19B-1EA3-FE7A1B5F758D}"/>
              </a:ext>
            </a:extLst>
          </p:cNvPr>
          <p:cNvPicPr>
            <a:picLocks noChangeAspect="1"/>
          </p:cNvPicPr>
          <p:nvPr/>
        </p:nvPicPr>
        <p:blipFill>
          <a:blip r:embed="rId3"/>
          <a:stretch>
            <a:fillRect/>
          </a:stretch>
        </p:blipFill>
        <p:spPr>
          <a:xfrm>
            <a:off x="345883" y="2014339"/>
            <a:ext cx="4432593" cy="3606795"/>
          </a:xfrm>
          <a:prstGeom prst="rect">
            <a:avLst/>
          </a:prstGeom>
        </p:spPr>
      </p:pic>
    </p:spTree>
    <p:extLst>
      <p:ext uri="{BB962C8B-B14F-4D97-AF65-F5344CB8AC3E}">
        <p14:creationId xmlns:p14="http://schemas.microsoft.com/office/powerpoint/2010/main" val="196375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C5B1C6-4DB4-F54D-EDEF-F71052A0C96C}"/>
              </a:ext>
            </a:extLst>
          </p:cNvPr>
          <p:cNvPicPr>
            <a:picLocks noChangeAspect="1"/>
          </p:cNvPicPr>
          <p:nvPr/>
        </p:nvPicPr>
        <p:blipFill>
          <a:blip r:embed="rId2"/>
          <a:stretch>
            <a:fillRect/>
          </a:stretch>
        </p:blipFill>
        <p:spPr>
          <a:xfrm>
            <a:off x="479430" y="0"/>
            <a:ext cx="7514196" cy="2462278"/>
          </a:xfrm>
          <a:prstGeom prst="rect">
            <a:avLst/>
          </a:prstGeom>
        </p:spPr>
      </p:pic>
      <p:pic>
        <p:nvPicPr>
          <p:cNvPr id="5" name="Picture 4">
            <a:extLst>
              <a:ext uri="{FF2B5EF4-FFF2-40B4-BE49-F238E27FC236}">
                <a16:creationId xmlns:a16="http://schemas.microsoft.com/office/drawing/2014/main" id="{8A76F728-2546-36D6-E2BB-EBB1CCB763E5}"/>
              </a:ext>
            </a:extLst>
          </p:cNvPr>
          <p:cNvPicPr>
            <a:picLocks noChangeAspect="1"/>
          </p:cNvPicPr>
          <p:nvPr/>
        </p:nvPicPr>
        <p:blipFill>
          <a:blip r:embed="rId3"/>
          <a:stretch>
            <a:fillRect/>
          </a:stretch>
        </p:blipFill>
        <p:spPr>
          <a:xfrm>
            <a:off x="606502" y="2600209"/>
            <a:ext cx="3739356" cy="2418765"/>
          </a:xfrm>
          <a:prstGeom prst="rect">
            <a:avLst/>
          </a:prstGeom>
        </p:spPr>
      </p:pic>
    </p:spTree>
    <p:extLst>
      <p:ext uri="{BB962C8B-B14F-4D97-AF65-F5344CB8AC3E}">
        <p14:creationId xmlns:p14="http://schemas.microsoft.com/office/powerpoint/2010/main" val="260841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337BFD-61D8-8880-BCBC-59E04E036F98}"/>
              </a:ext>
            </a:extLst>
          </p:cNvPr>
          <p:cNvPicPr>
            <a:picLocks noChangeAspect="1"/>
          </p:cNvPicPr>
          <p:nvPr/>
        </p:nvPicPr>
        <p:blipFill>
          <a:blip r:embed="rId2"/>
          <a:stretch>
            <a:fillRect/>
          </a:stretch>
        </p:blipFill>
        <p:spPr>
          <a:xfrm>
            <a:off x="496171" y="0"/>
            <a:ext cx="9444242" cy="2124648"/>
          </a:xfrm>
          <a:prstGeom prst="rect">
            <a:avLst/>
          </a:prstGeom>
        </p:spPr>
      </p:pic>
      <p:pic>
        <p:nvPicPr>
          <p:cNvPr id="5" name="Picture 4">
            <a:extLst>
              <a:ext uri="{FF2B5EF4-FFF2-40B4-BE49-F238E27FC236}">
                <a16:creationId xmlns:a16="http://schemas.microsoft.com/office/drawing/2014/main" id="{0DE66C53-8216-0B88-0751-97F888AB55A8}"/>
              </a:ext>
            </a:extLst>
          </p:cNvPr>
          <p:cNvPicPr>
            <a:picLocks noChangeAspect="1"/>
          </p:cNvPicPr>
          <p:nvPr/>
        </p:nvPicPr>
        <p:blipFill>
          <a:blip r:embed="rId3"/>
          <a:stretch>
            <a:fillRect/>
          </a:stretch>
        </p:blipFill>
        <p:spPr>
          <a:xfrm>
            <a:off x="729952" y="2375903"/>
            <a:ext cx="4815441" cy="2427295"/>
          </a:xfrm>
          <a:prstGeom prst="rect">
            <a:avLst/>
          </a:prstGeom>
        </p:spPr>
      </p:pic>
    </p:spTree>
    <p:extLst>
      <p:ext uri="{BB962C8B-B14F-4D97-AF65-F5344CB8AC3E}">
        <p14:creationId xmlns:p14="http://schemas.microsoft.com/office/powerpoint/2010/main" val="261815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DDBEA5-0858-7248-7805-71A2F62B7783}"/>
              </a:ext>
            </a:extLst>
          </p:cNvPr>
          <p:cNvPicPr>
            <a:picLocks noChangeAspect="1"/>
          </p:cNvPicPr>
          <p:nvPr/>
        </p:nvPicPr>
        <p:blipFill>
          <a:blip r:embed="rId2"/>
          <a:stretch>
            <a:fillRect/>
          </a:stretch>
        </p:blipFill>
        <p:spPr>
          <a:xfrm>
            <a:off x="442200" y="0"/>
            <a:ext cx="7816897" cy="2336084"/>
          </a:xfrm>
          <a:prstGeom prst="rect">
            <a:avLst/>
          </a:prstGeom>
        </p:spPr>
      </p:pic>
      <p:pic>
        <p:nvPicPr>
          <p:cNvPr id="5" name="Picture 4">
            <a:extLst>
              <a:ext uri="{FF2B5EF4-FFF2-40B4-BE49-F238E27FC236}">
                <a16:creationId xmlns:a16="http://schemas.microsoft.com/office/drawing/2014/main" id="{38D45D5D-6FDE-AD3B-EAD7-ADAC86257537}"/>
              </a:ext>
            </a:extLst>
          </p:cNvPr>
          <p:cNvPicPr>
            <a:picLocks noChangeAspect="1"/>
          </p:cNvPicPr>
          <p:nvPr/>
        </p:nvPicPr>
        <p:blipFill>
          <a:blip r:embed="rId3"/>
          <a:stretch>
            <a:fillRect/>
          </a:stretch>
        </p:blipFill>
        <p:spPr>
          <a:xfrm>
            <a:off x="442199" y="2619173"/>
            <a:ext cx="3538165" cy="1008930"/>
          </a:xfrm>
          <a:prstGeom prst="rect">
            <a:avLst/>
          </a:prstGeom>
        </p:spPr>
      </p:pic>
    </p:spTree>
    <p:extLst>
      <p:ext uri="{BB962C8B-B14F-4D97-AF65-F5344CB8AC3E}">
        <p14:creationId xmlns:p14="http://schemas.microsoft.com/office/powerpoint/2010/main" val="377800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5F2E-84F3-3297-7DFF-2F589716ECB5}"/>
              </a:ext>
            </a:extLst>
          </p:cNvPr>
          <p:cNvSpPr>
            <a:spLocks noGrp="1"/>
          </p:cNvSpPr>
          <p:nvPr>
            <p:ph type="title"/>
          </p:nvPr>
        </p:nvSpPr>
        <p:spPr/>
        <p:txBody>
          <a:bodyPr>
            <a:normAutofit/>
          </a:bodyPr>
          <a:lstStyle/>
          <a:p>
            <a:br>
              <a:rPr lang="en-US" dirty="0"/>
            </a:br>
            <a:endParaRPr lang="en-IN" dirty="0"/>
          </a:p>
        </p:txBody>
      </p:sp>
      <p:sp>
        <p:nvSpPr>
          <p:cNvPr id="3" name="Content Placeholder 2">
            <a:extLst>
              <a:ext uri="{FF2B5EF4-FFF2-40B4-BE49-F238E27FC236}">
                <a16:creationId xmlns:a16="http://schemas.microsoft.com/office/drawing/2014/main" id="{1346B806-4C9F-8B84-F196-8714667FA1DF}"/>
              </a:ext>
            </a:extLst>
          </p:cNvPr>
          <p:cNvSpPr>
            <a:spLocks noGrp="1"/>
          </p:cNvSpPr>
          <p:nvPr>
            <p:ph idx="1"/>
          </p:nvPr>
        </p:nvSpPr>
        <p:spPr>
          <a:xfrm>
            <a:off x="1264429" y="1314792"/>
            <a:ext cx="10058400" cy="4023360"/>
          </a:xfrm>
        </p:spPr>
        <p:txBody>
          <a:bodyPr/>
          <a:lstStyle/>
          <a:p>
            <a:pPr marL="0" indent="0">
              <a:buNone/>
            </a:pPr>
            <a:endParaRPr lang="en-US" b="1" dirty="0"/>
          </a:p>
          <a:p>
            <a:r>
              <a:rPr lang="en-US" b="1" dirty="0"/>
              <a:t>Objective:</a:t>
            </a:r>
          </a:p>
          <a:p>
            <a:r>
              <a:rPr lang="en-US" dirty="0"/>
              <a:t>The primary goal of this project is to analyze Amazon's sales data from three distinct branches located in Mandalay, Yangon, and Naypyitaw. The analysis aims to uncover meaningful insights into sales trends, customer behavior, product performance, and other factors that influence revenue. This information will help Amazon identify areas of improvement, optimize strategies, and enhance decision-making processes.</a:t>
            </a:r>
          </a:p>
          <a:p>
            <a:endParaRPr lang="en-IN" dirty="0"/>
          </a:p>
        </p:txBody>
      </p:sp>
    </p:spTree>
    <p:extLst>
      <p:ext uri="{BB962C8B-B14F-4D97-AF65-F5344CB8AC3E}">
        <p14:creationId xmlns:p14="http://schemas.microsoft.com/office/powerpoint/2010/main" val="419935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BC7AC-202B-66D8-621A-7AAE478139E3}"/>
              </a:ext>
            </a:extLst>
          </p:cNvPr>
          <p:cNvPicPr>
            <a:picLocks noChangeAspect="1"/>
          </p:cNvPicPr>
          <p:nvPr/>
        </p:nvPicPr>
        <p:blipFill>
          <a:blip r:embed="rId2"/>
          <a:stretch>
            <a:fillRect/>
          </a:stretch>
        </p:blipFill>
        <p:spPr>
          <a:xfrm>
            <a:off x="600345" y="0"/>
            <a:ext cx="7147474" cy="2304301"/>
          </a:xfrm>
          <a:prstGeom prst="rect">
            <a:avLst/>
          </a:prstGeom>
        </p:spPr>
      </p:pic>
      <p:pic>
        <p:nvPicPr>
          <p:cNvPr id="5" name="Picture 4">
            <a:extLst>
              <a:ext uri="{FF2B5EF4-FFF2-40B4-BE49-F238E27FC236}">
                <a16:creationId xmlns:a16="http://schemas.microsoft.com/office/drawing/2014/main" id="{7170D704-BDCB-E185-6A0E-AD967F8DD326}"/>
              </a:ext>
            </a:extLst>
          </p:cNvPr>
          <p:cNvPicPr>
            <a:picLocks noChangeAspect="1"/>
          </p:cNvPicPr>
          <p:nvPr/>
        </p:nvPicPr>
        <p:blipFill>
          <a:blip r:embed="rId3"/>
          <a:stretch>
            <a:fillRect/>
          </a:stretch>
        </p:blipFill>
        <p:spPr>
          <a:xfrm>
            <a:off x="682275" y="2661249"/>
            <a:ext cx="3381203" cy="1535501"/>
          </a:xfrm>
          <a:prstGeom prst="rect">
            <a:avLst/>
          </a:prstGeom>
        </p:spPr>
      </p:pic>
      <p:sp>
        <p:nvSpPr>
          <p:cNvPr id="6" name="Title 5">
            <a:extLst>
              <a:ext uri="{FF2B5EF4-FFF2-40B4-BE49-F238E27FC236}">
                <a16:creationId xmlns:a16="http://schemas.microsoft.com/office/drawing/2014/main" id="{37CCC44E-C9E4-671E-52F1-38D1E5EC23EE}"/>
              </a:ext>
            </a:extLst>
          </p:cNvPr>
          <p:cNvSpPr>
            <a:spLocks noGrp="1"/>
          </p:cNvSpPr>
          <p:nvPr>
            <p:ph type="title"/>
          </p:nvPr>
        </p:nvSpPr>
        <p:spPr>
          <a:xfrm>
            <a:off x="366252" y="4366854"/>
            <a:ext cx="10515600" cy="618101"/>
          </a:xfrm>
        </p:spPr>
        <p:txBody>
          <a:bodyPr>
            <a:normAutofit/>
          </a:bodyPr>
          <a:lstStyle/>
          <a:p>
            <a:r>
              <a:rPr lang="en-IN" sz="1800" b="1" i="1" dirty="0"/>
              <a:t>//Naypyitaw is the highest VAT percentage city.</a:t>
            </a:r>
          </a:p>
        </p:txBody>
      </p:sp>
    </p:spTree>
    <p:extLst>
      <p:ext uri="{BB962C8B-B14F-4D97-AF65-F5344CB8AC3E}">
        <p14:creationId xmlns:p14="http://schemas.microsoft.com/office/powerpoint/2010/main" val="2048788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EEE97-8B00-2FCE-7B82-DB25D2534C38}"/>
              </a:ext>
            </a:extLst>
          </p:cNvPr>
          <p:cNvPicPr>
            <a:picLocks noChangeAspect="1"/>
          </p:cNvPicPr>
          <p:nvPr/>
        </p:nvPicPr>
        <p:blipFill>
          <a:blip r:embed="rId2"/>
          <a:stretch>
            <a:fillRect/>
          </a:stretch>
        </p:blipFill>
        <p:spPr>
          <a:xfrm>
            <a:off x="412571" y="0"/>
            <a:ext cx="7551557" cy="2189427"/>
          </a:xfrm>
          <a:prstGeom prst="rect">
            <a:avLst/>
          </a:prstGeom>
        </p:spPr>
      </p:pic>
      <p:pic>
        <p:nvPicPr>
          <p:cNvPr id="5" name="Picture 4">
            <a:extLst>
              <a:ext uri="{FF2B5EF4-FFF2-40B4-BE49-F238E27FC236}">
                <a16:creationId xmlns:a16="http://schemas.microsoft.com/office/drawing/2014/main" id="{D181993A-B69B-09FA-BE03-70F161802317}"/>
              </a:ext>
            </a:extLst>
          </p:cNvPr>
          <p:cNvPicPr>
            <a:picLocks noChangeAspect="1"/>
          </p:cNvPicPr>
          <p:nvPr/>
        </p:nvPicPr>
        <p:blipFill>
          <a:blip r:embed="rId3"/>
          <a:stretch>
            <a:fillRect/>
          </a:stretch>
        </p:blipFill>
        <p:spPr>
          <a:xfrm>
            <a:off x="412571" y="2533219"/>
            <a:ext cx="3941944" cy="1527504"/>
          </a:xfrm>
          <a:prstGeom prst="rect">
            <a:avLst/>
          </a:prstGeom>
        </p:spPr>
      </p:pic>
      <p:sp>
        <p:nvSpPr>
          <p:cNvPr id="6" name="Title 5">
            <a:extLst>
              <a:ext uri="{FF2B5EF4-FFF2-40B4-BE49-F238E27FC236}">
                <a16:creationId xmlns:a16="http://schemas.microsoft.com/office/drawing/2014/main" id="{4BCBC289-7C10-19B5-83EF-6ABFB8E3E1F3}"/>
              </a:ext>
            </a:extLst>
          </p:cNvPr>
          <p:cNvSpPr>
            <a:spLocks noGrp="1"/>
          </p:cNvSpPr>
          <p:nvPr>
            <p:ph type="title"/>
          </p:nvPr>
        </p:nvSpPr>
        <p:spPr>
          <a:xfrm>
            <a:off x="412571" y="4411910"/>
            <a:ext cx="10515600" cy="563214"/>
          </a:xfrm>
        </p:spPr>
        <p:txBody>
          <a:bodyPr>
            <a:normAutofit/>
          </a:bodyPr>
          <a:lstStyle/>
          <a:p>
            <a:r>
              <a:rPr lang="en-IN" sz="1800" b="1" i="1" dirty="0"/>
              <a:t>//Member – customer type is highest VAT payments.</a:t>
            </a:r>
          </a:p>
        </p:txBody>
      </p:sp>
    </p:spTree>
    <p:extLst>
      <p:ext uri="{BB962C8B-B14F-4D97-AF65-F5344CB8AC3E}">
        <p14:creationId xmlns:p14="http://schemas.microsoft.com/office/powerpoint/2010/main" val="42323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69B0E1-2965-EB38-C9A5-DCE13BDBAF3D}"/>
              </a:ext>
            </a:extLst>
          </p:cNvPr>
          <p:cNvPicPr>
            <a:picLocks noChangeAspect="1"/>
          </p:cNvPicPr>
          <p:nvPr/>
        </p:nvPicPr>
        <p:blipFill>
          <a:blip r:embed="rId2"/>
          <a:stretch>
            <a:fillRect/>
          </a:stretch>
        </p:blipFill>
        <p:spPr>
          <a:xfrm>
            <a:off x="374905" y="106091"/>
            <a:ext cx="5896798" cy="943107"/>
          </a:xfrm>
          <a:prstGeom prst="rect">
            <a:avLst/>
          </a:prstGeom>
        </p:spPr>
      </p:pic>
      <p:pic>
        <p:nvPicPr>
          <p:cNvPr id="5" name="Picture 4">
            <a:extLst>
              <a:ext uri="{FF2B5EF4-FFF2-40B4-BE49-F238E27FC236}">
                <a16:creationId xmlns:a16="http://schemas.microsoft.com/office/drawing/2014/main" id="{E1BDD9E5-CA0A-25D1-1959-D09D82FAD475}"/>
              </a:ext>
            </a:extLst>
          </p:cNvPr>
          <p:cNvPicPr>
            <a:picLocks noChangeAspect="1"/>
          </p:cNvPicPr>
          <p:nvPr/>
        </p:nvPicPr>
        <p:blipFill>
          <a:blip r:embed="rId3"/>
          <a:stretch>
            <a:fillRect/>
          </a:stretch>
        </p:blipFill>
        <p:spPr>
          <a:xfrm>
            <a:off x="577398" y="1278983"/>
            <a:ext cx="1954616" cy="833787"/>
          </a:xfrm>
          <a:prstGeom prst="rect">
            <a:avLst/>
          </a:prstGeom>
        </p:spPr>
      </p:pic>
      <p:pic>
        <p:nvPicPr>
          <p:cNvPr id="7" name="Picture 6">
            <a:extLst>
              <a:ext uri="{FF2B5EF4-FFF2-40B4-BE49-F238E27FC236}">
                <a16:creationId xmlns:a16="http://schemas.microsoft.com/office/drawing/2014/main" id="{80347201-0476-70BD-7AC8-3138FF2A8D52}"/>
              </a:ext>
            </a:extLst>
          </p:cNvPr>
          <p:cNvPicPr>
            <a:picLocks noChangeAspect="1"/>
          </p:cNvPicPr>
          <p:nvPr/>
        </p:nvPicPr>
        <p:blipFill>
          <a:blip r:embed="rId4"/>
          <a:stretch>
            <a:fillRect/>
          </a:stretch>
        </p:blipFill>
        <p:spPr>
          <a:xfrm>
            <a:off x="365379" y="3129971"/>
            <a:ext cx="5906324" cy="971686"/>
          </a:xfrm>
          <a:prstGeom prst="rect">
            <a:avLst/>
          </a:prstGeom>
        </p:spPr>
      </p:pic>
      <p:pic>
        <p:nvPicPr>
          <p:cNvPr id="9" name="Picture 8">
            <a:extLst>
              <a:ext uri="{FF2B5EF4-FFF2-40B4-BE49-F238E27FC236}">
                <a16:creationId xmlns:a16="http://schemas.microsoft.com/office/drawing/2014/main" id="{147E8360-5A68-8450-3E61-2989F6495EDB}"/>
              </a:ext>
            </a:extLst>
          </p:cNvPr>
          <p:cNvPicPr>
            <a:picLocks noChangeAspect="1"/>
          </p:cNvPicPr>
          <p:nvPr/>
        </p:nvPicPr>
        <p:blipFill>
          <a:blip r:embed="rId5"/>
          <a:stretch>
            <a:fillRect/>
          </a:stretch>
        </p:blipFill>
        <p:spPr>
          <a:xfrm>
            <a:off x="577398" y="4459204"/>
            <a:ext cx="2124088" cy="659654"/>
          </a:xfrm>
          <a:prstGeom prst="rect">
            <a:avLst/>
          </a:prstGeom>
        </p:spPr>
      </p:pic>
    </p:spTree>
    <p:extLst>
      <p:ext uri="{BB962C8B-B14F-4D97-AF65-F5344CB8AC3E}">
        <p14:creationId xmlns:p14="http://schemas.microsoft.com/office/powerpoint/2010/main" val="2312616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9C7E64-4DE8-DC6B-E0E8-C34D30037228}"/>
              </a:ext>
            </a:extLst>
          </p:cNvPr>
          <p:cNvPicPr>
            <a:picLocks noChangeAspect="1"/>
          </p:cNvPicPr>
          <p:nvPr/>
        </p:nvPicPr>
        <p:blipFill>
          <a:blip r:embed="rId2"/>
          <a:stretch>
            <a:fillRect/>
          </a:stretch>
        </p:blipFill>
        <p:spPr>
          <a:xfrm>
            <a:off x="427385" y="82059"/>
            <a:ext cx="5993080" cy="2484632"/>
          </a:xfrm>
          <a:prstGeom prst="rect">
            <a:avLst/>
          </a:prstGeom>
        </p:spPr>
      </p:pic>
      <p:pic>
        <p:nvPicPr>
          <p:cNvPr id="5" name="Picture 4">
            <a:extLst>
              <a:ext uri="{FF2B5EF4-FFF2-40B4-BE49-F238E27FC236}">
                <a16:creationId xmlns:a16="http://schemas.microsoft.com/office/drawing/2014/main" id="{ACA11D4C-6608-A65A-6091-107E187237DE}"/>
              </a:ext>
            </a:extLst>
          </p:cNvPr>
          <p:cNvPicPr>
            <a:picLocks noChangeAspect="1"/>
          </p:cNvPicPr>
          <p:nvPr/>
        </p:nvPicPr>
        <p:blipFill>
          <a:blip r:embed="rId3"/>
          <a:stretch>
            <a:fillRect/>
          </a:stretch>
        </p:blipFill>
        <p:spPr>
          <a:xfrm>
            <a:off x="427385" y="2913223"/>
            <a:ext cx="4017844" cy="1019680"/>
          </a:xfrm>
          <a:prstGeom prst="rect">
            <a:avLst/>
          </a:prstGeom>
        </p:spPr>
      </p:pic>
      <p:sp>
        <p:nvSpPr>
          <p:cNvPr id="6" name="Title 5">
            <a:extLst>
              <a:ext uri="{FF2B5EF4-FFF2-40B4-BE49-F238E27FC236}">
                <a16:creationId xmlns:a16="http://schemas.microsoft.com/office/drawing/2014/main" id="{3B961573-EA3C-514A-DE01-84D779BE87B9}"/>
              </a:ext>
            </a:extLst>
          </p:cNvPr>
          <p:cNvSpPr>
            <a:spLocks noGrp="1"/>
          </p:cNvSpPr>
          <p:nvPr>
            <p:ph type="title"/>
          </p:nvPr>
        </p:nvSpPr>
        <p:spPr>
          <a:xfrm>
            <a:off x="427385" y="4396351"/>
            <a:ext cx="10515600" cy="627933"/>
          </a:xfrm>
        </p:spPr>
        <p:txBody>
          <a:bodyPr>
            <a:normAutofit/>
          </a:bodyPr>
          <a:lstStyle/>
          <a:p>
            <a:r>
              <a:rPr lang="en-IN" sz="1800" b="1" i="1" dirty="0"/>
              <a:t>// Member– customer type is most frequently in sales.</a:t>
            </a:r>
          </a:p>
        </p:txBody>
      </p:sp>
    </p:spTree>
    <p:extLst>
      <p:ext uri="{BB962C8B-B14F-4D97-AF65-F5344CB8AC3E}">
        <p14:creationId xmlns:p14="http://schemas.microsoft.com/office/powerpoint/2010/main" val="693925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4BBB4A-C583-FC62-DD2F-9CC312EAAD32}"/>
              </a:ext>
            </a:extLst>
          </p:cNvPr>
          <p:cNvPicPr>
            <a:picLocks noChangeAspect="1"/>
          </p:cNvPicPr>
          <p:nvPr/>
        </p:nvPicPr>
        <p:blipFill>
          <a:blip r:embed="rId2"/>
          <a:stretch>
            <a:fillRect/>
          </a:stretch>
        </p:blipFill>
        <p:spPr>
          <a:xfrm>
            <a:off x="431886" y="158880"/>
            <a:ext cx="7206911" cy="2112371"/>
          </a:xfrm>
          <a:prstGeom prst="rect">
            <a:avLst/>
          </a:prstGeom>
        </p:spPr>
      </p:pic>
      <p:pic>
        <p:nvPicPr>
          <p:cNvPr id="5" name="Picture 4">
            <a:extLst>
              <a:ext uri="{FF2B5EF4-FFF2-40B4-BE49-F238E27FC236}">
                <a16:creationId xmlns:a16="http://schemas.microsoft.com/office/drawing/2014/main" id="{CC83F454-EDEF-3E1F-C441-3CFB8DF5130C}"/>
              </a:ext>
            </a:extLst>
          </p:cNvPr>
          <p:cNvPicPr>
            <a:picLocks noChangeAspect="1"/>
          </p:cNvPicPr>
          <p:nvPr/>
        </p:nvPicPr>
        <p:blipFill>
          <a:blip r:embed="rId3"/>
          <a:stretch>
            <a:fillRect/>
          </a:stretch>
        </p:blipFill>
        <p:spPr>
          <a:xfrm>
            <a:off x="431886" y="2703152"/>
            <a:ext cx="4026285" cy="1101931"/>
          </a:xfrm>
          <a:prstGeom prst="rect">
            <a:avLst/>
          </a:prstGeom>
        </p:spPr>
      </p:pic>
      <p:sp>
        <p:nvSpPr>
          <p:cNvPr id="6" name="Title 5">
            <a:extLst>
              <a:ext uri="{FF2B5EF4-FFF2-40B4-BE49-F238E27FC236}">
                <a16:creationId xmlns:a16="http://schemas.microsoft.com/office/drawing/2014/main" id="{16CC507C-8371-FFC8-2584-D695FE77459D}"/>
              </a:ext>
            </a:extLst>
          </p:cNvPr>
          <p:cNvSpPr>
            <a:spLocks noGrp="1"/>
          </p:cNvSpPr>
          <p:nvPr>
            <p:ph type="title"/>
          </p:nvPr>
        </p:nvSpPr>
        <p:spPr>
          <a:xfrm>
            <a:off x="431886" y="4022725"/>
            <a:ext cx="10515600" cy="564025"/>
          </a:xfrm>
        </p:spPr>
        <p:txBody>
          <a:bodyPr>
            <a:noAutofit/>
          </a:bodyPr>
          <a:lstStyle/>
          <a:p>
            <a:pPr algn="just"/>
            <a:r>
              <a:rPr lang="en-US" sz="1800" b="1" i="1" dirty="0"/>
              <a:t>//   The member customer type consistently demonstrates the highest purchase frequency based on the data.</a:t>
            </a:r>
            <a:endParaRPr lang="en-IN" sz="1800" b="1" i="1" dirty="0"/>
          </a:p>
        </p:txBody>
      </p:sp>
    </p:spTree>
    <p:extLst>
      <p:ext uri="{BB962C8B-B14F-4D97-AF65-F5344CB8AC3E}">
        <p14:creationId xmlns:p14="http://schemas.microsoft.com/office/powerpoint/2010/main" val="4222897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2947E-C69D-BBCE-9206-298B46323284}"/>
              </a:ext>
            </a:extLst>
          </p:cNvPr>
          <p:cNvPicPr>
            <a:picLocks noChangeAspect="1"/>
          </p:cNvPicPr>
          <p:nvPr/>
        </p:nvPicPr>
        <p:blipFill>
          <a:blip r:embed="rId2"/>
          <a:stretch>
            <a:fillRect/>
          </a:stretch>
        </p:blipFill>
        <p:spPr>
          <a:xfrm>
            <a:off x="118256" y="475060"/>
            <a:ext cx="6656875" cy="2025445"/>
          </a:xfrm>
          <a:prstGeom prst="rect">
            <a:avLst/>
          </a:prstGeom>
        </p:spPr>
      </p:pic>
      <p:pic>
        <p:nvPicPr>
          <p:cNvPr id="5" name="Picture 4">
            <a:extLst>
              <a:ext uri="{FF2B5EF4-FFF2-40B4-BE49-F238E27FC236}">
                <a16:creationId xmlns:a16="http://schemas.microsoft.com/office/drawing/2014/main" id="{ACC2A186-9D6A-A4D1-81AB-24864C5D2883}"/>
              </a:ext>
            </a:extLst>
          </p:cNvPr>
          <p:cNvPicPr>
            <a:picLocks noChangeAspect="1"/>
          </p:cNvPicPr>
          <p:nvPr/>
        </p:nvPicPr>
        <p:blipFill>
          <a:blip r:embed="rId3"/>
          <a:stretch>
            <a:fillRect/>
          </a:stretch>
        </p:blipFill>
        <p:spPr>
          <a:xfrm>
            <a:off x="196064" y="2907890"/>
            <a:ext cx="3901407" cy="1449606"/>
          </a:xfrm>
          <a:prstGeom prst="rect">
            <a:avLst/>
          </a:prstGeom>
        </p:spPr>
      </p:pic>
    </p:spTree>
    <p:extLst>
      <p:ext uri="{BB962C8B-B14F-4D97-AF65-F5344CB8AC3E}">
        <p14:creationId xmlns:p14="http://schemas.microsoft.com/office/powerpoint/2010/main" val="750717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C854F0-5D9F-3E47-13C0-B6EB531696C1}"/>
              </a:ext>
            </a:extLst>
          </p:cNvPr>
          <p:cNvPicPr>
            <a:picLocks noChangeAspect="1"/>
          </p:cNvPicPr>
          <p:nvPr/>
        </p:nvPicPr>
        <p:blipFill>
          <a:blip r:embed="rId2"/>
          <a:stretch>
            <a:fillRect/>
          </a:stretch>
        </p:blipFill>
        <p:spPr>
          <a:xfrm>
            <a:off x="269319" y="147584"/>
            <a:ext cx="8038237" cy="2300647"/>
          </a:xfrm>
          <a:prstGeom prst="rect">
            <a:avLst/>
          </a:prstGeom>
        </p:spPr>
      </p:pic>
      <p:pic>
        <p:nvPicPr>
          <p:cNvPr id="3" name="Picture 2">
            <a:extLst>
              <a:ext uri="{FF2B5EF4-FFF2-40B4-BE49-F238E27FC236}">
                <a16:creationId xmlns:a16="http://schemas.microsoft.com/office/drawing/2014/main" id="{3C9600AD-2F21-CD59-51C1-B4D0692345E3}"/>
              </a:ext>
            </a:extLst>
          </p:cNvPr>
          <p:cNvPicPr>
            <a:picLocks noChangeAspect="1"/>
          </p:cNvPicPr>
          <p:nvPr/>
        </p:nvPicPr>
        <p:blipFill>
          <a:blip r:embed="rId3"/>
          <a:stretch>
            <a:fillRect/>
          </a:stretch>
        </p:blipFill>
        <p:spPr>
          <a:xfrm>
            <a:off x="422310" y="2888753"/>
            <a:ext cx="3636291" cy="1889725"/>
          </a:xfrm>
          <a:prstGeom prst="rect">
            <a:avLst/>
          </a:prstGeom>
        </p:spPr>
      </p:pic>
    </p:spTree>
    <p:extLst>
      <p:ext uri="{BB962C8B-B14F-4D97-AF65-F5344CB8AC3E}">
        <p14:creationId xmlns:p14="http://schemas.microsoft.com/office/powerpoint/2010/main" val="635266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7CDA11-42D4-6251-63B6-D05FF4165340}"/>
              </a:ext>
            </a:extLst>
          </p:cNvPr>
          <p:cNvPicPr>
            <a:picLocks noChangeAspect="1"/>
          </p:cNvPicPr>
          <p:nvPr/>
        </p:nvPicPr>
        <p:blipFill>
          <a:blip r:embed="rId2"/>
          <a:stretch>
            <a:fillRect/>
          </a:stretch>
        </p:blipFill>
        <p:spPr>
          <a:xfrm>
            <a:off x="424809" y="110812"/>
            <a:ext cx="7713270" cy="1904801"/>
          </a:xfrm>
          <a:prstGeom prst="rect">
            <a:avLst/>
          </a:prstGeom>
        </p:spPr>
      </p:pic>
      <p:pic>
        <p:nvPicPr>
          <p:cNvPr id="5" name="Picture 4">
            <a:extLst>
              <a:ext uri="{FF2B5EF4-FFF2-40B4-BE49-F238E27FC236}">
                <a16:creationId xmlns:a16="http://schemas.microsoft.com/office/drawing/2014/main" id="{F2EC5074-8DAE-A7AE-6D8C-47FCB11834DC}"/>
              </a:ext>
            </a:extLst>
          </p:cNvPr>
          <p:cNvPicPr>
            <a:picLocks noChangeAspect="1"/>
          </p:cNvPicPr>
          <p:nvPr/>
        </p:nvPicPr>
        <p:blipFill>
          <a:blip r:embed="rId3"/>
          <a:stretch>
            <a:fillRect/>
          </a:stretch>
        </p:blipFill>
        <p:spPr>
          <a:xfrm>
            <a:off x="536321" y="2480808"/>
            <a:ext cx="2946321" cy="2248508"/>
          </a:xfrm>
          <a:prstGeom prst="rect">
            <a:avLst/>
          </a:prstGeom>
        </p:spPr>
      </p:pic>
    </p:spTree>
    <p:extLst>
      <p:ext uri="{BB962C8B-B14F-4D97-AF65-F5344CB8AC3E}">
        <p14:creationId xmlns:p14="http://schemas.microsoft.com/office/powerpoint/2010/main" val="272280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8ADD4-E5CE-B553-7ECF-CCB495C59AB2}"/>
              </a:ext>
            </a:extLst>
          </p:cNvPr>
          <p:cNvPicPr>
            <a:picLocks noChangeAspect="1"/>
          </p:cNvPicPr>
          <p:nvPr/>
        </p:nvPicPr>
        <p:blipFill>
          <a:blip r:embed="rId2"/>
          <a:stretch>
            <a:fillRect/>
          </a:stretch>
        </p:blipFill>
        <p:spPr>
          <a:xfrm>
            <a:off x="142122" y="115880"/>
            <a:ext cx="8385404" cy="2007887"/>
          </a:xfrm>
          <a:prstGeom prst="rect">
            <a:avLst/>
          </a:prstGeom>
        </p:spPr>
      </p:pic>
      <p:pic>
        <p:nvPicPr>
          <p:cNvPr id="5" name="Picture 4">
            <a:extLst>
              <a:ext uri="{FF2B5EF4-FFF2-40B4-BE49-F238E27FC236}">
                <a16:creationId xmlns:a16="http://schemas.microsoft.com/office/drawing/2014/main" id="{7D992D4F-A734-CEA3-AA39-166B5B2F0EA8}"/>
              </a:ext>
            </a:extLst>
          </p:cNvPr>
          <p:cNvPicPr>
            <a:picLocks noChangeAspect="1"/>
          </p:cNvPicPr>
          <p:nvPr/>
        </p:nvPicPr>
        <p:blipFill>
          <a:blip r:embed="rId3"/>
          <a:stretch>
            <a:fillRect/>
          </a:stretch>
        </p:blipFill>
        <p:spPr>
          <a:xfrm>
            <a:off x="9113547" y="1582205"/>
            <a:ext cx="3078453" cy="5275795"/>
          </a:xfrm>
          <a:prstGeom prst="rect">
            <a:avLst/>
          </a:prstGeom>
        </p:spPr>
      </p:pic>
    </p:spTree>
    <p:extLst>
      <p:ext uri="{BB962C8B-B14F-4D97-AF65-F5344CB8AC3E}">
        <p14:creationId xmlns:p14="http://schemas.microsoft.com/office/powerpoint/2010/main" val="134019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3F1DBE-4B81-9D74-3BA6-52D5A87A63E7}"/>
              </a:ext>
            </a:extLst>
          </p:cNvPr>
          <p:cNvPicPr>
            <a:picLocks noChangeAspect="1"/>
          </p:cNvPicPr>
          <p:nvPr/>
        </p:nvPicPr>
        <p:blipFill>
          <a:blip r:embed="rId2"/>
          <a:stretch>
            <a:fillRect/>
          </a:stretch>
        </p:blipFill>
        <p:spPr>
          <a:xfrm>
            <a:off x="421443" y="153506"/>
            <a:ext cx="7228054" cy="2097732"/>
          </a:xfrm>
          <a:prstGeom prst="rect">
            <a:avLst/>
          </a:prstGeom>
        </p:spPr>
      </p:pic>
      <p:pic>
        <p:nvPicPr>
          <p:cNvPr id="5" name="Picture 4">
            <a:extLst>
              <a:ext uri="{FF2B5EF4-FFF2-40B4-BE49-F238E27FC236}">
                <a16:creationId xmlns:a16="http://schemas.microsoft.com/office/drawing/2014/main" id="{2505EA14-2A10-CC71-A2BB-8BECCD8F3452}"/>
              </a:ext>
            </a:extLst>
          </p:cNvPr>
          <p:cNvPicPr>
            <a:picLocks noChangeAspect="1"/>
          </p:cNvPicPr>
          <p:nvPr/>
        </p:nvPicPr>
        <p:blipFill>
          <a:blip r:embed="rId3"/>
          <a:stretch>
            <a:fillRect/>
          </a:stretch>
        </p:blipFill>
        <p:spPr>
          <a:xfrm>
            <a:off x="421443" y="2762157"/>
            <a:ext cx="3267202" cy="1210075"/>
          </a:xfrm>
          <a:prstGeom prst="rect">
            <a:avLst/>
          </a:prstGeom>
        </p:spPr>
      </p:pic>
    </p:spTree>
    <p:extLst>
      <p:ext uri="{BB962C8B-B14F-4D97-AF65-F5344CB8AC3E}">
        <p14:creationId xmlns:p14="http://schemas.microsoft.com/office/powerpoint/2010/main" val="121576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75F3A77-1C2B-C0F5-C338-743269DB438C}"/>
              </a:ext>
            </a:extLst>
          </p:cNvPr>
          <p:cNvSpPr>
            <a:spLocks noGrp="1" noChangeArrowheads="1"/>
          </p:cNvSpPr>
          <p:nvPr>
            <p:ph type="title"/>
          </p:nvPr>
        </p:nvSpPr>
        <p:spPr bwMode="auto">
          <a:xfrm>
            <a:off x="1224115" y="612844"/>
            <a:ext cx="90973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Product Trends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product lines generate the most revenue?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lines need improvement based on average performance?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Sales Trends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month, day, or time of day sees the highest sales?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branch sells the most products?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Customer Insights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customer type contributes the highest revenue?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What are the purchasing patterns for each gender?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Profitability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In which city is the highest revenue recorded?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branch or product line incurs the highest VAT?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Ratings Analysis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time of day or weekday receives the highest customer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0435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3678E-64ED-3575-B1DC-16833B5170E3}"/>
              </a:ext>
            </a:extLst>
          </p:cNvPr>
          <p:cNvPicPr>
            <a:picLocks noChangeAspect="1"/>
          </p:cNvPicPr>
          <p:nvPr/>
        </p:nvPicPr>
        <p:blipFill>
          <a:blip r:embed="rId2"/>
          <a:stretch>
            <a:fillRect/>
          </a:stretch>
        </p:blipFill>
        <p:spPr>
          <a:xfrm>
            <a:off x="246215" y="370035"/>
            <a:ext cx="8451897" cy="1714403"/>
          </a:xfrm>
          <a:prstGeom prst="rect">
            <a:avLst/>
          </a:prstGeom>
        </p:spPr>
      </p:pic>
      <p:pic>
        <p:nvPicPr>
          <p:cNvPr id="5" name="Picture 4">
            <a:extLst>
              <a:ext uri="{FF2B5EF4-FFF2-40B4-BE49-F238E27FC236}">
                <a16:creationId xmlns:a16="http://schemas.microsoft.com/office/drawing/2014/main" id="{01E21864-4BB4-3E6F-AA9C-C5EE22F24F33}"/>
              </a:ext>
            </a:extLst>
          </p:cNvPr>
          <p:cNvPicPr>
            <a:picLocks noChangeAspect="1"/>
          </p:cNvPicPr>
          <p:nvPr/>
        </p:nvPicPr>
        <p:blipFill>
          <a:blip r:embed="rId3"/>
          <a:stretch>
            <a:fillRect/>
          </a:stretch>
        </p:blipFill>
        <p:spPr>
          <a:xfrm>
            <a:off x="9045678" y="1355743"/>
            <a:ext cx="3070762" cy="5502257"/>
          </a:xfrm>
          <a:prstGeom prst="rect">
            <a:avLst/>
          </a:prstGeom>
        </p:spPr>
      </p:pic>
    </p:spTree>
    <p:extLst>
      <p:ext uri="{BB962C8B-B14F-4D97-AF65-F5344CB8AC3E}">
        <p14:creationId xmlns:p14="http://schemas.microsoft.com/office/powerpoint/2010/main" val="233307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A086-ECD6-10F9-B57C-1FAC2E4DF899}"/>
              </a:ext>
            </a:extLst>
          </p:cNvPr>
          <p:cNvSpPr>
            <a:spLocks noGrp="1"/>
          </p:cNvSpPr>
          <p:nvPr>
            <p:ph type="ctrTitle"/>
          </p:nvPr>
        </p:nvSpPr>
        <p:spPr>
          <a:xfrm>
            <a:off x="1234931" y="365661"/>
            <a:ext cx="10058400" cy="3566160"/>
          </a:xfrm>
        </p:spPr>
        <p:txBody>
          <a:bodyPr>
            <a:normAutofit/>
          </a:bodyPr>
          <a:lstStyle/>
          <a:p>
            <a:r>
              <a:rPr lang="en-US" sz="3200" b="1" dirty="0"/>
              <a:t>Conclusion:</a:t>
            </a:r>
            <a:br>
              <a:rPr lang="en-US" sz="3200" b="1" dirty="0"/>
            </a:br>
            <a:r>
              <a:rPr lang="en-US" sz="2400" dirty="0"/>
              <a:t>This project aims to transform raw sales data into actionable insights that support Amazon's decision-making. By analyzing sales performance, customer preferences, and product trends, the project seeks to provide a comprehensive understanding of factors driving Amazon’s branch-level sales and revenue</a:t>
            </a:r>
            <a:r>
              <a:rPr lang="en-US" sz="3200" dirty="0"/>
              <a:t>.</a:t>
            </a:r>
            <a:br>
              <a:rPr lang="en-US" sz="3200" dirty="0"/>
            </a:br>
            <a:endParaRPr lang="en-IN" sz="3200" dirty="0"/>
          </a:p>
        </p:txBody>
      </p:sp>
    </p:spTree>
    <p:extLst>
      <p:ext uri="{BB962C8B-B14F-4D97-AF65-F5344CB8AC3E}">
        <p14:creationId xmlns:p14="http://schemas.microsoft.com/office/powerpoint/2010/main" val="421832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A82C7E-4F12-E3A3-606D-DA90313E4B42}"/>
              </a:ext>
            </a:extLst>
          </p:cNvPr>
          <p:cNvSpPr txBox="1"/>
          <p:nvPr/>
        </p:nvSpPr>
        <p:spPr>
          <a:xfrm>
            <a:off x="2035277" y="166183"/>
            <a:ext cx="7275871" cy="375552"/>
          </a:xfrm>
          <a:prstGeom prst="rect">
            <a:avLst/>
          </a:prstGeom>
          <a:noFill/>
        </p:spPr>
        <p:txBody>
          <a:bodyPr wrap="square">
            <a:spAutoFit/>
          </a:bodyPr>
          <a:lstStyle/>
          <a:p>
            <a:pPr algn="ctr">
              <a:lnSpc>
                <a:spcPct val="107000"/>
              </a:lnSpc>
              <a:spcAft>
                <a:spcPts val="800"/>
              </a:spcAft>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QUESTION FOR THE BUSSINESS DATA</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A3E87FCC-3B45-2C93-95BF-BA3DBF015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90" y="799639"/>
            <a:ext cx="8267138" cy="1009496"/>
          </a:xfrm>
          <a:prstGeom prst="rect">
            <a:avLst/>
          </a:prstGeom>
        </p:spPr>
      </p:pic>
      <p:pic>
        <p:nvPicPr>
          <p:cNvPr id="12" name="Picture 11">
            <a:extLst>
              <a:ext uri="{FF2B5EF4-FFF2-40B4-BE49-F238E27FC236}">
                <a16:creationId xmlns:a16="http://schemas.microsoft.com/office/drawing/2014/main" id="{61758F63-D180-D4E3-D784-D46265987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218" y="2275825"/>
            <a:ext cx="1999744" cy="815896"/>
          </a:xfrm>
          <a:prstGeom prst="rect">
            <a:avLst/>
          </a:prstGeom>
        </p:spPr>
      </p:pic>
      <p:sp>
        <p:nvSpPr>
          <p:cNvPr id="14" name="TextBox 13">
            <a:extLst>
              <a:ext uri="{FF2B5EF4-FFF2-40B4-BE49-F238E27FC236}">
                <a16:creationId xmlns:a16="http://schemas.microsoft.com/office/drawing/2014/main" id="{C9A10BAC-8447-3160-5816-471D709945A3}"/>
              </a:ext>
            </a:extLst>
          </p:cNvPr>
          <p:cNvSpPr txBox="1"/>
          <p:nvPr/>
        </p:nvSpPr>
        <p:spPr>
          <a:xfrm>
            <a:off x="1042218" y="3373745"/>
            <a:ext cx="6096000" cy="369332"/>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//There are 3 distinct cities in given data</a:t>
            </a:r>
            <a:endParaRPr lang="en-IN" dirty="0"/>
          </a:p>
        </p:txBody>
      </p:sp>
    </p:spTree>
    <p:extLst>
      <p:ext uri="{BB962C8B-B14F-4D97-AF65-F5344CB8AC3E}">
        <p14:creationId xmlns:p14="http://schemas.microsoft.com/office/powerpoint/2010/main" val="187011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728CDF-DB18-A74A-C535-60F8CD5B1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95" y="1"/>
            <a:ext cx="7699590" cy="1641986"/>
          </a:xfrm>
          <a:prstGeom prst="rect">
            <a:avLst/>
          </a:prstGeom>
        </p:spPr>
      </p:pic>
      <p:pic>
        <p:nvPicPr>
          <p:cNvPr id="3" name="Picture 2">
            <a:extLst>
              <a:ext uri="{FF2B5EF4-FFF2-40B4-BE49-F238E27FC236}">
                <a16:creationId xmlns:a16="http://schemas.microsoft.com/office/drawing/2014/main" id="{F4F4F29E-83EC-0560-4195-91636F92B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535" y="2087483"/>
            <a:ext cx="3204756" cy="1719218"/>
          </a:xfrm>
          <a:prstGeom prst="rect">
            <a:avLst/>
          </a:prstGeom>
        </p:spPr>
      </p:pic>
      <p:sp>
        <p:nvSpPr>
          <p:cNvPr id="5" name="TextBox 4">
            <a:extLst>
              <a:ext uri="{FF2B5EF4-FFF2-40B4-BE49-F238E27FC236}">
                <a16:creationId xmlns:a16="http://schemas.microsoft.com/office/drawing/2014/main" id="{5DAF3B4E-92C9-2B7E-CA2A-ACFB8B080AA6}"/>
              </a:ext>
            </a:extLst>
          </p:cNvPr>
          <p:cNvSpPr txBox="1"/>
          <p:nvPr/>
        </p:nvSpPr>
        <p:spPr>
          <a:xfrm>
            <a:off x="914400" y="3878475"/>
            <a:ext cx="6096000" cy="369332"/>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 there are 3 corresponding cities’</a:t>
            </a:r>
            <a:endParaRPr lang="en-IN" dirty="0"/>
          </a:p>
        </p:txBody>
      </p:sp>
    </p:spTree>
    <p:extLst>
      <p:ext uri="{BB962C8B-B14F-4D97-AF65-F5344CB8AC3E}">
        <p14:creationId xmlns:p14="http://schemas.microsoft.com/office/powerpoint/2010/main" val="309774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C8FA74-DBC6-A24F-043B-CE136254A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87" y="102317"/>
            <a:ext cx="7965524" cy="1404745"/>
          </a:xfrm>
          <a:prstGeom prst="rect">
            <a:avLst/>
          </a:prstGeom>
        </p:spPr>
      </p:pic>
      <p:pic>
        <p:nvPicPr>
          <p:cNvPr id="3" name="Picture 2">
            <a:extLst>
              <a:ext uri="{FF2B5EF4-FFF2-40B4-BE49-F238E27FC236}">
                <a16:creationId xmlns:a16="http://schemas.microsoft.com/office/drawing/2014/main" id="{D45620BD-97B9-C7D3-C1FE-8177AF12B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49" y="1693761"/>
            <a:ext cx="2736135" cy="1022119"/>
          </a:xfrm>
          <a:prstGeom prst="rect">
            <a:avLst/>
          </a:prstGeom>
        </p:spPr>
      </p:pic>
      <p:sp>
        <p:nvSpPr>
          <p:cNvPr id="5" name="TextBox 4">
            <a:extLst>
              <a:ext uri="{FF2B5EF4-FFF2-40B4-BE49-F238E27FC236}">
                <a16:creationId xmlns:a16="http://schemas.microsoft.com/office/drawing/2014/main" id="{E61B37B0-64FB-7EBB-D674-2CE710DA1EDB}"/>
              </a:ext>
            </a:extLst>
          </p:cNvPr>
          <p:cNvSpPr txBox="1"/>
          <p:nvPr/>
        </p:nvSpPr>
        <p:spPr>
          <a:xfrm>
            <a:off x="875071" y="3059668"/>
            <a:ext cx="6096000" cy="369332"/>
          </a:xfrm>
          <a:prstGeom prst="rect">
            <a:avLst/>
          </a:prstGeom>
          <a:noFill/>
        </p:spPr>
        <p:txBody>
          <a:bodyPr wrap="square">
            <a:spAutoFit/>
            <a:scene3d>
              <a:camera prst="orthographicFront"/>
              <a:lightRig rig="threePt" dir="t"/>
            </a:scene3d>
            <a:sp3d>
              <a:bevelT w="19050"/>
            </a:sp3d>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 // There are 6 distinct  product_lies	</a:t>
            </a:r>
            <a:endParaRPr lang="en-IN" dirty="0"/>
          </a:p>
        </p:txBody>
      </p:sp>
    </p:spTree>
    <p:extLst>
      <p:ext uri="{BB962C8B-B14F-4D97-AF65-F5344CB8AC3E}">
        <p14:creationId xmlns:p14="http://schemas.microsoft.com/office/powerpoint/2010/main" val="102140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21B22E-59EC-9254-4806-F2F36A0DF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29" y="2"/>
            <a:ext cx="7104420" cy="2522368"/>
          </a:xfrm>
          <a:prstGeom prst="rect">
            <a:avLst/>
          </a:prstGeom>
        </p:spPr>
      </p:pic>
      <p:pic>
        <p:nvPicPr>
          <p:cNvPr id="3" name="Picture 2">
            <a:extLst>
              <a:ext uri="{FF2B5EF4-FFF2-40B4-BE49-F238E27FC236}">
                <a16:creationId xmlns:a16="http://schemas.microsoft.com/office/drawing/2014/main" id="{98FB4090-1D28-310E-98B4-BC2176E6F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716" y="2786522"/>
            <a:ext cx="4070403" cy="1628161"/>
          </a:xfrm>
          <a:prstGeom prst="rect">
            <a:avLst/>
          </a:prstGeom>
        </p:spPr>
      </p:pic>
      <p:sp>
        <p:nvSpPr>
          <p:cNvPr id="5" name="TextBox 4">
            <a:extLst>
              <a:ext uri="{FF2B5EF4-FFF2-40B4-BE49-F238E27FC236}">
                <a16:creationId xmlns:a16="http://schemas.microsoft.com/office/drawing/2014/main" id="{D299CB40-3CB5-8677-06AA-9A17EFBD7F42}"/>
              </a:ext>
            </a:extLst>
          </p:cNvPr>
          <p:cNvSpPr txBox="1"/>
          <p:nvPr/>
        </p:nvSpPr>
        <p:spPr>
          <a:xfrm>
            <a:off x="882139" y="4678835"/>
            <a:ext cx="6096000" cy="369332"/>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//There are 3 mostly frequented payments</a:t>
            </a:r>
            <a:endParaRPr lang="en-IN" dirty="0"/>
          </a:p>
        </p:txBody>
      </p:sp>
    </p:spTree>
    <p:extLst>
      <p:ext uri="{BB962C8B-B14F-4D97-AF65-F5344CB8AC3E}">
        <p14:creationId xmlns:p14="http://schemas.microsoft.com/office/powerpoint/2010/main" val="42050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408F3F-26D8-5122-27EA-EF4607B7D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88" y="-1"/>
            <a:ext cx="6908084" cy="2652471"/>
          </a:xfrm>
          <a:prstGeom prst="rect">
            <a:avLst/>
          </a:prstGeom>
        </p:spPr>
      </p:pic>
      <p:pic>
        <p:nvPicPr>
          <p:cNvPr id="3" name="Picture 2">
            <a:extLst>
              <a:ext uri="{FF2B5EF4-FFF2-40B4-BE49-F238E27FC236}">
                <a16:creationId xmlns:a16="http://schemas.microsoft.com/office/drawing/2014/main" id="{2DCA0FAA-012A-D3E0-B8BF-6D8D638D9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66" y="2949994"/>
            <a:ext cx="5533777" cy="1069411"/>
          </a:xfrm>
          <a:prstGeom prst="rect">
            <a:avLst/>
          </a:prstGeom>
        </p:spPr>
      </p:pic>
      <p:sp>
        <p:nvSpPr>
          <p:cNvPr id="5" name="TextBox 4">
            <a:extLst>
              <a:ext uri="{FF2B5EF4-FFF2-40B4-BE49-F238E27FC236}">
                <a16:creationId xmlns:a16="http://schemas.microsoft.com/office/drawing/2014/main" id="{FE8AC168-B89D-DE46-F4E1-AF4F83DEE58B}"/>
              </a:ext>
            </a:extLst>
          </p:cNvPr>
          <p:cNvSpPr txBox="1"/>
          <p:nvPr/>
        </p:nvSpPr>
        <p:spPr>
          <a:xfrm>
            <a:off x="620353" y="4132263"/>
            <a:ext cx="6096000" cy="369332"/>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//The highest sales in product line is Health and beauty</a:t>
            </a:r>
            <a:endParaRPr lang="en-IN" dirty="0"/>
          </a:p>
        </p:txBody>
      </p:sp>
    </p:spTree>
    <p:extLst>
      <p:ext uri="{BB962C8B-B14F-4D97-AF65-F5344CB8AC3E}">
        <p14:creationId xmlns:p14="http://schemas.microsoft.com/office/powerpoint/2010/main" val="59641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EEDF5-37A0-B220-6EDD-099C00783B2B}"/>
              </a:ext>
            </a:extLst>
          </p:cNvPr>
          <p:cNvPicPr>
            <a:picLocks noChangeAspect="1"/>
          </p:cNvPicPr>
          <p:nvPr/>
        </p:nvPicPr>
        <p:blipFill>
          <a:blip r:embed="rId2"/>
          <a:stretch>
            <a:fillRect/>
          </a:stretch>
        </p:blipFill>
        <p:spPr>
          <a:xfrm>
            <a:off x="313518" y="96523"/>
            <a:ext cx="9204108" cy="2501940"/>
          </a:xfrm>
          <a:prstGeom prst="rect">
            <a:avLst/>
          </a:prstGeom>
        </p:spPr>
      </p:pic>
      <p:pic>
        <p:nvPicPr>
          <p:cNvPr id="5" name="Picture 4">
            <a:extLst>
              <a:ext uri="{FF2B5EF4-FFF2-40B4-BE49-F238E27FC236}">
                <a16:creationId xmlns:a16="http://schemas.microsoft.com/office/drawing/2014/main" id="{DB6921FB-5291-5039-EF45-3E1F7F51E355}"/>
              </a:ext>
            </a:extLst>
          </p:cNvPr>
          <p:cNvPicPr>
            <a:picLocks noChangeAspect="1"/>
          </p:cNvPicPr>
          <p:nvPr/>
        </p:nvPicPr>
        <p:blipFill>
          <a:blip r:embed="rId3"/>
          <a:stretch>
            <a:fillRect/>
          </a:stretch>
        </p:blipFill>
        <p:spPr>
          <a:xfrm>
            <a:off x="736769" y="2801354"/>
            <a:ext cx="3963050" cy="1487882"/>
          </a:xfrm>
          <a:prstGeom prst="rect">
            <a:avLst/>
          </a:prstGeom>
        </p:spPr>
      </p:pic>
    </p:spTree>
    <p:extLst>
      <p:ext uri="{BB962C8B-B14F-4D97-AF65-F5344CB8AC3E}">
        <p14:creationId xmlns:p14="http://schemas.microsoft.com/office/powerpoint/2010/main" val="18232090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402</TotalTime>
  <Words>404</Words>
  <Application>Microsoft Office PowerPoint</Application>
  <PresentationFormat>Widescreen</PresentationFormat>
  <Paragraphs>35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SofiaPro</vt:lpstr>
      <vt:lpstr>Retrospect</vt:lpstr>
      <vt:lpstr>                        Capstone Project                     Sk.Mastan Vali                              S9708  Amazon Sales Insights: Analyzing Sales Data Across Branches  </vt:lpstr>
      <vt:lpstr> </vt:lpstr>
      <vt:lpstr>Product Trends:                                       Which product lines generate the most revenue?                                      Which lines need improvement based on average performance? Sales Trends:                                        Which month, day, or time of day sees the highest sales?                                       Which branch sells the most products? Customer Insights:                                        Which customer type contributes the highest revenue?                                       What are the purchasing patterns for each gender? Profitability:                                        In which city is the highest revenue recorded?                                       Which branch or product line incurs the highest VAT? Ratings Analysis:                                        Which time of day or weekday receives the highest customer ratings?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food and beverages are the generate highest revenue</vt:lpstr>
      <vt:lpstr>// the highest revenue  generated city is Naypyitaw</vt:lpstr>
      <vt:lpstr>//Food and beverages are the highest tax payer in product line</vt:lpstr>
      <vt:lpstr>PowerPoint Presentation</vt:lpstr>
      <vt:lpstr>PowerPoint Presentation</vt:lpstr>
      <vt:lpstr>PowerPoint Presentation</vt:lpstr>
      <vt:lpstr>PowerPoint Presentation</vt:lpstr>
      <vt:lpstr>PowerPoint Presentation</vt:lpstr>
      <vt:lpstr>PowerPoint Presentation</vt:lpstr>
      <vt:lpstr>//Naypyitaw is the highest VAT percentage city.</vt:lpstr>
      <vt:lpstr>//Member – customer type is highest VAT payments.</vt:lpstr>
      <vt:lpstr>PowerPoint Presentation</vt:lpstr>
      <vt:lpstr>// Member– customer type is most frequently in sales.</vt:lpstr>
      <vt:lpstr>//   The member customer type consistently demonstrates the highest purchase frequency based on the data.</vt:lpstr>
      <vt:lpstr>PowerPoint Presentation</vt:lpstr>
      <vt:lpstr>PowerPoint Presentation</vt:lpstr>
      <vt:lpstr>PowerPoint Presentation</vt:lpstr>
      <vt:lpstr>PowerPoint Presentation</vt:lpstr>
      <vt:lpstr>PowerPoint Presentation</vt:lpstr>
      <vt:lpstr>PowerPoint Presentation</vt:lpstr>
      <vt:lpstr>Conclusion: This project aims to transform raw sales data into actionable insights that support Amazon's decision-making. By analyzing sales performance, customer preferences, and product trends, the project seeks to provide a comprehensive understanding of factors driving Amazon’s branch-level sales and revenue.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MASTANVALI SHAIK</dc:creator>
  <cp:lastModifiedBy>MASTANVALI SHAIK</cp:lastModifiedBy>
  <cp:revision>3</cp:revision>
  <dcterms:created xsi:type="dcterms:W3CDTF">2024-12-23T10:03:36Z</dcterms:created>
  <dcterms:modified xsi:type="dcterms:W3CDTF">2024-12-24T07:49:58Z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