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6"/>
  </p:notesMasterIdLst>
  <p:sldIdLst>
    <p:sldId id="256" r:id="rId2"/>
    <p:sldId id="269" r:id="rId3"/>
    <p:sldId id="257" r:id="rId4"/>
    <p:sldId id="270" r:id="rId5"/>
    <p:sldId id="260" r:id="rId6"/>
    <p:sldId id="267" r:id="rId7"/>
    <p:sldId id="261" r:id="rId8"/>
    <p:sldId id="262" r:id="rId9"/>
    <p:sldId id="282" r:id="rId10"/>
    <p:sldId id="283" r:id="rId11"/>
    <p:sldId id="284" r:id="rId12"/>
    <p:sldId id="285" r:id="rId13"/>
    <p:sldId id="286" r:id="rId14"/>
    <p:sldId id="268" r:id="rId15"/>
    <p:sldId id="271" r:id="rId16"/>
    <p:sldId id="272" r:id="rId17"/>
    <p:sldId id="276" r:id="rId18"/>
    <p:sldId id="274" r:id="rId19"/>
    <p:sldId id="281" r:id="rId20"/>
    <p:sldId id="277" r:id="rId21"/>
    <p:sldId id="278" r:id="rId22"/>
    <p:sldId id="287" r:id="rId23"/>
    <p:sldId id="288" r:id="rId24"/>
    <p:sldId id="26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ACE689-C689-4844-A953-54A4801392AB}"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CD2319A-22CA-468F-90B2-D33FBBBAE904}">
      <dgm:prSet/>
      <dgm:spPr/>
      <dgm:t>
        <a:bodyPr/>
        <a:lstStyle/>
        <a:p>
          <a:pPr>
            <a:lnSpc>
              <a:spcPct val="100000"/>
            </a:lnSpc>
          </a:pPr>
          <a:r>
            <a:rPr lang="en-US" b="1"/>
            <a:t>Real-Time Emotion Detection</a:t>
          </a:r>
          <a:r>
            <a:rPr lang="en-US"/>
            <a:t>:</a:t>
          </a:r>
          <a:br>
            <a:rPr lang="en-US"/>
          </a:br>
          <a:r>
            <a:rPr lang="en-US"/>
            <a:t>Ensuring accurate and low-latency emotion detection using facial expressions, even in varying lighting conditions, angles, and facial features.</a:t>
          </a:r>
        </a:p>
      </dgm:t>
    </dgm:pt>
    <dgm:pt modelId="{4B4366CF-A07A-4DE0-8C72-106A211BF83D}" type="parTrans" cxnId="{444D5327-EF16-4922-96C0-BA69A6850A45}">
      <dgm:prSet/>
      <dgm:spPr/>
      <dgm:t>
        <a:bodyPr/>
        <a:lstStyle/>
        <a:p>
          <a:endParaRPr lang="en-US"/>
        </a:p>
      </dgm:t>
    </dgm:pt>
    <dgm:pt modelId="{D9769DEB-B977-4B1B-BA92-BA20E1D1063A}" type="sibTrans" cxnId="{444D5327-EF16-4922-96C0-BA69A6850A45}">
      <dgm:prSet/>
      <dgm:spPr/>
      <dgm:t>
        <a:bodyPr/>
        <a:lstStyle/>
        <a:p>
          <a:endParaRPr lang="en-US"/>
        </a:p>
      </dgm:t>
    </dgm:pt>
    <dgm:pt modelId="{859E9817-CF76-483C-9156-68896C8DC8D1}">
      <dgm:prSet/>
      <dgm:spPr/>
      <dgm:t>
        <a:bodyPr/>
        <a:lstStyle/>
        <a:p>
          <a:pPr>
            <a:lnSpc>
              <a:spcPct val="100000"/>
            </a:lnSpc>
          </a:pPr>
          <a:r>
            <a:rPr lang="en-US" b="1"/>
            <a:t>Emotion-to-Music Mapping</a:t>
          </a:r>
          <a:r>
            <a:rPr lang="en-US"/>
            <a:t>:</a:t>
          </a:r>
          <a:br>
            <a:rPr lang="en-US"/>
          </a:br>
          <a:r>
            <a:rPr lang="en-US"/>
            <a:t>Designing a robust algorithm to effectively map detected emotions to appropriate songs in Telugu and Hindi, considering cultural and regional music preferences.</a:t>
          </a:r>
        </a:p>
      </dgm:t>
    </dgm:pt>
    <dgm:pt modelId="{1402091C-684A-4355-9EE1-337B54E37AD1}" type="parTrans" cxnId="{A6831CA3-BF0F-43F3-A03A-83003FFC25AE}">
      <dgm:prSet/>
      <dgm:spPr/>
      <dgm:t>
        <a:bodyPr/>
        <a:lstStyle/>
        <a:p>
          <a:endParaRPr lang="en-US"/>
        </a:p>
      </dgm:t>
    </dgm:pt>
    <dgm:pt modelId="{EAA5F117-44E0-453B-9421-6CAC31DDBA04}" type="sibTrans" cxnId="{A6831CA3-BF0F-43F3-A03A-83003FFC25AE}">
      <dgm:prSet/>
      <dgm:spPr/>
      <dgm:t>
        <a:bodyPr/>
        <a:lstStyle/>
        <a:p>
          <a:endParaRPr lang="en-US"/>
        </a:p>
      </dgm:t>
    </dgm:pt>
    <dgm:pt modelId="{E2677B8F-A0D2-408B-B91A-CB2A678260B4}">
      <dgm:prSet/>
      <dgm:spPr/>
      <dgm:t>
        <a:bodyPr/>
        <a:lstStyle/>
        <a:p>
          <a:pPr>
            <a:lnSpc>
              <a:spcPct val="100000"/>
            </a:lnSpc>
          </a:pPr>
          <a:r>
            <a:rPr lang="en-US" b="1"/>
            <a:t>Frontend-Backend Integration:</a:t>
          </a:r>
          <a:endParaRPr lang="en-US"/>
        </a:p>
      </dgm:t>
    </dgm:pt>
    <dgm:pt modelId="{16D3FAD0-B8DA-459E-ABD1-36FC29BA258C}" type="parTrans" cxnId="{0DD79505-9438-4EDB-99CA-492FF1E53396}">
      <dgm:prSet/>
      <dgm:spPr/>
      <dgm:t>
        <a:bodyPr/>
        <a:lstStyle/>
        <a:p>
          <a:endParaRPr lang="en-US"/>
        </a:p>
      </dgm:t>
    </dgm:pt>
    <dgm:pt modelId="{F6A20650-6A2F-43AD-9D73-D41E88EC9B5D}" type="sibTrans" cxnId="{0DD79505-9438-4EDB-99CA-492FF1E53396}">
      <dgm:prSet/>
      <dgm:spPr/>
      <dgm:t>
        <a:bodyPr/>
        <a:lstStyle/>
        <a:p>
          <a:endParaRPr lang="en-US"/>
        </a:p>
      </dgm:t>
    </dgm:pt>
    <dgm:pt modelId="{B0769596-EF57-448E-8AE6-8347A19DA7CC}">
      <dgm:prSet/>
      <dgm:spPr/>
      <dgm:t>
        <a:bodyPr/>
        <a:lstStyle/>
        <a:p>
          <a:pPr>
            <a:lnSpc>
              <a:spcPct val="100000"/>
            </a:lnSpc>
          </a:pPr>
          <a:r>
            <a:rPr lang="en-US"/>
            <a:t>Achieving seamless communication between the dynamic user interface and backend systems to deliver real-time recommendations without delays.</a:t>
          </a:r>
        </a:p>
      </dgm:t>
    </dgm:pt>
    <dgm:pt modelId="{E4DC2249-08BD-42DC-AAF3-EE1E78FF6C42}" type="parTrans" cxnId="{265978AA-8146-4B29-AFE7-143B05409C40}">
      <dgm:prSet/>
      <dgm:spPr/>
      <dgm:t>
        <a:bodyPr/>
        <a:lstStyle/>
        <a:p>
          <a:endParaRPr lang="en-US"/>
        </a:p>
      </dgm:t>
    </dgm:pt>
    <dgm:pt modelId="{23D48115-85A7-44B3-916F-E8B87F3473BA}" type="sibTrans" cxnId="{265978AA-8146-4B29-AFE7-143B05409C40}">
      <dgm:prSet/>
      <dgm:spPr/>
      <dgm:t>
        <a:bodyPr/>
        <a:lstStyle/>
        <a:p>
          <a:endParaRPr lang="en-US"/>
        </a:p>
      </dgm:t>
    </dgm:pt>
    <dgm:pt modelId="{278E5EC2-0B4C-4D56-9F33-74A5476DA14F}" type="pres">
      <dgm:prSet presAssocID="{32ACE689-C689-4844-A953-54A4801392AB}" presName="root" presStyleCnt="0">
        <dgm:presLayoutVars>
          <dgm:dir/>
          <dgm:resizeHandles val="exact"/>
        </dgm:presLayoutVars>
      </dgm:prSet>
      <dgm:spPr/>
    </dgm:pt>
    <dgm:pt modelId="{AF8706E4-F459-4C39-B5D4-F73139C18B6A}" type="pres">
      <dgm:prSet presAssocID="{4CD2319A-22CA-468F-90B2-D33FBBBAE904}" presName="compNode" presStyleCnt="0"/>
      <dgm:spPr/>
    </dgm:pt>
    <dgm:pt modelId="{F472C528-320F-4FAE-91D6-B4DC1D3881BA}" type="pres">
      <dgm:prSet presAssocID="{4CD2319A-22CA-468F-90B2-D33FBBBAE90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unny Face with Solid Fill"/>
        </a:ext>
      </dgm:extLst>
    </dgm:pt>
    <dgm:pt modelId="{382260E4-C482-4EA6-AF36-56EF52CB5845}" type="pres">
      <dgm:prSet presAssocID="{4CD2319A-22CA-468F-90B2-D33FBBBAE904}" presName="spaceRect" presStyleCnt="0"/>
      <dgm:spPr/>
    </dgm:pt>
    <dgm:pt modelId="{D8646BFD-6DBE-42D8-BD2A-E25D38265F2A}" type="pres">
      <dgm:prSet presAssocID="{4CD2319A-22CA-468F-90B2-D33FBBBAE904}" presName="textRect" presStyleLbl="revTx" presStyleIdx="0" presStyleCnt="4">
        <dgm:presLayoutVars>
          <dgm:chMax val="1"/>
          <dgm:chPref val="1"/>
        </dgm:presLayoutVars>
      </dgm:prSet>
      <dgm:spPr/>
    </dgm:pt>
    <dgm:pt modelId="{B9D2FF7D-656E-4479-8CEA-1D2CC37673BF}" type="pres">
      <dgm:prSet presAssocID="{D9769DEB-B977-4B1B-BA92-BA20E1D1063A}" presName="sibTrans" presStyleCnt="0"/>
      <dgm:spPr/>
    </dgm:pt>
    <dgm:pt modelId="{166E23FC-6323-4585-A9B4-8A3F9D20E7BC}" type="pres">
      <dgm:prSet presAssocID="{859E9817-CF76-483C-9156-68896C8DC8D1}" presName="compNode" presStyleCnt="0"/>
      <dgm:spPr/>
    </dgm:pt>
    <dgm:pt modelId="{8615C999-B038-4445-8696-972877EA7A9F}" type="pres">
      <dgm:prSet presAssocID="{859E9817-CF76-483C-9156-68896C8DC8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6A7079B2-07AB-40E9-8698-127FDE8192D7}" type="pres">
      <dgm:prSet presAssocID="{859E9817-CF76-483C-9156-68896C8DC8D1}" presName="spaceRect" presStyleCnt="0"/>
      <dgm:spPr/>
    </dgm:pt>
    <dgm:pt modelId="{636318BE-03FE-4BEA-9765-E81B5F01CEC7}" type="pres">
      <dgm:prSet presAssocID="{859E9817-CF76-483C-9156-68896C8DC8D1}" presName="textRect" presStyleLbl="revTx" presStyleIdx="1" presStyleCnt="4">
        <dgm:presLayoutVars>
          <dgm:chMax val="1"/>
          <dgm:chPref val="1"/>
        </dgm:presLayoutVars>
      </dgm:prSet>
      <dgm:spPr/>
    </dgm:pt>
    <dgm:pt modelId="{B62BB265-F744-41AA-AC4E-7F6162CAB857}" type="pres">
      <dgm:prSet presAssocID="{EAA5F117-44E0-453B-9421-6CAC31DDBA04}" presName="sibTrans" presStyleCnt="0"/>
      <dgm:spPr/>
    </dgm:pt>
    <dgm:pt modelId="{C8421051-DDB4-4052-A924-326664A16970}" type="pres">
      <dgm:prSet presAssocID="{E2677B8F-A0D2-408B-B91A-CB2A678260B4}" presName="compNode" presStyleCnt="0"/>
      <dgm:spPr/>
    </dgm:pt>
    <dgm:pt modelId="{08F15850-8B9A-4840-AE0F-915ADB1BC60E}" type="pres">
      <dgm:prSet presAssocID="{E2677B8F-A0D2-408B-B91A-CB2A678260B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54608B64-7312-4C61-9AA0-3712BAB4C22B}" type="pres">
      <dgm:prSet presAssocID="{E2677B8F-A0D2-408B-B91A-CB2A678260B4}" presName="spaceRect" presStyleCnt="0"/>
      <dgm:spPr/>
    </dgm:pt>
    <dgm:pt modelId="{9ED52228-4269-4131-84B0-A9F8A5E6BF07}" type="pres">
      <dgm:prSet presAssocID="{E2677B8F-A0D2-408B-B91A-CB2A678260B4}" presName="textRect" presStyleLbl="revTx" presStyleIdx="2" presStyleCnt="4">
        <dgm:presLayoutVars>
          <dgm:chMax val="1"/>
          <dgm:chPref val="1"/>
        </dgm:presLayoutVars>
      </dgm:prSet>
      <dgm:spPr/>
    </dgm:pt>
    <dgm:pt modelId="{807FEC1E-0F1C-4289-97B3-4C65526EB416}" type="pres">
      <dgm:prSet presAssocID="{F6A20650-6A2F-43AD-9D73-D41E88EC9B5D}" presName="sibTrans" presStyleCnt="0"/>
      <dgm:spPr/>
    </dgm:pt>
    <dgm:pt modelId="{ECA3CE7B-8800-4434-94F3-3FFCA9BDFDE4}" type="pres">
      <dgm:prSet presAssocID="{B0769596-EF57-448E-8AE6-8347A19DA7CC}" presName="compNode" presStyleCnt="0"/>
      <dgm:spPr/>
    </dgm:pt>
    <dgm:pt modelId="{7FFE934B-1205-4D8B-B955-917ECCBF2FC0}" type="pres">
      <dgm:prSet presAssocID="{B0769596-EF57-448E-8AE6-8347A19DA7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5E740893-5EEA-427E-AC6B-98F516F5072F}" type="pres">
      <dgm:prSet presAssocID="{B0769596-EF57-448E-8AE6-8347A19DA7CC}" presName="spaceRect" presStyleCnt="0"/>
      <dgm:spPr/>
    </dgm:pt>
    <dgm:pt modelId="{37EF5837-0B6E-4270-BD62-557EAEDC9FF4}" type="pres">
      <dgm:prSet presAssocID="{B0769596-EF57-448E-8AE6-8347A19DA7CC}" presName="textRect" presStyleLbl="revTx" presStyleIdx="3" presStyleCnt="4">
        <dgm:presLayoutVars>
          <dgm:chMax val="1"/>
          <dgm:chPref val="1"/>
        </dgm:presLayoutVars>
      </dgm:prSet>
      <dgm:spPr/>
    </dgm:pt>
  </dgm:ptLst>
  <dgm:cxnLst>
    <dgm:cxn modelId="{0DD79505-9438-4EDB-99CA-492FF1E53396}" srcId="{32ACE689-C689-4844-A953-54A4801392AB}" destId="{E2677B8F-A0D2-408B-B91A-CB2A678260B4}" srcOrd="2" destOrd="0" parTransId="{16D3FAD0-B8DA-459E-ABD1-36FC29BA258C}" sibTransId="{F6A20650-6A2F-43AD-9D73-D41E88EC9B5D}"/>
    <dgm:cxn modelId="{33A8190F-8F50-4087-B0D1-BDA44C616364}" type="presOf" srcId="{B0769596-EF57-448E-8AE6-8347A19DA7CC}" destId="{37EF5837-0B6E-4270-BD62-557EAEDC9FF4}" srcOrd="0" destOrd="0" presId="urn:microsoft.com/office/officeart/2018/2/layout/IconLabelList"/>
    <dgm:cxn modelId="{444D5327-EF16-4922-96C0-BA69A6850A45}" srcId="{32ACE689-C689-4844-A953-54A4801392AB}" destId="{4CD2319A-22CA-468F-90B2-D33FBBBAE904}" srcOrd="0" destOrd="0" parTransId="{4B4366CF-A07A-4DE0-8C72-106A211BF83D}" sibTransId="{D9769DEB-B977-4B1B-BA92-BA20E1D1063A}"/>
    <dgm:cxn modelId="{C57CAD3A-B6D8-44F6-8689-3BCBEC606F3E}" type="presOf" srcId="{32ACE689-C689-4844-A953-54A4801392AB}" destId="{278E5EC2-0B4C-4D56-9F33-74A5476DA14F}" srcOrd="0" destOrd="0" presId="urn:microsoft.com/office/officeart/2018/2/layout/IconLabelList"/>
    <dgm:cxn modelId="{3D7D8B4E-DD01-4265-B8F9-FD83B1230BAC}" type="presOf" srcId="{859E9817-CF76-483C-9156-68896C8DC8D1}" destId="{636318BE-03FE-4BEA-9765-E81B5F01CEC7}" srcOrd="0" destOrd="0" presId="urn:microsoft.com/office/officeart/2018/2/layout/IconLabelList"/>
    <dgm:cxn modelId="{25EC1751-1E35-4953-91A6-54F64C7FEB56}" type="presOf" srcId="{E2677B8F-A0D2-408B-B91A-CB2A678260B4}" destId="{9ED52228-4269-4131-84B0-A9F8A5E6BF07}" srcOrd="0" destOrd="0" presId="urn:microsoft.com/office/officeart/2018/2/layout/IconLabelList"/>
    <dgm:cxn modelId="{ECCDFC8C-31C3-461F-9C6F-5BADFF175CC6}" type="presOf" srcId="{4CD2319A-22CA-468F-90B2-D33FBBBAE904}" destId="{D8646BFD-6DBE-42D8-BD2A-E25D38265F2A}" srcOrd="0" destOrd="0" presId="urn:microsoft.com/office/officeart/2018/2/layout/IconLabelList"/>
    <dgm:cxn modelId="{A6831CA3-BF0F-43F3-A03A-83003FFC25AE}" srcId="{32ACE689-C689-4844-A953-54A4801392AB}" destId="{859E9817-CF76-483C-9156-68896C8DC8D1}" srcOrd="1" destOrd="0" parTransId="{1402091C-684A-4355-9EE1-337B54E37AD1}" sibTransId="{EAA5F117-44E0-453B-9421-6CAC31DDBA04}"/>
    <dgm:cxn modelId="{265978AA-8146-4B29-AFE7-143B05409C40}" srcId="{32ACE689-C689-4844-A953-54A4801392AB}" destId="{B0769596-EF57-448E-8AE6-8347A19DA7CC}" srcOrd="3" destOrd="0" parTransId="{E4DC2249-08BD-42DC-AAF3-EE1E78FF6C42}" sibTransId="{23D48115-85A7-44B3-916F-E8B87F3473BA}"/>
    <dgm:cxn modelId="{D3C1295E-2483-46D4-9538-04EF552283AA}" type="presParOf" srcId="{278E5EC2-0B4C-4D56-9F33-74A5476DA14F}" destId="{AF8706E4-F459-4C39-B5D4-F73139C18B6A}" srcOrd="0" destOrd="0" presId="urn:microsoft.com/office/officeart/2018/2/layout/IconLabelList"/>
    <dgm:cxn modelId="{6F109C34-C4C5-4234-83DF-103A947E175A}" type="presParOf" srcId="{AF8706E4-F459-4C39-B5D4-F73139C18B6A}" destId="{F472C528-320F-4FAE-91D6-B4DC1D3881BA}" srcOrd="0" destOrd="0" presId="urn:microsoft.com/office/officeart/2018/2/layout/IconLabelList"/>
    <dgm:cxn modelId="{2F99AEF7-634B-483F-B7E0-9CA81090D704}" type="presParOf" srcId="{AF8706E4-F459-4C39-B5D4-F73139C18B6A}" destId="{382260E4-C482-4EA6-AF36-56EF52CB5845}" srcOrd="1" destOrd="0" presId="urn:microsoft.com/office/officeart/2018/2/layout/IconLabelList"/>
    <dgm:cxn modelId="{62525574-799D-4F47-AE12-2AE091487433}" type="presParOf" srcId="{AF8706E4-F459-4C39-B5D4-F73139C18B6A}" destId="{D8646BFD-6DBE-42D8-BD2A-E25D38265F2A}" srcOrd="2" destOrd="0" presId="urn:microsoft.com/office/officeart/2018/2/layout/IconLabelList"/>
    <dgm:cxn modelId="{0F6F371C-09AE-491A-8365-641589C75E09}" type="presParOf" srcId="{278E5EC2-0B4C-4D56-9F33-74A5476DA14F}" destId="{B9D2FF7D-656E-4479-8CEA-1D2CC37673BF}" srcOrd="1" destOrd="0" presId="urn:microsoft.com/office/officeart/2018/2/layout/IconLabelList"/>
    <dgm:cxn modelId="{AE9A7911-4D96-4342-A964-35D51FD1DCF7}" type="presParOf" srcId="{278E5EC2-0B4C-4D56-9F33-74A5476DA14F}" destId="{166E23FC-6323-4585-A9B4-8A3F9D20E7BC}" srcOrd="2" destOrd="0" presId="urn:microsoft.com/office/officeart/2018/2/layout/IconLabelList"/>
    <dgm:cxn modelId="{8646FC9D-0CBE-42C3-9CCF-00DB19AFAF99}" type="presParOf" srcId="{166E23FC-6323-4585-A9B4-8A3F9D20E7BC}" destId="{8615C999-B038-4445-8696-972877EA7A9F}" srcOrd="0" destOrd="0" presId="urn:microsoft.com/office/officeart/2018/2/layout/IconLabelList"/>
    <dgm:cxn modelId="{C6EBB008-F6F9-4796-B228-8EFF528D0726}" type="presParOf" srcId="{166E23FC-6323-4585-A9B4-8A3F9D20E7BC}" destId="{6A7079B2-07AB-40E9-8698-127FDE8192D7}" srcOrd="1" destOrd="0" presId="urn:microsoft.com/office/officeart/2018/2/layout/IconLabelList"/>
    <dgm:cxn modelId="{1F7E2079-77B6-41AA-B581-AC404936E309}" type="presParOf" srcId="{166E23FC-6323-4585-A9B4-8A3F9D20E7BC}" destId="{636318BE-03FE-4BEA-9765-E81B5F01CEC7}" srcOrd="2" destOrd="0" presId="urn:microsoft.com/office/officeart/2018/2/layout/IconLabelList"/>
    <dgm:cxn modelId="{230855B1-9748-400A-B77D-4D11DE626CE2}" type="presParOf" srcId="{278E5EC2-0B4C-4D56-9F33-74A5476DA14F}" destId="{B62BB265-F744-41AA-AC4E-7F6162CAB857}" srcOrd="3" destOrd="0" presId="urn:microsoft.com/office/officeart/2018/2/layout/IconLabelList"/>
    <dgm:cxn modelId="{5DF855D7-23B1-4022-9E5C-A0606C674E88}" type="presParOf" srcId="{278E5EC2-0B4C-4D56-9F33-74A5476DA14F}" destId="{C8421051-DDB4-4052-A924-326664A16970}" srcOrd="4" destOrd="0" presId="urn:microsoft.com/office/officeart/2018/2/layout/IconLabelList"/>
    <dgm:cxn modelId="{0A556055-B78B-4484-A45D-A6AEDFF95960}" type="presParOf" srcId="{C8421051-DDB4-4052-A924-326664A16970}" destId="{08F15850-8B9A-4840-AE0F-915ADB1BC60E}" srcOrd="0" destOrd="0" presId="urn:microsoft.com/office/officeart/2018/2/layout/IconLabelList"/>
    <dgm:cxn modelId="{79E1BAF0-0448-4DBD-9107-661AA9884696}" type="presParOf" srcId="{C8421051-DDB4-4052-A924-326664A16970}" destId="{54608B64-7312-4C61-9AA0-3712BAB4C22B}" srcOrd="1" destOrd="0" presId="urn:microsoft.com/office/officeart/2018/2/layout/IconLabelList"/>
    <dgm:cxn modelId="{08E22149-C472-4396-B9B7-F8C8F35616BF}" type="presParOf" srcId="{C8421051-DDB4-4052-A924-326664A16970}" destId="{9ED52228-4269-4131-84B0-A9F8A5E6BF07}" srcOrd="2" destOrd="0" presId="urn:microsoft.com/office/officeart/2018/2/layout/IconLabelList"/>
    <dgm:cxn modelId="{AB5903BA-0E75-41EA-B04E-711AA42D71D8}" type="presParOf" srcId="{278E5EC2-0B4C-4D56-9F33-74A5476DA14F}" destId="{807FEC1E-0F1C-4289-97B3-4C65526EB416}" srcOrd="5" destOrd="0" presId="urn:microsoft.com/office/officeart/2018/2/layout/IconLabelList"/>
    <dgm:cxn modelId="{5FEE9BB0-EFE6-4067-B4FE-A4FF96863E18}" type="presParOf" srcId="{278E5EC2-0B4C-4D56-9F33-74A5476DA14F}" destId="{ECA3CE7B-8800-4434-94F3-3FFCA9BDFDE4}" srcOrd="6" destOrd="0" presId="urn:microsoft.com/office/officeart/2018/2/layout/IconLabelList"/>
    <dgm:cxn modelId="{17DA4AA0-B755-4760-8329-9051F5C8DCE7}" type="presParOf" srcId="{ECA3CE7B-8800-4434-94F3-3FFCA9BDFDE4}" destId="{7FFE934B-1205-4D8B-B955-917ECCBF2FC0}" srcOrd="0" destOrd="0" presId="urn:microsoft.com/office/officeart/2018/2/layout/IconLabelList"/>
    <dgm:cxn modelId="{6E0DFD5F-1D8F-4D6B-98DB-7459688870F5}" type="presParOf" srcId="{ECA3CE7B-8800-4434-94F3-3FFCA9BDFDE4}" destId="{5E740893-5EEA-427E-AC6B-98F516F5072F}" srcOrd="1" destOrd="0" presId="urn:microsoft.com/office/officeart/2018/2/layout/IconLabelList"/>
    <dgm:cxn modelId="{AEAB2654-6067-4992-9DBA-EDD97E3FCBAD}" type="presParOf" srcId="{ECA3CE7B-8800-4434-94F3-3FFCA9BDFDE4}" destId="{37EF5837-0B6E-4270-BD62-557EAEDC9FF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1BE8DC-D99D-4E19-B941-E564AE508957}" type="doc">
      <dgm:prSet loTypeId="urn:microsoft.com/office/officeart/2018/2/layout/IconVerticalSolidList" loCatId="icon" qsTypeId="urn:microsoft.com/office/officeart/2005/8/quickstyle/simple1" qsCatId="simple" csTypeId="urn:microsoft.com/office/officeart/2018/5/colors/Iconchunking_neutralbg_accent6_2" csCatId="accent6" phldr="1"/>
      <dgm:spPr/>
      <dgm:t>
        <a:bodyPr/>
        <a:lstStyle/>
        <a:p>
          <a:endParaRPr lang="en-US"/>
        </a:p>
      </dgm:t>
    </dgm:pt>
    <dgm:pt modelId="{59A909B7-79F4-4552-ADB4-4E88867942D4}">
      <dgm:prSet/>
      <dgm:spPr/>
      <dgm:t>
        <a:bodyPr/>
        <a:lstStyle/>
        <a:p>
          <a:r>
            <a:rPr lang="en-US" b="1" i="0" baseline="0"/>
            <a:t>Frontend &amp; User Interaction</a:t>
          </a:r>
          <a:r>
            <a:rPr lang="en-US" b="0" i="0" baseline="0"/>
            <a:t>:</a:t>
          </a:r>
          <a:endParaRPr lang="en-US"/>
        </a:p>
      </dgm:t>
    </dgm:pt>
    <dgm:pt modelId="{DAA1BC34-60A4-4F9C-9CF3-700F3658435E}" type="parTrans" cxnId="{C2425673-7132-403C-8910-D2699FA8EADF}">
      <dgm:prSet/>
      <dgm:spPr/>
      <dgm:t>
        <a:bodyPr/>
        <a:lstStyle/>
        <a:p>
          <a:endParaRPr lang="en-US"/>
        </a:p>
      </dgm:t>
    </dgm:pt>
    <dgm:pt modelId="{57E1746D-42FB-498A-ACAC-037B2F787EC0}" type="sibTrans" cxnId="{C2425673-7132-403C-8910-D2699FA8EADF}">
      <dgm:prSet/>
      <dgm:spPr/>
      <dgm:t>
        <a:bodyPr/>
        <a:lstStyle/>
        <a:p>
          <a:endParaRPr lang="en-US"/>
        </a:p>
      </dgm:t>
    </dgm:pt>
    <dgm:pt modelId="{65152674-616E-4376-A39F-B9C1B5BD3ACE}">
      <dgm:prSet/>
      <dgm:spPr/>
      <dgm:t>
        <a:bodyPr/>
        <a:lstStyle/>
        <a:p>
          <a:r>
            <a:rPr lang="en-US" b="1" i="0" baseline="0"/>
            <a:t>ipywidgets</a:t>
          </a:r>
          <a:r>
            <a:rPr lang="en-US" b="0" i="0" baseline="0"/>
            <a:t>: For creating interactive elements.</a:t>
          </a:r>
          <a:endParaRPr lang="en-US"/>
        </a:p>
      </dgm:t>
    </dgm:pt>
    <dgm:pt modelId="{A804FE88-8374-4919-AB10-859745B829F2}" type="parTrans" cxnId="{CD48B4AA-1A85-41B2-AA98-D0573D012197}">
      <dgm:prSet/>
      <dgm:spPr/>
      <dgm:t>
        <a:bodyPr/>
        <a:lstStyle/>
        <a:p>
          <a:endParaRPr lang="en-US"/>
        </a:p>
      </dgm:t>
    </dgm:pt>
    <dgm:pt modelId="{1A77BD0F-6AEB-4F9D-BF87-630AB26B9B78}" type="sibTrans" cxnId="{CD48B4AA-1A85-41B2-AA98-D0573D012197}">
      <dgm:prSet/>
      <dgm:spPr/>
      <dgm:t>
        <a:bodyPr/>
        <a:lstStyle/>
        <a:p>
          <a:endParaRPr lang="en-US"/>
        </a:p>
      </dgm:t>
    </dgm:pt>
    <dgm:pt modelId="{D789698D-3701-4D4C-94D8-22BA1F87FA3C}">
      <dgm:prSet/>
      <dgm:spPr/>
      <dgm:t>
        <a:bodyPr/>
        <a:lstStyle/>
        <a:p>
          <a:r>
            <a:rPr lang="en-US" b="1" i="0" baseline="0"/>
            <a:t>Matplotlib</a:t>
          </a:r>
          <a:r>
            <a:rPr lang="en-US" b="0" i="0" baseline="0"/>
            <a:t>: For displaying images.</a:t>
          </a:r>
          <a:endParaRPr lang="en-US"/>
        </a:p>
      </dgm:t>
    </dgm:pt>
    <dgm:pt modelId="{4026FB26-C0EC-40C5-9B0F-C7C49356029F}" type="parTrans" cxnId="{91909A37-30AF-4A65-8CF5-BB362BB37042}">
      <dgm:prSet/>
      <dgm:spPr/>
      <dgm:t>
        <a:bodyPr/>
        <a:lstStyle/>
        <a:p>
          <a:endParaRPr lang="en-US"/>
        </a:p>
      </dgm:t>
    </dgm:pt>
    <dgm:pt modelId="{B36AC8E8-5DBE-4E93-A5AE-2ED8F9707581}" type="sibTrans" cxnId="{91909A37-30AF-4A65-8CF5-BB362BB37042}">
      <dgm:prSet/>
      <dgm:spPr/>
      <dgm:t>
        <a:bodyPr/>
        <a:lstStyle/>
        <a:p>
          <a:endParaRPr lang="en-US"/>
        </a:p>
      </dgm:t>
    </dgm:pt>
    <dgm:pt modelId="{F8A6B9FB-64E3-4C1B-9A40-8D58B853722A}">
      <dgm:prSet/>
      <dgm:spPr/>
      <dgm:t>
        <a:bodyPr/>
        <a:lstStyle/>
        <a:p>
          <a:r>
            <a:rPr lang="en-US" b="1" i="0" baseline="0"/>
            <a:t>Computer Vision &amp; Emotion Detection</a:t>
          </a:r>
          <a:r>
            <a:rPr lang="en-US" b="0" i="0" baseline="0"/>
            <a:t>:</a:t>
          </a:r>
          <a:endParaRPr lang="en-US"/>
        </a:p>
      </dgm:t>
    </dgm:pt>
    <dgm:pt modelId="{8B02A141-B9F9-4A46-999E-557279788D41}" type="parTrans" cxnId="{E708684C-5295-470E-B4B7-B3B7625BBA2C}">
      <dgm:prSet/>
      <dgm:spPr/>
      <dgm:t>
        <a:bodyPr/>
        <a:lstStyle/>
        <a:p>
          <a:endParaRPr lang="en-US"/>
        </a:p>
      </dgm:t>
    </dgm:pt>
    <dgm:pt modelId="{72591E6F-2A1F-4EA0-A372-7835719BBDC7}" type="sibTrans" cxnId="{E708684C-5295-470E-B4B7-B3B7625BBA2C}">
      <dgm:prSet/>
      <dgm:spPr/>
      <dgm:t>
        <a:bodyPr/>
        <a:lstStyle/>
        <a:p>
          <a:endParaRPr lang="en-US"/>
        </a:p>
      </dgm:t>
    </dgm:pt>
    <dgm:pt modelId="{4DA3BAE2-BC36-4185-A5ED-916FAAE48B87}">
      <dgm:prSet/>
      <dgm:spPr/>
      <dgm:t>
        <a:bodyPr/>
        <a:lstStyle/>
        <a:p>
          <a:r>
            <a:rPr lang="en-US" b="1" i="0" baseline="0"/>
            <a:t>OpenCV</a:t>
          </a:r>
          <a:r>
            <a:rPr lang="en-US" b="0" i="0" baseline="0"/>
            <a:t>: For image processing.</a:t>
          </a:r>
          <a:endParaRPr lang="en-US"/>
        </a:p>
      </dgm:t>
    </dgm:pt>
    <dgm:pt modelId="{EC808150-F8DD-4793-A555-685A94D702AD}" type="parTrans" cxnId="{9CFB7A32-E241-40AC-B7DE-8FAA4B3A4E2F}">
      <dgm:prSet/>
      <dgm:spPr/>
      <dgm:t>
        <a:bodyPr/>
        <a:lstStyle/>
        <a:p>
          <a:endParaRPr lang="en-US"/>
        </a:p>
      </dgm:t>
    </dgm:pt>
    <dgm:pt modelId="{BE57F31C-12DB-4F33-8E4F-80B36B9DAC26}" type="sibTrans" cxnId="{9CFB7A32-E241-40AC-B7DE-8FAA4B3A4E2F}">
      <dgm:prSet/>
      <dgm:spPr/>
      <dgm:t>
        <a:bodyPr/>
        <a:lstStyle/>
        <a:p>
          <a:endParaRPr lang="en-US"/>
        </a:p>
      </dgm:t>
    </dgm:pt>
    <dgm:pt modelId="{C344F209-AC58-48C4-9341-05BA398799C6}">
      <dgm:prSet/>
      <dgm:spPr/>
      <dgm:t>
        <a:bodyPr/>
        <a:lstStyle/>
        <a:p>
          <a:r>
            <a:rPr lang="en-US" b="1" i="0" baseline="0"/>
            <a:t>Dlib</a:t>
          </a:r>
          <a:r>
            <a:rPr lang="en-US" b="0" i="0" baseline="0"/>
            <a:t>: For facial landmark detection.</a:t>
          </a:r>
          <a:endParaRPr lang="en-US"/>
        </a:p>
      </dgm:t>
    </dgm:pt>
    <dgm:pt modelId="{38CB5A44-FFD8-4648-9505-40C1E0D7E7BF}" type="parTrans" cxnId="{E6C3DB25-A064-4834-A915-9BA9B4DAA876}">
      <dgm:prSet/>
      <dgm:spPr/>
      <dgm:t>
        <a:bodyPr/>
        <a:lstStyle/>
        <a:p>
          <a:endParaRPr lang="en-US"/>
        </a:p>
      </dgm:t>
    </dgm:pt>
    <dgm:pt modelId="{21EBC9C9-D424-4871-B902-E43199A19AAC}" type="sibTrans" cxnId="{E6C3DB25-A064-4834-A915-9BA9B4DAA876}">
      <dgm:prSet/>
      <dgm:spPr/>
      <dgm:t>
        <a:bodyPr/>
        <a:lstStyle/>
        <a:p>
          <a:endParaRPr lang="en-US"/>
        </a:p>
      </dgm:t>
    </dgm:pt>
    <dgm:pt modelId="{316113F5-FCCB-423F-B56F-C0EEF55F9420}">
      <dgm:prSet/>
      <dgm:spPr/>
      <dgm:t>
        <a:bodyPr/>
        <a:lstStyle/>
        <a:p>
          <a:r>
            <a:rPr lang="en-US" b="1" i="0" baseline="0"/>
            <a:t>FER</a:t>
          </a:r>
          <a:r>
            <a:rPr lang="en-US" b="0" i="0" baseline="0"/>
            <a:t>: For facial emotion recognition.</a:t>
          </a:r>
          <a:endParaRPr lang="en-US"/>
        </a:p>
      </dgm:t>
    </dgm:pt>
    <dgm:pt modelId="{F1B6A4E3-A571-4247-A8F3-CE341DD22591}" type="parTrans" cxnId="{BFB5248E-A9E2-47F8-A161-07262D70426B}">
      <dgm:prSet/>
      <dgm:spPr/>
      <dgm:t>
        <a:bodyPr/>
        <a:lstStyle/>
        <a:p>
          <a:endParaRPr lang="en-US"/>
        </a:p>
      </dgm:t>
    </dgm:pt>
    <dgm:pt modelId="{3109822A-7C10-42F9-A77C-09342E639C6A}" type="sibTrans" cxnId="{BFB5248E-A9E2-47F8-A161-07262D70426B}">
      <dgm:prSet/>
      <dgm:spPr/>
      <dgm:t>
        <a:bodyPr/>
        <a:lstStyle/>
        <a:p>
          <a:endParaRPr lang="en-US"/>
        </a:p>
      </dgm:t>
    </dgm:pt>
    <dgm:pt modelId="{8E4F14C6-8E35-4700-98F2-7F664CAEC06A}">
      <dgm:prSet/>
      <dgm:spPr/>
      <dgm:t>
        <a:bodyPr/>
        <a:lstStyle/>
        <a:p>
          <a:r>
            <a:rPr lang="en-US" b="1" i="0" baseline="0"/>
            <a:t>Music Recommendation</a:t>
          </a:r>
          <a:r>
            <a:rPr lang="en-US" b="0" i="0" baseline="0"/>
            <a:t>:</a:t>
          </a:r>
          <a:endParaRPr lang="en-US"/>
        </a:p>
      </dgm:t>
    </dgm:pt>
    <dgm:pt modelId="{C39830AB-D3B5-43F8-BC07-F3CBB1AECD8C}" type="parTrans" cxnId="{98647A45-325E-4A15-BCF3-FE989FA0FEEC}">
      <dgm:prSet/>
      <dgm:spPr/>
      <dgm:t>
        <a:bodyPr/>
        <a:lstStyle/>
        <a:p>
          <a:endParaRPr lang="en-US"/>
        </a:p>
      </dgm:t>
    </dgm:pt>
    <dgm:pt modelId="{CEE5334D-A6CF-49DB-BEA5-04E1306332C0}" type="sibTrans" cxnId="{98647A45-325E-4A15-BCF3-FE989FA0FEEC}">
      <dgm:prSet/>
      <dgm:spPr/>
      <dgm:t>
        <a:bodyPr/>
        <a:lstStyle/>
        <a:p>
          <a:endParaRPr lang="en-US"/>
        </a:p>
      </dgm:t>
    </dgm:pt>
    <dgm:pt modelId="{12F974CF-7213-4905-823C-B81DA3DF606A}">
      <dgm:prSet/>
      <dgm:spPr/>
      <dgm:t>
        <a:bodyPr/>
        <a:lstStyle/>
        <a:p>
          <a:r>
            <a:rPr lang="en-US" b="1" i="0" baseline="0"/>
            <a:t>Spotipy</a:t>
          </a:r>
          <a:r>
            <a:rPr lang="en-US" b="0" i="0" baseline="0"/>
            <a:t>: For interacting with the Spotify API to recommend music based on emotion.</a:t>
          </a:r>
          <a:endParaRPr lang="en-US"/>
        </a:p>
      </dgm:t>
    </dgm:pt>
    <dgm:pt modelId="{2D07902B-69DF-4984-9452-3457267DFD28}" type="parTrans" cxnId="{8FB31DDC-8A85-4126-A924-9B3BF293AF1E}">
      <dgm:prSet/>
      <dgm:spPr/>
      <dgm:t>
        <a:bodyPr/>
        <a:lstStyle/>
        <a:p>
          <a:endParaRPr lang="en-US"/>
        </a:p>
      </dgm:t>
    </dgm:pt>
    <dgm:pt modelId="{401A9A77-81C0-4683-AD0D-F224D19D133D}" type="sibTrans" cxnId="{8FB31DDC-8A85-4126-A924-9B3BF293AF1E}">
      <dgm:prSet/>
      <dgm:spPr/>
      <dgm:t>
        <a:bodyPr/>
        <a:lstStyle/>
        <a:p>
          <a:endParaRPr lang="en-US"/>
        </a:p>
      </dgm:t>
    </dgm:pt>
    <dgm:pt modelId="{47B5CC94-FB40-4AD3-AEEA-B6118E1897CC}">
      <dgm:prSet/>
      <dgm:spPr/>
      <dgm:t>
        <a:bodyPr/>
        <a:lstStyle/>
        <a:p>
          <a:r>
            <a:rPr lang="en-US" b="1" i="0" baseline="0"/>
            <a:t>Deep Learning</a:t>
          </a:r>
          <a:r>
            <a:rPr lang="en-US" b="0" i="0" baseline="0"/>
            <a:t>:</a:t>
          </a:r>
          <a:endParaRPr lang="en-US"/>
        </a:p>
      </dgm:t>
    </dgm:pt>
    <dgm:pt modelId="{BD42D488-B041-4EB2-B2E7-662368B4A3C6}" type="parTrans" cxnId="{22BAA7F2-608E-4237-B1F6-558F37E32946}">
      <dgm:prSet/>
      <dgm:spPr/>
      <dgm:t>
        <a:bodyPr/>
        <a:lstStyle/>
        <a:p>
          <a:endParaRPr lang="en-US"/>
        </a:p>
      </dgm:t>
    </dgm:pt>
    <dgm:pt modelId="{64E418D9-9AA6-4632-A2BE-13B56C91F1BC}" type="sibTrans" cxnId="{22BAA7F2-608E-4237-B1F6-558F37E32946}">
      <dgm:prSet/>
      <dgm:spPr/>
      <dgm:t>
        <a:bodyPr/>
        <a:lstStyle/>
        <a:p>
          <a:endParaRPr lang="en-US"/>
        </a:p>
      </dgm:t>
    </dgm:pt>
    <dgm:pt modelId="{7B48175F-D44A-4240-A4EB-31909893CF73}">
      <dgm:prSet/>
      <dgm:spPr/>
      <dgm:t>
        <a:bodyPr/>
        <a:lstStyle/>
        <a:p>
          <a:r>
            <a:rPr lang="en-US" b="1" i="0" baseline="0"/>
            <a:t>TensorFlow</a:t>
          </a:r>
          <a:r>
            <a:rPr lang="en-US" b="0" i="0" baseline="0"/>
            <a:t> (indirectly via FER) for emotion detection.</a:t>
          </a:r>
          <a:endParaRPr lang="en-US"/>
        </a:p>
      </dgm:t>
    </dgm:pt>
    <dgm:pt modelId="{14FC92EA-2E85-447A-B47F-DF744E0C6069}" type="parTrans" cxnId="{C0F627D3-CB82-4815-BDFC-F502B0E2AC7D}">
      <dgm:prSet/>
      <dgm:spPr/>
      <dgm:t>
        <a:bodyPr/>
        <a:lstStyle/>
        <a:p>
          <a:endParaRPr lang="en-US"/>
        </a:p>
      </dgm:t>
    </dgm:pt>
    <dgm:pt modelId="{F24CF732-C17F-48D5-AF0D-2C3928C19D74}" type="sibTrans" cxnId="{C0F627D3-CB82-4815-BDFC-F502B0E2AC7D}">
      <dgm:prSet/>
      <dgm:spPr/>
      <dgm:t>
        <a:bodyPr/>
        <a:lstStyle/>
        <a:p>
          <a:endParaRPr lang="en-US"/>
        </a:p>
      </dgm:t>
    </dgm:pt>
    <dgm:pt modelId="{4DE66C1B-C00E-4D88-A8E5-0096C410B509}" type="pres">
      <dgm:prSet presAssocID="{991BE8DC-D99D-4E19-B941-E564AE508957}" presName="root" presStyleCnt="0">
        <dgm:presLayoutVars>
          <dgm:dir/>
          <dgm:resizeHandles val="exact"/>
        </dgm:presLayoutVars>
      </dgm:prSet>
      <dgm:spPr/>
    </dgm:pt>
    <dgm:pt modelId="{A0C52F4A-4400-4B54-9785-A2CF71EAA95B}" type="pres">
      <dgm:prSet presAssocID="{59A909B7-79F4-4552-ADB4-4E88867942D4}" presName="compNode" presStyleCnt="0"/>
      <dgm:spPr/>
    </dgm:pt>
    <dgm:pt modelId="{63708DF7-89A3-4D95-93AE-10A7EF156C43}" type="pres">
      <dgm:prSet presAssocID="{59A909B7-79F4-4552-ADB4-4E88867942D4}" presName="bgRect" presStyleLbl="bgShp" presStyleIdx="0" presStyleCnt="5"/>
      <dgm:spPr/>
    </dgm:pt>
    <dgm:pt modelId="{BB638A8A-C727-43DA-B416-38071D019873}" type="pres">
      <dgm:prSet presAssocID="{59A909B7-79F4-4552-ADB4-4E88867942D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ustomer Review"/>
        </a:ext>
      </dgm:extLst>
    </dgm:pt>
    <dgm:pt modelId="{21C9C356-5EC1-4B67-BF5B-E5681FB9CCF2}" type="pres">
      <dgm:prSet presAssocID="{59A909B7-79F4-4552-ADB4-4E88867942D4}" presName="spaceRect" presStyleCnt="0"/>
      <dgm:spPr/>
    </dgm:pt>
    <dgm:pt modelId="{99AF6E72-A5BD-4A04-87A7-7D0C0A5C85EC}" type="pres">
      <dgm:prSet presAssocID="{59A909B7-79F4-4552-ADB4-4E88867942D4}" presName="parTx" presStyleLbl="revTx" presStyleIdx="0" presStyleCnt="8">
        <dgm:presLayoutVars>
          <dgm:chMax val="0"/>
          <dgm:chPref val="0"/>
        </dgm:presLayoutVars>
      </dgm:prSet>
      <dgm:spPr/>
    </dgm:pt>
    <dgm:pt modelId="{4074A12A-267B-498D-9086-DCA0E9AB547E}" type="pres">
      <dgm:prSet presAssocID="{59A909B7-79F4-4552-ADB4-4E88867942D4}" presName="desTx" presStyleLbl="revTx" presStyleIdx="1" presStyleCnt="8">
        <dgm:presLayoutVars/>
      </dgm:prSet>
      <dgm:spPr/>
    </dgm:pt>
    <dgm:pt modelId="{77FF3D42-75C2-400F-A5D2-9A574C2A70CE}" type="pres">
      <dgm:prSet presAssocID="{57E1746D-42FB-498A-ACAC-037B2F787EC0}" presName="sibTrans" presStyleCnt="0"/>
      <dgm:spPr/>
    </dgm:pt>
    <dgm:pt modelId="{C3AFA252-C0D1-4E4E-9FC5-D14D40917032}" type="pres">
      <dgm:prSet presAssocID="{F8A6B9FB-64E3-4C1B-9A40-8D58B853722A}" presName="compNode" presStyleCnt="0"/>
      <dgm:spPr/>
    </dgm:pt>
    <dgm:pt modelId="{3A8849F5-B15D-48F3-AE74-A296AEBBEE9B}" type="pres">
      <dgm:prSet presAssocID="{F8A6B9FB-64E3-4C1B-9A40-8D58B853722A}" presName="bgRect" presStyleLbl="bgShp" presStyleIdx="1" presStyleCnt="5"/>
      <dgm:spPr/>
    </dgm:pt>
    <dgm:pt modelId="{43FF5F13-F982-4930-9AA9-FF5FEB1EE573}" type="pres">
      <dgm:prSet presAssocID="{F8A6B9FB-64E3-4C1B-9A40-8D58B853722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7D541C97-EF98-4910-AB70-80DB72720EA1}" type="pres">
      <dgm:prSet presAssocID="{F8A6B9FB-64E3-4C1B-9A40-8D58B853722A}" presName="spaceRect" presStyleCnt="0"/>
      <dgm:spPr/>
    </dgm:pt>
    <dgm:pt modelId="{B0A27314-BED5-42D0-A461-3A6B76CB7A06}" type="pres">
      <dgm:prSet presAssocID="{F8A6B9FB-64E3-4C1B-9A40-8D58B853722A}" presName="parTx" presStyleLbl="revTx" presStyleIdx="2" presStyleCnt="8">
        <dgm:presLayoutVars>
          <dgm:chMax val="0"/>
          <dgm:chPref val="0"/>
        </dgm:presLayoutVars>
      </dgm:prSet>
      <dgm:spPr/>
    </dgm:pt>
    <dgm:pt modelId="{27F8E526-1158-441A-A869-9CB206C7EA04}" type="pres">
      <dgm:prSet presAssocID="{F8A6B9FB-64E3-4C1B-9A40-8D58B853722A}" presName="desTx" presStyleLbl="revTx" presStyleIdx="3" presStyleCnt="8">
        <dgm:presLayoutVars/>
      </dgm:prSet>
      <dgm:spPr/>
    </dgm:pt>
    <dgm:pt modelId="{680BD453-FB48-409C-B52C-1431AE049E8F}" type="pres">
      <dgm:prSet presAssocID="{72591E6F-2A1F-4EA0-A372-7835719BBDC7}" presName="sibTrans" presStyleCnt="0"/>
      <dgm:spPr/>
    </dgm:pt>
    <dgm:pt modelId="{B490EB6E-47F3-46BB-B4F7-CB13B45C4489}" type="pres">
      <dgm:prSet presAssocID="{8E4F14C6-8E35-4700-98F2-7F664CAEC06A}" presName="compNode" presStyleCnt="0"/>
      <dgm:spPr/>
    </dgm:pt>
    <dgm:pt modelId="{4BF06222-AEBC-46FC-A36A-92694EED61DC}" type="pres">
      <dgm:prSet presAssocID="{8E4F14C6-8E35-4700-98F2-7F664CAEC06A}" presName="bgRect" presStyleLbl="bgShp" presStyleIdx="2" presStyleCnt="5"/>
      <dgm:spPr/>
    </dgm:pt>
    <dgm:pt modelId="{F9F7065B-5B5C-4A5B-80B5-7A939EDC3789}" type="pres">
      <dgm:prSet presAssocID="{8E4F14C6-8E35-4700-98F2-7F664CAEC0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usic Notes"/>
        </a:ext>
      </dgm:extLst>
    </dgm:pt>
    <dgm:pt modelId="{BE6A215D-878F-44EE-BAEB-6C599D10D384}" type="pres">
      <dgm:prSet presAssocID="{8E4F14C6-8E35-4700-98F2-7F664CAEC06A}" presName="spaceRect" presStyleCnt="0"/>
      <dgm:spPr/>
    </dgm:pt>
    <dgm:pt modelId="{48FF243C-6F34-4ED9-B269-CA2788AFC443}" type="pres">
      <dgm:prSet presAssocID="{8E4F14C6-8E35-4700-98F2-7F664CAEC06A}" presName="parTx" presStyleLbl="revTx" presStyleIdx="4" presStyleCnt="8">
        <dgm:presLayoutVars>
          <dgm:chMax val="0"/>
          <dgm:chPref val="0"/>
        </dgm:presLayoutVars>
      </dgm:prSet>
      <dgm:spPr/>
    </dgm:pt>
    <dgm:pt modelId="{A77B44F4-EEE1-47C4-887B-B27B708D3E6C}" type="pres">
      <dgm:prSet presAssocID="{CEE5334D-A6CF-49DB-BEA5-04E1306332C0}" presName="sibTrans" presStyleCnt="0"/>
      <dgm:spPr/>
    </dgm:pt>
    <dgm:pt modelId="{400117BC-8F02-4F3D-8308-6BB9775B8076}" type="pres">
      <dgm:prSet presAssocID="{12F974CF-7213-4905-823C-B81DA3DF606A}" presName="compNode" presStyleCnt="0"/>
      <dgm:spPr/>
    </dgm:pt>
    <dgm:pt modelId="{8D467409-47F6-49FA-8334-F5841272ADD1}" type="pres">
      <dgm:prSet presAssocID="{12F974CF-7213-4905-823C-B81DA3DF606A}" presName="bgRect" presStyleLbl="bgShp" presStyleIdx="3" presStyleCnt="5"/>
      <dgm:spPr/>
    </dgm:pt>
    <dgm:pt modelId="{9C541DDB-6084-4FEA-9F72-996FC0E3DF88}" type="pres">
      <dgm:prSet presAssocID="{12F974CF-7213-4905-823C-B81DA3DF606A}"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bow"/>
        </a:ext>
      </dgm:extLst>
    </dgm:pt>
    <dgm:pt modelId="{9FD2A4F7-38D1-4BC7-BB9F-9F8A1A3AC1C2}" type="pres">
      <dgm:prSet presAssocID="{12F974CF-7213-4905-823C-B81DA3DF606A}" presName="spaceRect" presStyleCnt="0"/>
      <dgm:spPr/>
    </dgm:pt>
    <dgm:pt modelId="{1EF306C9-FB81-4670-AEFC-8CA72188FA03}" type="pres">
      <dgm:prSet presAssocID="{12F974CF-7213-4905-823C-B81DA3DF606A}" presName="parTx" presStyleLbl="revTx" presStyleIdx="5" presStyleCnt="8">
        <dgm:presLayoutVars>
          <dgm:chMax val="0"/>
          <dgm:chPref val="0"/>
        </dgm:presLayoutVars>
      </dgm:prSet>
      <dgm:spPr/>
    </dgm:pt>
    <dgm:pt modelId="{3DCC70A6-C68A-4876-B5B2-7204E2D44C3A}" type="pres">
      <dgm:prSet presAssocID="{401A9A77-81C0-4683-AD0D-F224D19D133D}" presName="sibTrans" presStyleCnt="0"/>
      <dgm:spPr/>
    </dgm:pt>
    <dgm:pt modelId="{403CC52D-5805-4A60-90E4-DC549A5654C4}" type="pres">
      <dgm:prSet presAssocID="{47B5CC94-FB40-4AD3-AEEA-B6118E1897CC}" presName="compNode" presStyleCnt="0"/>
      <dgm:spPr/>
    </dgm:pt>
    <dgm:pt modelId="{898A15ED-B37D-4AD0-8CBE-03578801FCAE}" type="pres">
      <dgm:prSet presAssocID="{47B5CC94-FB40-4AD3-AEEA-B6118E1897CC}" presName="bgRect" presStyleLbl="bgShp" presStyleIdx="4" presStyleCnt="5"/>
      <dgm:spPr/>
    </dgm:pt>
    <dgm:pt modelId="{C1172C28-FA92-4B51-A186-1E8DDC381721}" type="pres">
      <dgm:prSet presAssocID="{47B5CC94-FB40-4AD3-AEEA-B6118E1897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ientist"/>
        </a:ext>
      </dgm:extLst>
    </dgm:pt>
    <dgm:pt modelId="{76C35F44-7A8C-4688-AB74-83816154EFC9}" type="pres">
      <dgm:prSet presAssocID="{47B5CC94-FB40-4AD3-AEEA-B6118E1897CC}" presName="spaceRect" presStyleCnt="0"/>
      <dgm:spPr/>
    </dgm:pt>
    <dgm:pt modelId="{64F755AD-1875-418F-A707-8C08080F71F0}" type="pres">
      <dgm:prSet presAssocID="{47B5CC94-FB40-4AD3-AEEA-B6118E1897CC}" presName="parTx" presStyleLbl="revTx" presStyleIdx="6" presStyleCnt="8">
        <dgm:presLayoutVars>
          <dgm:chMax val="0"/>
          <dgm:chPref val="0"/>
        </dgm:presLayoutVars>
      </dgm:prSet>
      <dgm:spPr/>
    </dgm:pt>
    <dgm:pt modelId="{84856BE6-0A25-49AE-B16D-ADEFEC827149}" type="pres">
      <dgm:prSet presAssocID="{47B5CC94-FB40-4AD3-AEEA-B6118E1897CC}" presName="desTx" presStyleLbl="revTx" presStyleIdx="7" presStyleCnt="8">
        <dgm:presLayoutVars/>
      </dgm:prSet>
      <dgm:spPr/>
    </dgm:pt>
  </dgm:ptLst>
  <dgm:cxnLst>
    <dgm:cxn modelId="{15877905-9E3A-4DD0-BCCE-971749C09ED6}" type="presOf" srcId="{991BE8DC-D99D-4E19-B941-E564AE508957}" destId="{4DE66C1B-C00E-4D88-A8E5-0096C410B509}" srcOrd="0" destOrd="0" presId="urn:microsoft.com/office/officeart/2018/2/layout/IconVerticalSolidList"/>
    <dgm:cxn modelId="{44D2B511-21E2-4731-9F09-B3851FE89BCE}" type="presOf" srcId="{65152674-616E-4376-A39F-B9C1B5BD3ACE}" destId="{4074A12A-267B-498D-9086-DCA0E9AB547E}" srcOrd="0" destOrd="0" presId="urn:microsoft.com/office/officeart/2018/2/layout/IconVerticalSolidList"/>
    <dgm:cxn modelId="{E6C3DB25-A064-4834-A915-9BA9B4DAA876}" srcId="{F8A6B9FB-64E3-4C1B-9A40-8D58B853722A}" destId="{C344F209-AC58-48C4-9341-05BA398799C6}" srcOrd="1" destOrd="0" parTransId="{38CB5A44-FFD8-4648-9505-40C1E0D7E7BF}" sibTransId="{21EBC9C9-D424-4871-B902-E43199A19AAC}"/>
    <dgm:cxn modelId="{880CD62E-EB89-4B88-AAD2-C52B29EF453C}" type="presOf" srcId="{D789698D-3701-4D4C-94D8-22BA1F87FA3C}" destId="{4074A12A-267B-498D-9086-DCA0E9AB547E}" srcOrd="0" destOrd="1" presId="urn:microsoft.com/office/officeart/2018/2/layout/IconVerticalSolidList"/>
    <dgm:cxn modelId="{9CFB7A32-E241-40AC-B7DE-8FAA4B3A4E2F}" srcId="{F8A6B9FB-64E3-4C1B-9A40-8D58B853722A}" destId="{4DA3BAE2-BC36-4185-A5ED-916FAAE48B87}" srcOrd="0" destOrd="0" parTransId="{EC808150-F8DD-4793-A555-685A94D702AD}" sibTransId="{BE57F31C-12DB-4F33-8E4F-80B36B9DAC26}"/>
    <dgm:cxn modelId="{69B23F36-8332-45E8-97F3-67FE5E9BD92C}" type="presOf" srcId="{7B48175F-D44A-4240-A4EB-31909893CF73}" destId="{84856BE6-0A25-49AE-B16D-ADEFEC827149}" srcOrd="0" destOrd="0" presId="urn:microsoft.com/office/officeart/2018/2/layout/IconVerticalSolidList"/>
    <dgm:cxn modelId="{91909A37-30AF-4A65-8CF5-BB362BB37042}" srcId="{59A909B7-79F4-4552-ADB4-4E88867942D4}" destId="{D789698D-3701-4D4C-94D8-22BA1F87FA3C}" srcOrd="1" destOrd="0" parTransId="{4026FB26-C0EC-40C5-9B0F-C7C49356029F}" sibTransId="{B36AC8E8-5DBE-4E93-A5AE-2ED8F9707581}"/>
    <dgm:cxn modelId="{98647A45-325E-4A15-BCF3-FE989FA0FEEC}" srcId="{991BE8DC-D99D-4E19-B941-E564AE508957}" destId="{8E4F14C6-8E35-4700-98F2-7F664CAEC06A}" srcOrd="2" destOrd="0" parTransId="{C39830AB-D3B5-43F8-BC07-F3CBB1AECD8C}" sibTransId="{CEE5334D-A6CF-49DB-BEA5-04E1306332C0}"/>
    <dgm:cxn modelId="{E708684C-5295-470E-B4B7-B3B7625BBA2C}" srcId="{991BE8DC-D99D-4E19-B941-E564AE508957}" destId="{F8A6B9FB-64E3-4C1B-9A40-8D58B853722A}" srcOrd="1" destOrd="0" parTransId="{8B02A141-B9F9-4A46-999E-557279788D41}" sibTransId="{72591E6F-2A1F-4EA0-A372-7835719BBDC7}"/>
    <dgm:cxn modelId="{48766772-FC3B-449F-AC9B-2357A4BA6712}" type="presOf" srcId="{C344F209-AC58-48C4-9341-05BA398799C6}" destId="{27F8E526-1158-441A-A869-9CB206C7EA04}" srcOrd="0" destOrd="1" presId="urn:microsoft.com/office/officeart/2018/2/layout/IconVerticalSolidList"/>
    <dgm:cxn modelId="{C2425673-7132-403C-8910-D2699FA8EADF}" srcId="{991BE8DC-D99D-4E19-B941-E564AE508957}" destId="{59A909B7-79F4-4552-ADB4-4E88867942D4}" srcOrd="0" destOrd="0" parTransId="{DAA1BC34-60A4-4F9C-9CF3-700F3658435E}" sibTransId="{57E1746D-42FB-498A-ACAC-037B2F787EC0}"/>
    <dgm:cxn modelId="{CB96288A-67C9-4E50-88CF-3A553BDDED38}" type="presOf" srcId="{F8A6B9FB-64E3-4C1B-9A40-8D58B853722A}" destId="{B0A27314-BED5-42D0-A461-3A6B76CB7A06}" srcOrd="0" destOrd="0" presId="urn:microsoft.com/office/officeart/2018/2/layout/IconVerticalSolidList"/>
    <dgm:cxn modelId="{BFB5248E-A9E2-47F8-A161-07262D70426B}" srcId="{F8A6B9FB-64E3-4C1B-9A40-8D58B853722A}" destId="{316113F5-FCCB-423F-B56F-C0EEF55F9420}" srcOrd="2" destOrd="0" parTransId="{F1B6A4E3-A571-4247-A8F3-CE341DD22591}" sibTransId="{3109822A-7C10-42F9-A77C-09342E639C6A}"/>
    <dgm:cxn modelId="{56A29D98-0924-42D1-8F62-BD237A997C1A}" type="presOf" srcId="{59A909B7-79F4-4552-ADB4-4E88867942D4}" destId="{99AF6E72-A5BD-4A04-87A7-7D0C0A5C85EC}" srcOrd="0" destOrd="0" presId="urn:microsoft.com/office/officeart/2018/2/layout/IconVerticalSolidList"/>
    <dgm:cxn modelId="{BFCAC69A-22F6-4F78-8026-01610EB8C991}" type="presOf" srcId="{316113F5-FCCB-423F-B56F-C0EEF55F9420}" destId="{27F8E526-1158-441A-A869-9CB206C7EA04}" srcOrd="0" destOrd="2" presId="urn:microsoft.com/office/officeart/2018/2/layout/IconVerticalSolidList"/>
    <dgm:cxn modelId="{CD48B4AA-1A85-41B2-AA98-D0573D012197}" srcId="{59A909B7-79F4-4552-ADB4-4E88867942D4}" destId="{65152674-616E-4376-A39F-B9C1B5BD3ACE}" srcOrd="0" destOrd="0" parTransId="{A804FE88-8374-4919-AB10-859745B829F2}" sibTransId="{1A77BD0F-6AEB-4F9D-BF87-630AB26B9B78}"/>
    <dgm:cxn modelId="{780CF3C5-DB8F-4B48-8548-584C603AFF18}" type="presOf" srcId="{4DA3BAE2-BC36-4185-A5ED-916FAAE48B87}" destId="{27F8E526-1158-441A-A869-9CB206C7EA04}" srcOrd="0" destOrd="0" presId="urn:microsoft.com/office/officeart/2018/2/layout/IconVerticalSolidList"/>
    <dgm:cxn modelId="{C0F627D3-CB82-4815-BDFC-F502B0E2AC7D}" srcId="{47B5CC94-FB40-4AD3-AEEA-B6118E1897CC}" destId="{7B48175F-D44A-4240-A4EB-31909893CF73}" srcOrd="0" destOrd="0" parTransId="{14FC92EA-2E85-447A-B47F-DF744E0C6069}" sibTransId="{F24CF732-C17F-48D5-AF0D-2C3928C19D74}"/>
    <dgm:cxn modelId="{8FB31DDC-8A85-4126-A924-9B3BF293AF1E}" srcId="{991BE8DC-D99D-4E19-B941-E564AE508957}" destId="{12F974CF-7213-4905-823C-B81DA3DF606A}" srcOrd="3" destOrd="0" parTransId="{2D07902B-69DF-4984-9452-3457267DFD28}" sibTransId="{401A9A77-81C0-4683-AD0D-F224D19D133D}"/>
    <dgm:cxn modelId="{D75EB3EF-36E3-4CE2-9337-AF8B91E424DB}" type="presOf" srcId="{12F974CF-7213-4905-823C-B81DA3DF606A}" destId="{1EF306C9-FB81-4670-AEFC-8CA72188FA03}" srcOrd="0" destOrd="0" presId="urn:microsoft.com/office/officeart/2018/2/layout/IconVerticalSolidList"/>
    <dgm:cxn modelId="{22BAA7F2-608E-4237-B1F6-558F37E32946}" srcId="{991BE8DC-D99D-4E19-B941-E564AE508957}" destId="{47B5CC94-FB40-4AD3-AEEA-B6118E1897CC}" srcOrd="4" destOrd="0" parTransId="{BD42D488-B041-4EB2-B2E7-662368B4A3C6}" sibTransId="{64E418D9-9AA6-4632-A2BE-13B56C91F1BC}"/>
    <dgm:cxn modelId="{699628F9-493E-41B2-ACAA-ADC999FE025C}" type="presOf" srcId="{47B5CC94-FB40-4AD3-AEEA-B6118E1897CC}" destId="{64F755AD-1875-418F-A707-8C08080F71F0}" srcOrd="0" destOrd="0" presId="urn:microsoft.com/office/officeart/2018/2/layout/IconVerticalSolidList"/>
    <dgm:cxn modelId="{B800F5FB-22E9-4842-8ECD-1593DA9115B9}" type="presOf" srcId="{8E4F14C6-8E35-4700-98F2-7F664CAEC06A}" destId="{48FF243C-6F34-4ED9-B269-CA2788AFC443}" srcOrd="0" destOrd="0" presId="urn:microsoft.com/office/officeart/2018/2/layout/IconVerticalSolidList"/>
    <dgm:cxn modelId="{D699B47F-0319-483E-A325-D6B97ED9606B}" type="presParOf" srcId="{4DE66C1B-C00E-4D88-A8E5-0096C410B509}" destId="{A0C52F4A-4400-4B54-9785-A2CF71EAA95B}" srcOrd="0" destOrd="0" presId="urn:microsoft.com/office/officeart/2018/2/layout/IconVerticalSolidList"/>
    <dgm:cxn modelId="{3E5757B7-21BF-45E6-9E32-CD71B1AC5F09}" type="presParOf" srcId="{A0C52F4A-4400-4B54-9785-A2CF71EAA95B}" destId="{63708DF7-89A3-4D95-93AE-10A7EF156C43}" srcOrd="0" destOrd="0" presId="urn:microsoft.com/office/officeart/2018/2/layout/IconVerticalSolidList"/>
    <dgm:cxn modelId="{2D919773-3424-4A9D-9EB7-9780F43ED30C}" type="presParOf" srcId="{A0C52F4A-4400-4B54-9785-A2CF71EAA95B}" destId="{BB638A8A-C727-43DA-B416-38071D019873}" srcOrd="1" destOrd="0" presId="urn:microsoft.com/office/officeart/2018/2/layout/IconVerticalSolidList"/>
    <dgm:cxn modelId="{6C04F6E7-5791-4025-9E34-3C02282A6CC6}" type="presParOf" srcId="{A0C52F4A-4400-4B54-9785-A2CF71EAA95B}" destId="{21C9C356-5EC1-4B67-BF5B-E5681FB9CCF2}" srcOrd="2" destOrd="0" presId="urn:microsoft.com/office/officeart/2018/2/layout/IconVerticalSolidList"/>
    <dgm:cxn modelId="{D3B6EF7D-33F0-4F53-9396-A9D15131FE16}" type="presParOf" srcId="{A0C52F4A-4400-4B54-9785-A2CF71EAA95B}" destId="{99AF6E72-A5BD-4A04-87A7-7D0C0A5C85EC}" srcOrd="3" destOrd="0" presId="urn:microsoft.com/office/officeart/2018/2/layout/IconVerticalSolidList"/>
    <dgm:cxn modelId="{13115CE2-C678-4CEE-AD63-C37B7A1EB9D4}" type="presParOf" srcId="{A0C52F4A-4400-4B54-9785-A2CF71EAA95B}" destId="{4074A12A-267B-498D-9086-DCA0E9AB547E}" srcOrd="4" destOrd="0" presId="urn:microsoft.com/office/officeart/2018/2/layout/IconVerticalSolidList"/>
    <dgm:cxn modelId="{05DEC1C0-A600-4319-993B-D83772D345B0}" type="presParOf" srcId="{4DE66C1B-C00E-4D88-A8E5-0096C410B509}" destId="{77FF3D42-75C2-400F-A5D2-9A574C2A70CE}" srcOrd="1" destOrd="0" presId="urn:microsoft.com/office/officeart/2018/2/layout/IconVerticalSolidList"/>
    <dgm:cxn modelId="{CBC0B96F-7FEC-4BDE-AC08-957160F03B0D}" type="presParOf" srcId="{4DE66C1B-C00E-4D88-A8E5-0096C410B509}" destId="{C3AFA252-C0D1-4E4E-9FC5-D14D40917032}" srcOrd="2" destOrd="0" presId="urn:microsoft.com/office/officeart/2018/2/layout/IconVerticalSolidList"/>
    <dgm:cxn modelId="{8E8DE15E-329A-462B-95E6-D879A0D5AC31}" type="presParOf" srcId="{C3AFA252-C0D1-4E4E-9FC5-D14D40917032}" destId="{3A8849F5-B15D-48F3-AE74-A296AEBBEE9B}" srcOrd="0" destOrd="0" presId="urn:microsoft.com/office/officeart/2018/2/layout/IconVerticalSolidList"/>
    <dgm:cxn modelId="{D7999509-3D54-49A3-88C3-3CE1C844D455}" type="presParOf" srcId="{C3AFA252-C0D1-4E4E-9FC5-D14D40917032}" destId="{43FF5F13-F982-4930-9AA9-FF5FEB1EE573}" srcOrd="1" destOrd="0" presId="urn:microsoft.com/office/officeart/2018/2/layout/IconVerticalSolidList"/>
    <dgm:cxn modelId="{361812EA-C019-4C77-BCA8-3074EA1BE000}" type="presParOf" srcId="{C3AFA252-C0D1-4E4E-9FC5-D14D40917032}" destId="{7D541C97-EF98-4910-AB70-80DB72720EA1}" srcOrd="2" destOrd="0" presId="urn:microsoft.com/office/officeart/2018/2/layout/IconVerticalSolidList"/>
    <dgm:cxn modelId="{F393E587-BF0A-4E9A-A716-1B3260F8C79B}" type="presParOf" srcId="{C3AFA252-C0D1-4E4E-9FC5-D14D40917032}" destId="{B0A27314-BED5-42D0-A461-3A6B76CB7A06}" srcOrd="3" destOrd="0" presId="urn:microsoft.com/office/officeart/2018/2/layout/IconVerticalSolidList"/>
    <dgm:cxn modelId="{0940DE0D-93E2-4DB7-B10D-041A60718224}" type="presParOf" srcId="{C3AFA252-C0D1-4E4E-9FC5-D14D40917032}" destId="{27F8E526-1158-441A-A869-9CB206C7EA04}" srcOrd="4" destOrd="0" presId="urn:microsoft.com/office/officeart/2018/2/layout/IconVerticalSolidList"/>
    <dgm:cxn modelId="{DC2E6575-58C1-4DDF-AC43-10F7A8E4058F}" type="presParOf" srcId="{4DE66C1B-C00E-4D88-A8E5-0096C410B509}" destId="{680BD453-FB48-409C-B52C-1431AE049E8F}" srcOrd="3" destOrd="0" presId="urn:microsoft.com/office/officeart/2018/2/layout/IconVerticalSolidList"/>
    <dgm:cxn modelId="{C3D3C424-95E6-4D84-AB8A-5817289A8950}" type="presParOf" srcId="{4DE66C1B-C00E-4D88-A8E5-0096C410B509}" destId="{B490EB6E-47F3-46BB-B4F7-CB13B45C4489}" srcOrd="4" destOrd="0" presId="urn:microsoft.com/office/officeart/2018/2/layout/IconVerticalSolidList"/>
    <dgm:cxn modelId="{F7F98E3B-8B53-45C0-A8D5-31267071EB43}" type="presParOf" srcId="{B490EB6E-47F3-46BB-B4F7-CB13B45C4489}" destId="{4BF06222-AEBC-46FC-A36A-92694EED61DC}" srcOrd="0" destOrd="0" presId="urn:microsoft.com/office/officeart/2018/2/layout/IconVerticalSolidList"/>
    <dgm:cxn modelId="{F09A99EB-F468-4B14-BF33-6CFE77B62B5A}" type="presParOf" srcId="{B490EB6E-47F3-46BB-B4F7-CB13B45C4489}" destId="{F9F7065B-5B5C-4A5B-80B5-7A939EDC3789}" srcOrd="1" destOrd="0" presId="urn:microsoft.com/office/officeart/2018/2/layout/IconVerticalSolidList"/>
    <dgm:cxn modelId="{0E6CE8C8-66D6-404B-9A51-452BA23E43DE}" type="presParOf" srcId="{B490EB6E-47F3-46BB-B4F7-CB13B45C4489}" destId="{BE6A215D-878F-44EE-BAEB-6C599D10D384}" srcOrd="2" destOrd="0" presId="urn:microsoft.com/office/officeart/2018/2/layout/IconVerticalSolidList"/>
    <dgm:cxn modelId="{D1954F9D-DA8D-412F-927F-51DDA630A2E6}" type="presParOf" srcId="{B490EB6E-47F3-46BB-B4F7-CB13B45C4489}" destId="{48FF243C-6F34-4ED9-B269-CA2788AFC443}" srcOrd="3" destOrd="0" presId="urn:microsoft.com/office/officeart/2018/2/layout/IconVerticalSolidList"/>
    <dgm:cxn modelId="{6E91C48F-EDF4-4B1F-AEFD-06C87A430CB8}" type="presParOf" srcId="{4DE66C1B-C00E-4D88-A8E5-0096C410B509}" destId="{A77B44F4-EEE1-47C4-887B-B27B708D3E6C}" srcOrd="5" destOrd="0" presId="urn:microsoft.com/office/officeart/2018/2/layout/IconVerticalSolidList"/>
    <dgm:cxn modelId="{F3724ACA-0462-41DB-9FB5-CAF1E4425538}" type="presParOf" srcId="{4DE66C1B-C00E-4D88-A8E5-0096C410B509}" destId="{400117BC-8F02-4F3D-8308-6BB9775B8076}" srcOrd="6" destOrd="0" presId="urn:microsoft.com/office/officeart/2018/2/layout/IconVerticalSolidList"/>
    <dgm:cxn modelId="{5B5BB399-3784-4DE2-8BBD-82BB4EB6D622}" type="presParOf" srcId="{400117BC-8F02-4F3D-8308-6BB9775B8076}" destId="{8D467409-47F6-49FA-8334-F5841272ADD1}" srcOrd="0" destOrd="0" presId="urn:microsoft.com/office/officeart/2018/2/layout/IconVerticalSolidList"/>
    <dgm:cxn modelId="{75CC8AF5-BB41-41E9-97B5-867EE90D72FD}" type="presParOf" srcId="{400117BC-8F02-4F3D-8308-6BB9775B8076}" destId="{9C541DDB-6084-4FEA-9F72-996FC0E3DF88}" srcOrd="1" destOrd="0" presId="urn:microsoft.com/office/officeart/2018/2/layout/IconVerticalSolidList"/>
    <dgm:cxn modelId="{75C576FB-0C99-492D-8753-1CA05263E6D4}" type="presParOf" srcId="{400117BC-8F02-4F3D-8308-6BB9775B8076}" destId="{9FD2A4F7-38D1-4BC7-BB9F-9F8A1A3AC1C2}" srcOrd="2" destOrd="0" presId="urn:microsoft.com/office/officeart/2018/2/layout/IconVerticalSolidList"/>
    <dgm:cxn modelId="{CCF9A166-A2AB-490B-981A-D6427218B138}" type="presParOf" srcId="{400117BC-8F02-4F3D-8308-6BB9775B8076}" destId="{1EF306C9-FB81-4670-AEFC-8CA72188FA03}" srcOrd="3" destOrd="0" presId="urn:microsoft.com/office/officeart/2018/2/layout/IconVerticalSolidList"/>
    <dgm:cxn modelId="{6328D61A-CA6C-4D65-9B2D-4F733FC83F6D}" type="presParOf" srcId="{4DE66C1B-C00E-4D88-A8E5-0096C410B509}" destId="{3DCC70A6-C68A-4876-B5B2-7204E2D44C3A}" srcOrd="7" destOrd="0" presId="urn:microsoft.com/office/officeart/2018/2/layout/IconVerticalSolidList"/>
    <dgm:cxn modelId="{1D834EEC-01B8-428C-9E11-7835F46E4FD6}" type="presParOf" srcId="{4DE66C1B-C00E-4D88-A8E5-0096C410B509}" destId="{403CC52D-5805-4A60-90E4-DC549A5654C4}" srcOrd="8" destOrd="0" presId="urn:microsoft.com/office/officeart/2018/2/layout/IconVerticalSolidList"/>
    <dgm:cxn modelId="{AC995C2F-7E5D-41F3-8BAD-38D0129339BD}" type="presParOf" srcId="{403CC52D-5805-4A60-90E4-DC549A5654C4}" destId="{898A15ED-B37D-4AD0-8CBE-03578801FCAE}" srcOrd="0" destOrd="0" presId="urn:microsoft.com/office/officeart/2018/2/layout/IconVerticalSolidList"/>
    <dgm:cxn modelId="{6C90DC27-1850-4A5D-AD10-9074C34FE2D7}" type="presParOf" srcId="{403CC52D-5805-4A60-90E4-DC549A5654C4}" destId="{C1172C28-FA92-4B51-A186-1E8DDC381721}" srcOrd="1" destOrd="0" presId="urn:microsoft.com/office/officeart/2018/2/layout/IconVerticalSolidList"/>
    <dgm:cxn modelId="{5A92BA53-8AF5-4CE0-A2DA-27DBB32988CB}" type="presParOf" srcId="{403CC52D-5805-4A60-90E4-DC549A5654C4}" destId="{76C35F44-7A8C-4688-AB74-83816154EFC9}" srcOrd="2" destOrd="0" presId="urn:microsoft.com/office/officeart/2018/2/layout/IconVerticalSolidList"/>
    <dgm:cxn modelId="{090A6787-DD61-4DCA-AFE5-DAB5FE4F036D}" type="presParOf" srcId="{403CC52D-5805-4A60-90E4-DC549A5654C4}" destId="{64F755AD-1875-418F-A707-8C08080F71F0}" srcOrd="3" destOrd="0" presId="urn:microsoft.com/office/officeart/2018/2/layout/IconVerticalSolidList"/>
    <dgm:cxn modelId="{6A307278-7DD6-4EF6-9998-94DB40A7B357}" type="presParOf" srcId="{403CC52D-5805-4A60-90E4-DC549A5654C4}" destId="{84856BE6-0A25-49AE-B16D-ADEFEC827149}"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72C528-320F-4FAE-91D6-B4DC1D3881BA}">
      <dsp:nvSpPr>
        <dsp:cNvPr id="0" name=""/>
        <dsp:cNvSpPr/>
      </dsp:nvSpPr>
      <dsp:spPr>
        <a:xfrm>
          <a:off x="739962" y="738212"/>
          <a:ext cx="919749" cy="9197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8646BFD-6DBE-42D8-BD2A-E25D38265F2A}">
      <dsp:nvSpPr>
        <dsp:cNvPr id="0" name=""/>
        <dsp:cNvSpPr/>
      </dsp:nvSpPr>
      <dsp:spPr>
        <a:xfrm>
          <a:off x="177893" y="1995014"/>
          <a:ext cx="2043886"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Real-Time Emotion Detection</a:t>
          </a:r>
          <a:r>
            <a:rPr lang="en-US" sz="1100" kern="1200"/>
            <a:t>:</a:t>
          </a:r>
          <a:br>
            <a:rPr lang="en-US" sz="1100" kern="1200"/>
          </a:br>
          <a:r>
            <a:rPr lang="en-US" sz="1100" kern="1200"/>
            <a:t>Ensuring accurate and low-latency emotion detection using facial expressions, even in varying lighting conditions, angles, and facial features.</a:t>
          </a:r>
        </a:p>
      </dsp:txBody>
      <dsp:txXfrm>
        <a:off x="177893" y="1995014"/>
        <a:ext cx="2043886" cy="990000"/>
      </dsp:txXfrm>
    </dsp:sp>
    <dsp:sp modelId="{8615C999-B038-4445-8696-972877EA7A9F}">
      <dsp:nvSpPr>
        <dsp:cNvPr id="0" name=""/>
        <dsp:cNvSpPr/>
      </dsp:nvSpPr>
      <dsp:spPr>
        <a:xfrm>
          <a:off x="3141529" y="738212"/>
          <a:ext cx="919749" cy="9197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36318BE-03FE-4BEA-9765-E81B5F01CEC7}">
      <dsp:nvSpPr>
        <dsp:cNvPr id="0" name=""/>
        <dsp:cNvSpPr/>
      </dsp:nvSpPr>
      <dsp:spPr>
        <a:xfrm>
          <a:off x="2579460" y="1995014"/>
          <a:ext cx="2043886"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Emotion-to-Music Mapping</a:t>
          </a:r>
          <a:r>
            <a:rPr lang="en-US" sz="1100" kern="1200"/>
            <a:t>:</a:t>
          </a:r>
          <a:br>
            <a:rPr lang="en-US" sz="1100" kern="1200"/>
          </a:br>
          <a:r>
            <a:rPr lang="en-US" sz="1100" kern="1200"/>
            <a:t>Designing a robust algorithm to effectively map detected emotions to appropriate songs in Telugu and Hindi, considering cultural and regional music preferences.</a:t>
          </a:r>
        </a:p>
      </dsp:txBody>
      <dsp:txXfrm>
        <a:off x="2579460" y="1995014"/>
        <a:ext cx="2043886" cy="990000"/>
      </dsp:txXfrm>
    </dsp:sp>
    <dsp:sp modelId="{08F15850-8B9A-4840-AE0F-915ADB1BC60E}">
      <dsp:nvSpPr>
        <dsp:cNvPr id="0" name=""/>
        <dsp:cNvSpPr/>
      </dsp:nvSpPr>
      <dsp:spPr>
        <a:xfrm>
          <a:off x="5543096" y="738212"/>
          <a:ext cx="919749" cy="9197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ED52228-4269-4131-84B0-A9F8A5E6BF07}">
      <dsp:nvSpPr>
        <dsp:cNvPr id="0" name=""/>
        <dsp:cNvSpPr/>
      </dsp:nvSpPr>
      <dsp:spPr>
        <a:xfrm>
          <a:off x="4981027" y="1995014"/>
          <a:ext cx="2043886"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a:t>Frontend-Backend Integration:</a:t>
          </a:r>
          <a:endParaRPr lang="en-US" sz="1100" kern="1200"/>
        </a:p>
      </dsp:txBody>
      <dsp:txXfrm>
        <a:off x="4981027" y="1995014"/>
        <a:ext cx="2043886" cy="990000"/>
      </dsp:txXfrm>
    </dsp:sp>
    <dsp:sp modelId="{7FFE934B-1205-4D8B-B955-917ECCBF2FC0}">
      <dsp:nvSpPr>
        <dsp:cNvPr id="0" name=""/>
        <dsp:cNvSpPr/>
      </dsp:nvSpPr>
      <dsp:spPr>
        <a:xfrm>
          <a:off x="7944663" y="738212"/>
          <a:ext cx="919749" cy="9197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EF5837-0B6E-4270-BD62-557EAEDC9FF4}">
      <dsp:nvSpPr>
        <dsp:cNvPr id="0" name=""/>
        <dsp:cNvSpPr/>
      </dsp:nvSpPr>
      <dsp:spPr>
        <a:xfrm>
          <a:off x="7382594" y="1995014"/>
          <a:ext cx="2043886" cy="99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Achieving seamless communication between the dynamic user interface and backend systems to deliver real-time recommendations without delays.</a:t>
          </a:r>
        </a:p>
      </dsp:txBody>
      <dsp:txXfrm>
        <a:off x="7382594" y="1995014"/>
        <a:ext cx="2043886" cy="99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08DF7-89A3-4D95-93AE-10A7EF156C43}">
      <dsp:nvSpPr>
        <dsp:cNvPr id="0" name=""/>
        <dsp:cNvSpPr/>
      </dsp:nvSpPr>
      <dsp:spPr>
        <a:xfrm>
          <a:off x="0" y="4723"/>
          <a:ext cx="9604375" cy="618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638A8A-C727-43DA-B416-38071D019873}">
      <dsp:nvSpPr>
        <dsp:cNvPr id="0" name=""/>
        <dsp:cNvSpPr/>
      </dsp:nvSpPr>
      <dsp:spPr>
        <a:xfrm>
          <a:off x="187236" y="143990"/>
          <a:ext cx="340429" cy="34042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9AF6E72-A5BD-4A04-87A7-7D0C0A5C85EC}">
      <dsp:nvSpPr>
        <dsp:cNvPr id="0" name=""/>
        <dsp:cNvSpPr/>
      </dsp:nvSpPr>
      <dsp:spPr>
        <a:xfrm>
          <a:off x="714902" y="4723"/>
          <a:ext cx="4321968"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800100">
            <a:lnSpc>
              <a:spcPct val="90000"/>
            </a:lnSpc>
            <a:spcBef>
              <a:spcPct val="0"/>
            </a:spcBef>
            <a:spcAft>
              <a:spcPct val="35000"/>
            </a:spcAft>
            <a:buNone/>
          </a:pPr>
          <a:r>
            <a:rPr lang="en-US" sz="1800" b="1" i="0" kern="1200" baseline="0"/>
            <a:t>Frontend &amp; User Interaction</a:t>
          </a:r>
          <a:r>
            <a:rPr lang="en-US" sz="1800" b="0" i="0" kern="1200" baseline="0"/>
            <a:t>:</a:t>
          </a:r>
          <a:endParaRPr lang="en-US" sz="1800" kern="1200"/>
        </a:p>
      </dsp:txBody>
      <dsp:txXfrm>
        <a:off x="714902" y="4723"/>
        <a:ext cx="4321968" cy="618963"/>
      </dsp:txXfrm>
    </dsp:sp>
    <dsp:sp modelId="{4074A12A-267B-498D-9086-DCA0E9AB547E}">
      <dsp:nvSpPr>
        <dsp:cNvPr id="0" name=""/>
        <dsp:cNvSpPr/>
      </dsp:nvSpPr>
      <dsp:spPr>
        <a:xfrm>
          <a:off x="5036871" y="4723"/>
          <a:ext cx="4566804"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488950">
            <a:lnSpc>
              <a:spcPct val="90000"/>
            </a:lnSpc>
            <a:spcBef>
              <a:spcPct val="0"/>
            </a:spcBef>
            <a:spcAft>
              <a:spcPct val="35000"/>
            </a:spcAft>
            <a:buNone/>
          </a:pPr>
          <a:r>
            <a:rPr lang="en-US" sz="1100" b="1" i="0" kern="1200" baseline="0"/>
            <a:t>ipywidgets</a:t>
          </a:r>
          <a:r>
            <a:rPr lang="en-US" sz="1100" b="0" i="0" kern="1200" baseline="0"/>
            <a:t>: For creating interactive elements.</a:t>
          </a:r>
          <a:endParaRPr lang="en-US" sz="1100" kern="1200"/>
        </a:p>
        <a:p>
          <a:pPr marL="0" lvl="0" indent="0" algn="l" defTabSz="488950">
            <a:lnSpc>
              <a:spcPct val="90000"/>
            </a:lnSpc>
            <a:spcBef>
              <a:spcPct val="0"/>
            </a:spcBef>
            <a:spcAft>
              <a:spcPct val="35000"/>
            </a:spcAft>
            <a:buNone/>
          </a:pPr>
          <a:r>
            <a:rPr lang="en-US" sz="1100" b="1" i="0" kern="1200" baseline="0"/>
            <a:t>Matplotlib</a:t>
          </a:r>
          <a:r>
            <a:rPr lang="en-US" sz="1100" b="0" i="0" kern="1200" baseline="0"/>
            <a:t>: For displaying images.</a:t>
          </a:r>
          <a:endParaRPr lang="en-US" sz="1100" kern="1200"/>
        </a:p>
      </dsp:txBody>
      <dsp:txXfrm>
        <a:off x="5036871" y="4723"/>
        <a:ext cx="4566804" cy="618963"/>
      </dsp:txXfrm>
    </dsp:sp>
    <dsp:sp modelId="{3A8849F5-B15D-48F3-AE74-A296AEBBEE9B}">
      <dsp:nvSpPr>
        <dsp:cNvPr id="0" name=""/>
        <dsp:cNvSpPr/>
      </dsp:nvSpPr>
      <dsp:spPr>
        <a:xfrm>
          <a:off x="0" y="778427"/>
          <a:ext cx="9604375" cy="618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FF5F13-F982-4930-9AA9-FF5FEB1EE573}">
      <dsp:nvSpPr>
        <dsp:cNvPr id="0" name=""/>
        <dsp:cNvSpPr/>
      </dsp:nvSpPr>
      <dsp:spPr>
        <a:xfrm>
          <a:off x="187236" y="917694"/>
          <a:ext cx="340429" cy="340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0A27314-BED5-42D0-A461-3A6B76CB7A06}">
      <dsp:nvSpPr>
        <dsp:cNvPr id="0" name=""/>
        <dsp:cNvSpPr/>
      </dsp:nvSpPr>
      <dsp:spPr>
        <a:xfrm>
          <a:off x="714902" y="778427"/>
          <a:ext cx="4321968"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800100">
            <a:lnSpc>
              <a:spcPct val="90000"/>
            </a:lnSpc>
            <a:spcBef>
              <a:spcPct val="0"/>
            </a:spcBef>
            <a:spcAft>
              <a:spcPct val="35000"/>
            </a:spcAft>
            <a:buNone/>
          </a:pPr>
          <a:r>
            <a:rPr lang="en-US" sz="1800" b="1" i="0" kern="1200" baseline="0"/>
            <a:t>Computer Vision &amp; Emotion Detection</a:t>
          </a:r>
          <a:r>
            <a:rPr lang="en-US" sz="1800" b="0" i="0" kern="1200" baseline="0"/>
            <a:t>:</a:t>
          </a:r>
          <a:endParaRPr lang="en-US" sz="1800" kern="1200"/>
        </a:p>
      </dsp:txBody>
      <dsp:txXfrm>
        <a:off x="714902" y="778427"/>
        <a:ext cx="4321968" cy="618963"/>
      </dsp:txXfrm>
    </dsp:sp>
    <dsp:sp modelId="{27F8E526-1158-441A-A869-9CB206C7EA04}">
      <dsp:nvSpPr>
        <dsp:cNvPr id="0" name=""/>
        <dsp:cNvSpPr/>
      </dsp:nvSpPr>
      <dsp:spPr>
        <a:xfrm>
          <a:off x="5036871" y="778427"/>
          <a:ext cx="4566804"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488950">
            <a:lnSpc>
              <a:spcPct val="90000"/>
            </a:lnSpc>
            <a:spcBef>
              <a:spcPct val="0"/>
            </a:spcBef>
            <a:spcAft>
              <a:spcPct val="35000"/>
            </a:spcAft>
            <a:buNone/>
          </a:pPr>
          <a:r>
            <a:rPr lang="en-US" sz="1100" b="1" i="0" kern="1200" baseline="0"/>
            <a:t>OpenCV</a:t>
          </a:r>
          <a:r>
            <a:rPr lang="en-US" sz="1100" b="0" i="0" kern="1200" baseline="0"/>
            <a:t>: For image processing.</a:t>
          </a:r>
          <a:endParaRPr lang="en-US" sz="1100" kern="1200"/>
        </a:p>
        <a:p>
          <a:pPr marL="0" lvl="0" indent="0" algn="l" defTabSz="488950">
            <a:lnSpc>
              <a:spcPct val="90000"/>
            </a:lnSpc>
            <a:spcBef>
              <a:spcPct val="0"/>
            </a:spcBef>
            <a:spcAft>
              <a:spcPct val="35000"/>
            </a:spcAft>
            <a:buNone/>
          </a:pPr>
          <a:r>
            <a:rPr lang="en-US" sz="1100" b="1" i="0" kern="1200" baseline="0"/>
            <a:t>Dlib</a:t>
          </a:r>
          <a:r>
            <a:rPr lang="en-US" sz="1100" b="0" i="0" kern="1200" baseline="0"/>
            <a:t>: For facial landmark detection.</a:t>
          </a:r>
          <a:endParaRPr lang="en-US" sz="1100" kern="1200"/>
        </a:p>
        <a:p>
          <a:pPr marL="0" lvl="0" indent="0" algn="l" defTabSz="488950">
            <a:lnSpc>
              <a:spcPct val="90000"/>
            </a:lnSpc>
            <a:spcBef>
              <a:spcPct val="0"/>
            </a:spcBef>
            <a:spcAft>
              <a:spcPct val="35000"/>
            </a:spcAft>
            <a:buNone/>
          </a:pPr>
          <a:r>
            <a:rPr lang="en-US" sz="1100" b="1" i="0" kern="1200" baseline="0"/>
            <a:t>FER</a:t>
          </a:r>
          <a:r>
            <a:rPr lang="en-US" sz="1100" b="0" i="0" kern="1200" baseline="0"/>
            <a:t>: For facial emotion recognition.</a:t>
          </a:r>
          <a:endParaRPr lang="en-US" sz="1100" kern="1200"/>
        </a:p>
      </dsp:txBody>
      <dsp:txXfrm>
        <a:off x="5036871" y="778427"/>
        <a:ext cx="4566804" cy="618963"/>
      </dsp:txXfrm>
    </dsp:sp>
    <dsp:sp modelId="{4BF06222-AEBC-46FC-A36A-92694EED61DC}">
      <dsp:nvSpPr>
        <dsp:cNvPr id="0" name=""/>
        <dsp:cNvSpPr/>
      </dsp:nvSpPr>
      <dsp:spPr>
        <a:xfrm>
          <a:off x="0" y="1552131"/>
          <a:ext cx="9604375" cy="618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F7065B-5B5C-4A5B-80B5-7A939EDC3789}">
      <dsp:nvSpPr>
        <dsp:cNvPr id="0" name=""/>
        <dsp:cNvSpPr/>
      </dsp:nvSpPr>
      <dsp:spPr>
        <a:xfrm>
          <a:off x="187236" y="1691398"/>
          <a:ext cx="340429" cy="34042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FF243C-6F34-4ED9-B269-CA2788AFC443}">
      <dsp:nvSpPr>
        <dsp:cNvPr id="0" name=""/>
        <dsp:cNvSpPr/>
      </dsp:nvSpPr>
      <dsp:spPr>
        <a:xfrm>
          <a:off x="714902" y="1552131"/>
          <a:ext cx="8888773"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800100">
            <a:lnSpc>
              <a:spcPct val="90000"/>
            </a:lnSpc>
            <a:spcBef>
              <a:spcPct val="0"/>
            </a:spcBef>
            <a:spcAft>
              <a:spcPct val="35000"/>
            </a:spcAft>
            <a:buNone/>
          </a:pPr>
          <a:r>
            <a:rPr lang="en-US" sz="1800" b="1" i="0" kern="1200" baseline="0"/>
            <a:t>Music Recommendation</a:t>
          </a:r>
          <a:r>
            <a:rPr lang="en-US" sz="1800" b="0" i="0" kern="1200" baseline="0"/>
            <a:t>:</a:t>
          </a:r>
          <a:endParaRPr lang="en-US" sz="1800" kern="1200"/>
        </a:p>
      </dsp:txBody>
      <dsp:txXfrm>
        <a:off x="714902" y="1552131"/>
        <a:ext cx="8888773" cy="618963"/>
      </dsp:txXfrm>
    </dsp:sp>
    <dsp:sp modelId="{8D467409-47F6-49FA-8334-F5841272ADD1}">
      <dsp:nvSpPr>
        <dsp:cNvPr id="0" name=""/>
        <dsp:cNvSpPr/>
      </dsp:nvSpPr>
      <dsp:spPr>
        <a:xfrm>
          <a:off x="0" y="2325835"/>
          <a:ext cx="9604375" cy="618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541DDB-6084-4FEA-9F72-996FC0E3DF88}">
      <dsp:nvSpPr>
        <dsp:cNvPr id="0" name=""/>
        <dsp:cNvSpPr/>
      </dsp:nvSpPr>
      <dsp:spPr>
        <a:xfrm>
          <a:off x="187236" y="2465102"/>
          <a:ext cx="340429" cy="34042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F306C9-FB81-4670-AEFC-8CA72188FA03}">
      <dsp:nvSpPr>
        <dsp:cNvPr id="0" name=""/>
        <dsp:cNvSpPr/>
      </dsp:nvSpPr>
      <dsp:spPr>
        <a:xfrm>
          <a:off x="714902" y="2325835"/>
          <a:ext cx="8888773"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800100">
            <a:lnSpc>
              <a:spcPct val="90000"/>
            </a:lnSpc>
            <a:spcBef>
              <a:spcPct val="0"/>
            </a:spcBef>
            <a:spcAft>
              <a:spcPct val="35000"/>
            </a:spcAft>
            <a:buNone/>
          </a:pPr>
          <a:r>
            <a:rPr lang="en-US" sz="1800" b="1" i="0" kern="1200" baseline="0"/>
            <a:t>Spotipy</a:t>
          </a:r>
          <a:r>
            <a:rPr lang="en-US" sz="1800" b="0" i="0" kern="1200" baseline="0"/>
            <a:t>: For interacting with the Spotify API to recommend music based on emotion.</a:t>
          </a:r>
          <a:endParaRPr lang="en-US" sz="1800" kern="1200"/>
        </a:p>
      </dsp:txBody>
      <dsp:txXfrm>
        <a:off x="714902" y="2325835"/>
        <a:ext cx="8888773" cy="618963"/>
      </dsp:txXfrm>
    </dsp:sp>
    <dsp:sp modelId="{898A15ED-B37D-4AD0-8CBE-03578801FCAE}">
      <dsp:nvSpPr>
        <dsp:cNvPr id="0" name=""/>
        <dsp:cNvSpPr/>
      </dsp:nvSpPr>
      <dsp:spPr>
        <a:xfrm>
          <a:off x="0" y="3099539"/>
          <a:ext cx="9604375" cy="6189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172C28-FA92-4B51-A186-1E8DDC381721}">
      <dsp:nvSpPr>
        <dsp:cNvPr id="0" name=""/>
        <dsp:cNvSpPr/>
      </dsp:nvSpPr>
      <dsp:spPr>
        <a:xfrm>
          <a:off x="187236" y="3238806"/>
          <a:ext cx="340429" cy="34042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4F755AD-1875-418F-A707-8C08080F71F0}">
      <dsp:nvSpPr>
        <dsp:cNvPr id="0" name=""/>
        <dsp:cNvSpPr/>
      </dsp:nvSpPr>
      <dsp:spPr>
        <a:xfrm>
          <a:off x="714902" y="3099539"/>
          <a:ext cx="4321968"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800100">
            <a:lnSpc>
              <a:spcPct val="90000"/>
            </a:lnSpc>
            <a:spcBef>
              <a:spcPct val="0"/>
            </a:spcBef>
            <a:spcAft>
              <a:spcPct val="35000"/>
            </a:spcAft>
            <a:buNone/>
          </a:pPr>
          <a:r>
            <a:rPr lang="en-US" sz="1800" b="1" i="0" kern="1200" baseline="0"/>
            <a:t>Deep Learning</a:t>
          </a:r>
          <a:r>
            <a:rPr lang="en-US" sz="1800" b="0" i="0" kern="1200" baseline="0"/>
            <a:t>:</a:t>
          </a:r>
          <a:endParaRPr lang="en-US" sz="1800" kern="1200"/>
        </a:p>
      </dsp:txBody>
      <dsp:txXfrm>
        <a:off x="714902" y="3099539"/>
        <a:ext cx="4321968" cy="618963"/>
      </dsp:txXfrm>
    </dsp:sp>
    <dsp:sp modelId="{84856BE6-0A25-49AE-B16D-ADEFEC827149}">
      <dsp:nvSpPr>
        <dsp:cNvPr id="0" name=""/>
        <dsp:cNvSpPr/>
      </dsp:nvSpPr>
      <dsp:spPr>
        <a:xfrm>
          <a:off x="5036871" y="3099539"/>
          <a:ext cx="4566804" cy="6189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5507" tIns="65507" rIns="65507" bIns="65507" numCol="1" spcCol="1270" anchor="ctr" anchorCtr="0">
          <a:noAutofit/>
        </a:bodyPr>
        <a:lstStyle/>
        <a:p>
          <a:pPr marL="0" lvl="0" indent="0" algn="l" defTabSz="488950">
            <a:lnSpc>
              <a:spcPct val="90000"/>
            </a:lnSpc>
            <a:spcBef>
              <a:spcPct val="0"/>
            </a:spcBef>
            <a:spcAft>
              <a:spcPct val="35000"/>
            </a:spcAft>
            <a:buNone/>
          </a:pPr>
          <a:r>
            <a:rPr lang="en-US" sz="1100" b="1" i="0" kern="1200" baseline="0"/>
            <a:t>TensorFlow</a:t>
          </a:r>
          <a:r>
            <a:rPr lang="en-US" sz="1100" b="0" i="0" kern="1200" baseline="0"/>
            <a:t> (indirectly via FER) for emotion detection.</a:t>
          </a:r>
          <a:endParaRPr lang="en-US" sz="1100" kern="1200"/>
        </a:p>
      </dsp:txBody>
      <dsp:txXfrm>
        <a:off x="5036871" y="3099539"/>
        <a:ext cx="4566804" cy="61896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4A5F1-287E-4784-9431-4A8B9131DFBA}"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C3D6D-CFB3-446C-A8AA-7121791C4BE6}" type="slidenum">
              <a:rPr lang="en-IN" smtClean="0"/>
              <a:t>‹#›</a:t>
            </a:fld>
            <a:endParaRPr lang="en-IN"/>
          </a:p>
        </p:txBody>
      </p:sp>
    </p:spTree>
    <p:extLst>
      <p:ext uri="{BB962C8B-B14F-4D97-AF65-F5344CB8AC3E}">
        <p14:creationId xmlns:p14="http://schemas.microsoft.com/office/powerpoint/2010/main" val="1453044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3C3D6D-CFB3-446C-A8AA-7121791C4BE6}" type="slidenum">
              <a:rPr lang="en-IN" smtClean="0"/>
              <a:t>18</a:t>
            </a:fld>
            <a:endParaRPr lang="en-IN"/>
          </a:p>
        </p:txBody>
      </p:sp>
    </p:spTree>
    <p:extLst>
      <p:ext uri="{BB962C8B-B14F-4D97-AF65-F5344CB8AC3E}">
        <p14:creationId xmlns:p14="http://schemas.microsoft.com/office/powerpoint/2010/main" val="2418948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9C1437-D478-3AF0-8662-55B771E67B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FA99F4-2413-836D-934C-3315584FB6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BE1FEE-32B0-F761-1C50-EE07FAE7736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B72D7D-7AFC-E48D-47B8-4D6B1A219EB8}"/>
              </a:ext>
            </a:extLst>
          </p:cNvPr>
          <p:cNvSpPr>
            <a:spLocks noGrp="1"/>
          </p:cNvSpPr>
          <p:nvPr>
            <p:ph type="sldNum" sz="quarter" idx="5"/>
          </p:nvPr>
        </p:nvSpPr>
        <p:spPr/>
        <p:txBody>
          <a:bodyPr/>
          <a:lstStyle/>
          <a:p>
            <a:fld id="{073C3D6D-CFB3-446C-A8AA-7121791C4BE6}" type="slidenum">
              <a:rPr lang="en-IN" smtClean="0"/>
              <a:t>19</a:t>
            </a:fld>
            <a:endParaRPr lang="en-IN"/>
          </a:p>
        </p:txBody>
      </p:sp>
    </p:spTree>
    <p:extLst>
      <p:ext uri="{BB962C8B-B14F-4D97-AF65-F5344CB8AC3E}">
        <p14:creationId xmlns:p14="http://schemas.microsoft.com/office/powerpoint/2010/main" val="3013565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D9E045-6E9E-47E0-9FF8-8B8E379BDBE9}" type="datetimeFigureOut">
              <a:rPr lang="en-IN" smtClean="0"/>
              <a:t>09-05-2025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D35A9EE-2273-476C-8556-544618A0B47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0924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9E045-6E9E-47E0-9FF8-8B8E379BDBE9}"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5A9EE-2273-476C-8556-544618A0B47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313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9E045-6E9E-47E0-9FF8-8B8E379BDBE9}"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5A9EE-2273-476C-8556-544618A0B47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6720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D9E045-6E9E-47E0-9FF8-8B8E379BDBE9}"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5A9EE-2273-476C-8556-544618A0B47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56808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D9E045-6E9E-47E0-9FF8-8B8E379BDBE9}" type="datetimeFigureOut">
              <a:rPr lang="en-IN" smtClean="0"/>
              <a:t>09-05-2025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35A9EE-2273-476C-8556-544618A0B47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243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D9E045-6E9E-47E0-9FF8-8B8E379BDBE9}"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35A9EE-2273-476C-8556-544618A0B47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5493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D9E045-6E9E-47E0-9FF8-8B8E379BDBE9}" type="datetimeFigureOut">
              <a:rPr lang="en-IN" smtClean="0"/>
              <a:t>09-05-2025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35A9EE-2273-476C-8556-544618A0B47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9369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D9E045-6E9E-47E0-9FF8-8B8E379BDBE9}" type="datetimeFigureOut">
              <a:rPr lang="en-IN" smtClean="0"/>
              <a:t>09-05-2025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35A9EE-2273-476C-8556-544618A0B47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362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D9E045-6E9E-47E0-9FF8-8B8E379BDBE9}" type="datetimeFigureOut">
              <a:rPr lang="en-IN" smtClean="0"/>
              <a:t>09-05-2025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35A9EE-2273-476C-8556-544618A0B472}" type="slidenum">
              <a:rPr lang="en-IN" smtClean="0"/>
              <a:t>‹#›</a:t>
            </a:fld>
            <a:endParaRPr lang="en-IN"/>
          </a:p>
        </p:txBody>
      </p:sp>
    </p:spTree>
    <p:extLst>
      <p:ext uri="{BB962C8B-B14F-4D97-AF65-F5344CB8AC3E}">
        <p14:creationId xmlns:p14="http://schemas.microsoft.com/office/powerpoint/2010/main" val="2300325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D9E045-6E9E-47E0-9FF8-8B8E379BDBE9}" type="datetimeFigureOut">
              <a:rPr lang="en-IN" smtClean="0"/>
              <a:t>09-05-2025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35A9EE-2273-476C-8556-544618A0B47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3963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D9E045-6E9E-47E0-9FF8-8B8E379BDBE9}" type="datetimeFigureOut">
              <a:rPr lang="en-IN" smtClean="0"/>
              <a:t>09-05-2025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D35A9EE-2273-476C-8556-544618A0B47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35312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D9E045-6E9E-47E0-9FF8-8B8E379BDBE9}" type="datetimeFigureOut">
              <a:rPr lang="en-IN" smtClean="0"/>
              <a:t>09-05-2025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D35A9EE-2273-476C-8556-544618A0B47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140115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KL_Universit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KL_Universit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29.svg"/></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KL_Universit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KL_Universit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en.wikipedia.org/wiki/KL_University" TargetMode="External"/><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hyperlink" Target="https://creativecommons.org/licenses/by-sa/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KL_University"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KL_University" TargetMode="External"/><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9" Type="http://schemas.openxmlformats.org/officeDocument/2006/relationships/hyperlink" Target="https://creativecommons.org/licenses/by-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05953-7D84-F6B6-36FE-D3D68E7E4F0E}"/>
              </a:ext>
            </a:extLst>
          </p:cNvPr>
          <p:cNvSpPr>
            <a:spLocks noGrp="1"/>
          </p:cNvSpPr>
          <p:nvPr>
            <p:ph type="ctrTitle"/>
          </p:nvPr>
        </p:nvSpPr>
        <p:spPr>
          <a:xfrm>
            <a:off x="844476" y="717754"/>
            <a:ext cx="3539266" cy="4297680"/>
          </a:xfrm>
        </p:spPr>
        <p:txBody>
          <a:bodyPr vert="horz" lIns="91440" tIns="45720" rIns="91440" bIns="45720" rtlCol="0" anchor="ctr">
            <a:normAutofit/>
          </a:bodyPr>
          <a:lstStyle/>
          <a:p>
            <a:r>
              <a:rPr lang="en-US" sz="3200" b="0" i="0" kern="1200" cap="all" dirty="0">
                <a:solidFill>
                  <a:schemeClr val="tx1"/>
                </a:solidFill>
                <a:effectLst/>
                <a:latin typeface="+mj-lt"/>
                <a:ea typeface="+mj-ea"/>
                <a:cs typeface="+mj-cs"/>
              </a:rPr>
              <a:t>Title:</a:t>
            </a:r>
          </a:p>
        </p:txBody>
      </p:sp>
      <p:sp>
        <p:nvSpPr>
          <p:cNvPr id="3" name="Subtitle 2">
            <a:extLst>
              <a:ext uri="{FF2B5EF4-FFF2-40B4-BE49-F238E27FC236}">
                <a16:creationId xmlns:a16="http://schemas.microsoft.com/office/drawing/2014/main" id="{174E09BA-1B3D-917B-B88C-08F88C21A915}"/>
              </a:ext>
            </a:extLst>
          </p:cNvPr>
          <p:cNvSpPr>
            <a:spLocks noGrp="1"/>
          </p:cNvSpPr>
          <p:nvPr>
            <p:ph type="subTitle" idx="1"/>
          </p:nvPr>
        </p:nvSpPr>
        <p:spPr>
          <a:xfrm>
            <a:off x="2614109" y="552450"/>
            <a:ext cx="8252660" cy="7039897"/>
          </a:xfrm>
        </p:spPr>
        <p:txBody>
          <a:bodyPr vert="horz" lIns="91440" tIns="45720" rIns="91440" bIns="45720" rtlCol="0" anchor="ctr">
            <a:normAutofit/>
          </a:bodyPr>
          <a:lstStyle/>
          <a:p>
            <a:pPr indent="-228600">
              <a:buFont typeface="Arial" panose="020B0604020202020204" pitchFamily="34" charset="0"/>
              <a:buChar char="•"/>
            </a:pPr>
            <a:endParaRPr lang="en-US" b="1" dirty="0"/>
          </a:p>
          <a:p>
            <a:pPr indent="-228600">
              <a:buFont typeface="Arial" panose="020B0604020202020204" pitchFamily="34" charset="0"/>
              <a:buChar char="•"/>
            </a:pPr>
            <a:endParaRPr lang="en-US" b="1" dirty="0"/>
          </a:p>
          <a:p>
            <a:pPr indent="-228600">
              <a:buFont typeface="Arial" panose="020B0604020202020204" pitchFamily="34" charset="0"/>
              <a:buChar char="•"/>
            </a:pPr>
            <a:r>
              <a:rPr lang="en-US" sz="1600" b="1" dirty="0"/>
              <a:t>Emotion-Based Music Recommendation System Using Deep      Learning, Computer Vision.</a:t>
            </a:r>
          </a:p>
          <a:p>
            <a:endParaRPr lang="en-US" sz="1600" b="1" dirty="0"/>
          </a:p>
          <a:p>
            <a:pPr indent="-228600">
              <a:buFont typeface="Arial" panose="020B0604020202020204" pitchFamily="34" charset="0"/>
              <a:buChar char="•"/>
            </a:pPr>
            <a:r>
              <a:rPr lang="en-US" sz="1600" b="1" dirty="0"/>
              <a:t>batch - 3 </a:t>
            </a:r>
          </a:p>
          <a:p>
            <a:pPr indent="-228600">
              <a:buFont typeface="Arial" panose="020B0604020202020204" pitchFamily="34" charset="0"/>
              <a:buChar char="•"/>
            </a:pPr>
            <a:r>
              <a:rPr lang="en-US" sz="1400" b="1" dirty="0" err="1"/>
              <a:t>Rollno</a:t>
            </a:r>
            <a:r>
              <a:rPr lang="en-US" sz="1400" b="1" dirty="0"/>
              <a:t>:</a:t>
            </a:r>
            <a:r>
              <a:rPr lang="en-US" sz="1400" dirty="0"/>
              <a:t> </a:t>
            </a:r>
            <a:r>
              <a:rPr lang="en-US" sz="1400" b="1" dirty="0"/>
              <a:t>2300520025</a:t>
            </a:r>
          </a:p>
          <a:p>
            <a:pPr indent="-228600">
              <a:buFont typeface="Arial" panose="020B0604020202020204" pitchFamily="34" charset="0"/>
              <a:buChar char="•"/>
            </a:pPr>
            <a:r>
              <a:rPr lang="en-US" sz="1400" b="1" dirty="0" err="1"/>
              <a:t>Rollno</a:t>
            </a:r>
            <a:r>
              <a:rPr lang="en-US" sz="1400" b="1" dirty="0"/>
              <a:t>:</a:t>
            </a:r>
            <a:r>
              <a:rPr lang="en-US" sz="1400" dirty="0"/>
              <a:t> </a:t>
            </a:r>
            <a:r>
              <a:rPr lang="en-US" sz="1400" b="1" dirty="0"/>
              <a:t>2300520031</a:t>
            </a:r>
          </a:p>
          <a:p>
            <a:pPr indent="-228600">
              <a:buFont typeface="Arial" panose="020B0604020202020204" pitchFamily="34" charset="0"/>
              <a:buChar char="•"/>
            </a:pPr>
            <a:r>
              <a:rPr lang="en-US" sz="1400" b="1" dirty="0" err="1"/>
              <a:t>Rollno</a:t>
            </a:r>
            <a:r>
              <a:rPr lang="en-US" sz="1400" b="1" dirty="0"/>
              <a:t>:</a:t>
            </a:r>
            <a:r>
              <a:rPr lang="en-US" sz="1400" dirty="0"/>
              <a:t> </a:t>
            </a:r>
            <a:r>
              <a:rPr lang="en-US" sz="1400" b="1" dirty="0"/>
              <a:t>2300520141</a:t>
            </a:r>
            <a:endParaRPr lang="en-US" b="1" dirty="0"/>
          </a:p>
          <a:p>
            <a:pPr indent="-228600">
              <a:buFont typeface="Arial" panose="020B0604020202020204" pitchFamily="34" charset="0"/>
              <a:buChar char="•"/>
            </a:pPr>
            <a:r>
              <a:rPr lang="en-US" b="1" dirty="0"/>
              <a:t>Project Guide : </a:t>
            </a:r>
            <a:r>
              <a:rPr lang="en-US" b="1" dirty="0" err="1"/>
              <a:t>DR.madhavrao</a:t>
            </a:r>
            <a:endParaRPr lang="en-US" b="1" dirty="0"/>
          </a:p>
          <a:p>
            <a:pPr indent="-228600">
              <a:buFont typeface="Arial" panose="020B0604020202020204" pitchFamily="34" charset="0"/>
              <a:buChar char="•"/>
            </a:pPr>
            <a:endParaRPr lang="en-US" dirty="0"/>
          </a:p>
          <a:p>
            <a:pPr indent="-228600">
              <a:buFont typeface="Arial" panose="020B0604020202020204" pitchFamily="34" charset="0"/>
              <a:buChar char="•"/>
            </a:pPr>
            <a:endParaRPr lang="en-US" dirty="0"/>
          </a:p>
        </p:txBody>
      </p:sp>
      <p:pic>
        <p:nvPicPr>
          <p:cNvPr id="8" name="Picture 7" descr="A close up of a logo&#10;&#10;Description automatically generated">
            <a:extLst>
              <a:ext uri="{FF2B5EF4-FFF2-40B4-BE49-F238E27FC236}">
                <a16:creationId xmlns:a16="http://schemas.microsoft.com/office/drawing/2014/main" id="{D079D454-D6E1-AA7C-A237-9260A0270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77150" y="0"/>
            <a:ext cx="4514850" cy="1104900"/>
          </a:xfrm>
          <a:prstGeom prst="rect">
            <a:avLst/>
          </a:prstGeom>
        </p:spPr>
      </p:pic>
      <p:graphicFrame>
        <p:nvGraphicFramePr>
          <p:cNvPr id="4" name="Table 3">
            <a:extLst>
              <a:ext uri="{FF2B5EF4-FFF2-40B4-BE49-F238E27FC236}">
                <a16:creationId xmlns:a16="http://schemas.microsoft.com/office/drawing/2014/main" id="{EF281DD4-F172-0A30-B513-9D55A5D0A0E0}"/>
              </a:ext>
            </a:extLst>
          </p:cNvPr>
          <p:cNvGraphicFramePr>
            <a:graphicFrameLocks noGrp="1"/>
          </p:cNvGraphicFramePr>
          <p:nvPr>
            <p:extLst>
              <p:ext uri="{D42A27DB-BD31-4B8C-83A1-F6EECF244321}">
                <p14:modId xmlns:p14="http://schemas.microsoft.com/office/powerpoint/2010/main" val="91255690"/>
              </p:ext>
            </p:extLst>
          </p:nvPr>
        </p:nvGraphicFramePr>
        <p:xfrm>
          <a:off x="1" y="7375"/>
          <a:ext cx="12191999" cy="6857999"/>
        </p:xfrm>
        <a:graphic>
          <a:graphicData uri="http://schemas.openxmlformats.org/drawingml/2006/table">
            <a:tbl>
              <a:tblPr/>
              <a:tblGrid>
                <a:gridCol w="12191999">
                  <a:extLst>
                    <a:ext uri="{9D8B030D-6E8A-4147-A177-3AD203B41FA5}">
                      <a16:colId xmlns:a16="http://schemas.microsoft.com/office/drawing/2014/main" val="3197212895"/>
                    </a:ext>
                  </a:extLst>
                </a:gridCol>
              </a:tblGrid>
              <a:tr h="6857999">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3064598918"/>
                  </a:ext>
                </a:extLst>
              </a:tr>
            </a:tbl>
          </a:graphicData>
        </a:graphic>
      </p:graphicFrame>
    </p:spTree>
    <p:extLst>
      <p:ext uri="{BB962C8B-B14F-4D97-AF65-F5344CB8AC3E}">
        <p14:creationId xmlns:p14="http://schemas.microsoft.com/office/powerpoint/2010/main" val="810507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0A8320-C76F-F9BE-A55E-65540520212D}"/>
              </a:ext>
            </a:extLst>
          </p:cNvPr>
          <p:cNvSpPr>
            <a:spLocks noGrp="1"/>
          </p:cNvSpPr>
          <p:nvPr>
            <p:ph idx="1"/>
          </p:nvPr>
        </p:nvSpPr>
        <p:spPr/>
        <p:txBody>
          <a:bodyPr/>
          <a:lstStyle/>
          <a:p>
            <a:pPr marL="0" indent="0">
              <a:buNone/>
            </a:pPr>
            <a:r>
              <a:rPr lang="en-US" b="1" dirty="0"/>
              <a:t>2. Deep Learning for Music Recommendation based on User Emotions</a:t>
            </a:r>
            <a:br>
              <a:rPr lang="en-US" dirty="0"/>
            </a:br>
            <a:r>
              <a:rPr lang="en-US" i="1" dirty="0"/>
              <a:t>Source:</a:t>
            </a:r>
            <a:r>
              <a:rPr lang="en-US" dirty="0"/>
              <a:t> Soleymani et al., "Emotion-aware Music Recommendation using Content-based Filtering"</a:t>
            </a:r>
          </a:p>
          <a:p>
            <a:pPr>
              <a:buFont typeface="Arial" panose="020B0604020202020204" pitchFamily="34" charset="0"/>
              <a:buChar char="•"/>
            </a:pPr>
            <a:r>
              <a:rPr lang="en-US" dirty="0"/>
              <a:t> The research demonstrated how integrating user emotional states with music features (like tempo and lyrics) improved recommendation quality, highlighting the impact of affective computing in personalized music systems.</a:t>
            </a:r>
          </a:p>
          <a:p>
            <a:endParaRPr lang="en-IN" dirty="0"/>
          </a:p>
        </p:txBody>
      </p:sp>
    </p:spTree>
    <p:extLst>
      <p:ext uri="{BB962C8B-B14F-4D97-AF65-F5344CB8AC3E}">
        <p14:creationId xmlns:p14="http://schemas.microsoft.com/office/powerpoint/2010/main" val="38637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53EE56-72EE-BAF3-0AA7-F709365EA0BA}"/>
              </a:ext>
            </a:extLst>
          </p:cNvPr>
          <p:cNvSpPr>
            <a:spLocks noGrp="1"/>
          </p:cNvSpPr>
          <p:nvPr>
            <p:ph idx="1"/>
          </p:nvPr>
        </p:nvSpPr>
        <p:spPr/>
        <p:txBody>
          <a:bodyPr/>
          <a:lstStyle/>
          <a:p>
            <a:pPr>
              <a:buNone/>
            </a:pPr>
            <a:r>
              <a:rPr lang="en-US" b="1" dirty="0"/>
              <a:t>3. Real-Time Emotion Detection from Webcam Input using OpenCV and FER2013</a:t>
            </a:r>
            <a:br>
              <a:rPr lang="en-US" dirty="0"/>
            </a:br>
            <a:r>
              <a:rPr lang="en-US" i="1" dirty="0"/>
              <a:t>Source:</a:t>
            </a:r>
            <a:r>
              <a:rPr lang="en-US" dirty="0"/>
              <a:t> Goodfellow et al., “Challenges in Representation Learning: A Report on Three Machine Learning Contests”</a:t>
            </a:r>
          </a:p>
          <a:p>
            <a:pPr>
              <a:buFont typeface="Arial" panose="020B0604020202020204" pitchFamily="34" charset="0"/>
              <a:buChar char="•"/>
            </a:pPr>
            <a:r>
              <a:rPr lang="en-US" dirty="0"/>
              <a:t>This paper discussed using the FER-2013 dataset and deep learning architectures like CNN for facial emotion recognition from images, providing real-time classification for human-computer interaction tasks.</a:t>
            </a:r>
          </a:p>
          <a:p>
            <a:endParaRPr lang="en-IN" dirty="0"/>
          </a:p>
        </p:txBody>
      </p:sp>
    </p:spTree>
    <p:extLst>
      <p:ext uri="{BB962C8B-B14F-4D97-AF65-F5344CB8AC3E}">
        <p14:creationId xmlns:p14="http://schemas.microsoft.com/office/powerpoint/2010/main" val="3253040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4B1F48-CFBC-A878-BCF3-3E40D4613CCA}"/>
              </a:ext>
            </a:extLst>
          </p:cNvPr>
          <p:cNvSpPr>
            <a:spLocks noGrp="1"/>
          </p:cNvSpPr>
          <p:nvPr>
            <p:ph idx="1"/>
          </p:nvPr>
        </p:nvSpPr>
        <p:spPr/>
        <p:txBody>
          <a:bodyPr/>
          <a:lstStyle/>
          <a:p>
            <a:pPr>
              <a:buNone/>
            </a:pPr>
            <a:r>
              <a:rPr lang="en-US" b="1" dirty="0"/>
              <a:t>4. Hybrid Recommender Systems using Emotion and Contextual Data</a:t>
            </a:r>
            <a:br>
              <a:rPr lang="en-US" dirty="0"/>
            </a:br>
            <a:r>
              <a:rPr lang="en-US" i="1" dirty="0"/>
              <a:t>Source:</a:t>
            </a:r>
            <a:r>
              <a:rPr lang="en-US" dirty="0"/>
              <a:t> Ekstrand et al., "Collaborative Filtering Recommender Systems"</a:t>
            </a:r>
          </a:p>
          <a:p>
            <a:pPr>
              <a:buFont typeface="Arial" panose="020B0604020202020204" pitchFamily="34" charset="0"/>
              <a:buChar char="•"/>
            </a:pPr>
            <a:r>
              <a:rPr lang="en-US" dirty="0"/>
              <a:t>The research explored combining emotion recognition with collaborative filtering to generate music suggestions that adapt to the user's mood, location, and time of day, enhancing system responsiveness.</a:t>
            </a:r>
          </a:p>
          <a:p>
            <a:endParaRPr lang="en-IN" dirty="0"/>
          </a:p>
        </p:txBody>
      </p:sp>
    </p:spTree>
    <p:extLst>
      <p:ext uri="{BB962C8B-B14F-4D97-AF65-F5344CB8AC3E}">
        <p14:creationId xmlns:p14="http://schemas.microsoft.com/office/powerpoint/2010/main" val="3671543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A58D58-6D49-0134-9267-E4FCE4218B49}"/>
              </a:ext>
            </a:extLst>
          </p:cNvPr>
          <p:cNvSpPr>
            <a:spLocks noGrp="1"/>
          </p:cNvSpPr>
          <p:nvPr>
            <p:ph idx="1"/>
          </p:nvPr>
        </p:nvSpPr>
        <p:spPr/>
        <p:txBody>
          <a:bodyPr/>
          <a:lstStyle/>
          <a:p>
            <a:pPr>
              <a:buNone/>
            </a:pPr>
            <a:r>
              <a:rPr lang="en-IN" b="1" dirty="0"/>
              <a:t>5. AI-Driven Music Personalization using Multimodal Inputs</a:t>
            </a:r>
            <a:br>
              <a:rPr lang="en-IN" dirty="0"/>
            </a:br>
            <a:r>
              <a:rPr lang="en-IN" i="1" dirty="0"/>
              <a:t>Source:</a:t>
            </a:r>
            <a:r>
              <a:rPr lang="en-IN" dirty="0"/>
              <a:t> Kim et al., “</a:t>
            </a:r>
            <a:r>
              <a:rPr lang="en-IN" dirty="0" err="1"/>
              <a:t>DeepMood</a:t>
            </a:r>
            <a:r>
              <a:rPr lang="en-IN" dirty="0"/>
              <a:t>: </a:t>
            </a:r>
            <a:r>
              <a:rPr lang="en-IN" dirty="0" err="1"/>
              <a:t>Modeling</a:t>
            </a:r>
            <a:r>
              <a:rPr lang="en-IN" dirty="0"/>
              <a:t> Mobile Phone Typing Dynamics for Mood Detection”</a:t>
            </a:r>
          </a:p>
          <a:p>
            <a:pPr>
              <a:buFont typeface="Arial" panose="020B0604020202020204" pitchFamily="34" charset="0"/>
              <a:buChar char="•"/>
            </a:pPr>
            <a:r>
              <a:rPr lang="en-IN" dirty="0"/>
              <a:t>Although originally about mood detection from typing, this work emphasized how multimodal data (facial expressions, </a:t>
            </a:r>
            <a:r>
              <a:rPr lang="en-IN" dirty="0" err="1"/>
              <a:t>behavioral</a:t>
            </a:r>
            <a:r>
              <a:rPr lang="en-IN" dirty="0"/>
              <a:t> cues) could be fused using deep models (LSTM, CNN) for accurate emotion prediction and personalized content delivery like music.</a:t>
            </a:r>
          </a:p>
          <a:p>
            <a:endParaRPr lang="en-IN" dirty="0"/>
          </a:p>
        </p:txBody>
      </p:sp>
    </p:spTree>
    <p:extLst>
      <p:ext uri="{BB962C8B-B14F-4D97-AF65-F5344CB8AC3E}">
        <p14:creationId xmlns:p14="http://schemas.microsoft.com/office/powerpoint/2010/main" val="1617472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A161-12F7-18CD-E36F-DDB3A5A3FAC7}"/>
              </a:ext>
            </a:extLst>
          </p:cNvPr>
          <p:cNvSpPr>
            <a:spLocks noGrp="1"/>
          </p:cNvSpPr>
          <p:nvPr>
            <p:ph type="title"/>
          </p:nvPr>
        </p:nvSpPr>
        <p:spPr>
          <a:xfrm>
            <a:off x="1451579" y="1276467"/>
            <a:ext cx="9603275" cy="1049235"/>
          </a:xfrm>
        </p:spPr>
        <p:txBody>
          <a:bodyPr/>
          <a:lstStyle/>
          <a:p>
            <a:r>
              <a:rPr lang="en-IN" b="1" dirty="0"/>
              <a:t>System Architecture</a:t>
            </a:r>
            <a:br>
              <a:rPr lang="en-IN" b="1" dirty="0"/>
            </a:br>
            <a:endParaRPr lang="en-IN" dirty="0"/>
          </a:p>
        </p:txBody>
      </p:sp>
      <p:sp>
        <p:nvSpPr>
          <p:cNvPr id="3" name="Content Placeholder 2">
            <a:extLst>
              <a:ext uri="{FF2B5EF4-FFF2-40B4-BE49-F238E27FC236}">
                <a16:creationId xmlns:a16="http://schemas.microsoft.com/office/drawing/2014/main" id="{B7EAA021-9AA1-03FD-5656-1D6B3301E1DE}"/>
              </a:ext>
            </a:extLst>
          </p:cNvPr>
          <p:cNvSpPr>
            <a:spLocks noGrp="1"/>
          </p:cNvSpPr>
          <p:nvPr>
            <p:ph idx="1"/>
          </p:nvPr>
        </p:nvSpPr>
        <p:spPr>
          <a:xfrm>
            <a:off x="1451579" y="2325702"/>
            <a:ext cx="9603275" cy="3450613"/>
          </a:xfrm>
        </p:spPr>
        <p:txBody>
          <a:bodyPr/>
          <a:lstStyle/>
          <a:p>
            <a:pPr>
              <a:buFont typeface="+mj-lt"/>
              <a:buAutoNum type="arabicPeriod"/>
            </a:pPr>
            <a:r>
              <a:rPr lang="en-IN" b="1" dirty="0"/>
              <a:t>Capture Image:</a:t>
            </a:r>
            <a:r>
              <a:rPr lang="en-IN" dirty="0"/>
              <a:t> Webcam captures user’s face.</a:t>
            </a:r>
          </a:p>
          <a:p>
            <a:pPr>
              <a:buFont typeface="+mj-lt"/>
              <a:buAutoNum type="arabicPeriod"/>
            </a:pPr>
            <a:r>
              <a:rPr lang="en-IN" b="1" dirty="0"/>
              <a:t>Emotion Detection:</a:t>
            </a:r>
            <a:r>
              <a:rPr lang="en-IN" dirty="0"/>
              <a:t> CNN-based model identifies emotions (happy, sad, angry, etc.).</a:t>
            </a:r>
          </a:p>
          <a:p>
            <a:pPr>
              <a:buFont typeface="+mj-lt"/>
              <a:buAutoNum type="arabicPeriod"/>
            </a:pPr>
            <a:r>
              <a:rPr lang="en-IN" b="1" dirty="0"/>
              <a:t>Music Database:</a:t>
            </a:r>
            <a:r>
              <a:rPr lang="en-IN" dirty="0"/>
              <a:t> Predefined playlists mapped to emotions.</a:t>
            </a:r>
          </a:p>
          <a:p>
            <a:pPr>
              <a:buFont typeface="+mj-lt"/>
              <a:buAutoNum type="arabicPeriod"/>
            </a:pPr>
            <a:r>
              <a:rPr lang="en-IN" b="1" dirty="0"/>
              <a:t>Song Recommendation:</a:t>
            </a:r>
            <a:r>
              <a:rPr lang="en-IN" dirty="0"/>
              <a:t> System plays a song based on detected emotion.</a:t>
            </a:r>
          </a:p>
          <a:p>
            <a:endParaRPr lang="en-IN" dirty="0"/>
          </a:p>
        </p:txBody>
      </p:sp>
      <p:graphicFrame>
        <p:nvGraphicFramePr>
          <p:cNvPr id="4" name="Table 3">
            <a:extLst>
              <a:ext uri="{FF2B5EF4-FFF2-40B4-BE49-F238E27FC236}">
                <a16:creationId xmlns:a16="http://schemas.microsoft.com/office/drawing/2014/main" id="{40C861A2-9BDA-479F-576D-7CF0B673D582}"/>
              </a:ext>
            </a:extLst>
          </p:cNvPr>
          <p:cNvGraphicFramePr>
            <a:graphicFrameLocks noGrp="1"/>
          </p:cNvGraphicFramePr>
          <p:nvPr/>
        </p:nvGraphicFramePr>
        <p:xfrm>
          <a:off x="-29497" y="19665"/>
          <a:ext cx="12201832" cy="6853083"/>
        </p:xfrm>
        <a:graphic>
          <a:graphicData uri="http://schemas.openxmlformats.org/drawingml/2006/table">
            <a:tbl>
              <a:tblPr/>
              <a:tblGrid>
                <a:gridCol w="12201832">
                  <a:extLst>
                    <a:ext uri="{9D8B030D-6E8A-4147-A177-3AD203B41FA5}">
                      <a16:colId xmlns:a16="http://schemas.microsoft.com/office/drawing/2014/main" val="3932963550"/>
                    </a:ext>
                  </a:extLst>
                </a:gridCol>
              </a:tblGrid>
              <a:tr h="6853083">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2524674786"/>
                  </a:ext>
                </a:extLst>
              </a:tr>
            </a:tbl>
          </a:graphicData>
        </a:graphic>
      </p:graphicFrame>
      <p:pic>
        <p:nvPicPr>
          <p:cNvPr id="5" name="Picture 4" descr="A red and black logo&#10;&#10;AI-generated content may be incorrect.">
            <a:extLst>
              <a:ext uri="{FF2B5EF4-FFF2-40B4-BE49-F238E27FC236}">
                <a16:creationId xmlns:a16="http://schemas.microsoft.com/office/drawing/2014/main" id="{B83ECEEB-EF1B-B8C4-FF1C-95D6A85BD1C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97637" y="177347"/>
            <a:ext cx="913362" cy="369912"/>
          </a:xfrm>
          <a:prstGeom prst="rect">
            <a:avLst/>
          </a:prstGeom>
        </p:spPr>
      </p:pic>
      <p:sp>
        <p:nvSpPr>
          <p:cNvPr id="6" name="TextBox 5">
            <a:extLst>
              <a:ext uri="{FF2B5EF4-FFF2-40B4-BE49-F238E27FC236}">
                <a16:creationId xmlns:a16="http://schemas.microsoft.com/office/drawing/2014/main" id="{2123B513-1067-C1ED-355E-DD4D33F45AA1}"/>
              </a:ext>
            </a:extLst>
          </p:cNvPr>
          <p:cNvSpPr txBox="1"/>
          <p:nvPr/>
        </p:nvSpPr>
        <p:spPr>
          <a:xfrm>
            <a:off x="381000" y="5743575"/>
            <a:ext cx="11430000" cy="230832"/>
          </a:xfrm>
          <a:prstGeom prst="rect">
            <a:avLst/>
          </a:prstGeom>
          <a:noFill/>
        </p:spPr>
        <p:txBody>
          <a:bodyPr wrap="square" rtlCol="0">
            <a:spAutoFit/>
          </a:bodyPr>
          <a:lstStyle/>
          <a:p>
            <a:r>
              <a:rPr lang="en-IN" sz="900">
                <a:hlinkClick r:id="rId3" tooltip="https://en.wikipedia.org/wiki/KL_University"/>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5008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B40C2-2246-24C0-7671-BB34C84386C0}"/>
              </a:ext>
            </a:extLst>
          </p:cNvPr>
          <p:cNvSpPr>
            <a:spLocks noGrp="1"/>
          </p:cNvSpPr>
          <p:nvPr>
            <p:ph type="title"/>
          </p:nvPr>
        </p:nvSpPr>
        <p:spPr/>
        <p:txBody>
          <a:bodyPr/>
          <a:lstStyle/>
          <a:p>
            <a:r>
              <a:rPr lang="en-US" dirty="0" err="1"/>
              <a:t>ARchitecture</a:t>
            </a:r>
            <a:endParaRPr lang="en-IN" dirty="0"/>
          </a:p>
        </p:txBody>
      </p:sp>
      <p:pic>
        <p:nvPicPr>
          <p:cNvPr id="1026" name="Picture 2" descr="Figure 3 from Emotion Based Music Recommendation System Using LSTM - CNN Architecture | Semantic ...">
            <a:extLst>
              <a:ext uri="{FF2B5EF4-FFF2-40B4-BE49-F238E27FC236}">
                <a16:creationId xmlns:a16="http://schemas.microsoft.com/office/drawing/2014/main" id="{FC6687A1-B78C-B3A8-3509-E12AA4B8A4B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3636" y="2016125"/>
            <a:ext cx="7279052" cy="344963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e 5">
            <a:extLst>
              <a:ext uri="{FF2B5EF4-FFF2-40B4-BE49-F238E27FC236}">
                <a16:creationId xmlns:a16="http://schemas.microsoft.com/office/drawing/2014/main" id="{EF79C1DB-8905-186F-919F-E288F1E5283C}"/>
              </a:ext>
            </a:extLst>
          </p:cNvPr>
          <p:cNvGraphicFramePr>
            <a:graphicFrameLocks noGrp="1"/>
          </p:cNvGraphicFramePr>
          <p:nvPr/>
        </p:nvGraphicFramePr>
        <p:xfrm>
          <a:off x="0" y="-29497"/>
          <a:ext cx="12172335" cy="6902245"/>
        </p:xfrm>
        <a:graphic>
          <a:graphicData uri="http://schemas.openxmlformats.org/drawingml/2006/table">
            <a:tbl>
              <a:tblPr/>
              <a:tblGrid>
                <a:gridCol w="12172335">
                  <a:extLst>
                    <a:ext uri="{9D8B030D-6E8A-4147-A177-3AD203B41FA5}">
                      <a16:colId xmlns:a16="http://schemas.microsoft.com/office/drawing/2014/main" val="794098634"/>
                    </a:ext>
                  </a:extLst>
                </a:gridCol>
              </a:tblGrid>
              <a:tr h="6902245">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55465535"/>
                  </a:ext>
                </a:extLst>
              </a:tr>
            </a:tbl>
          </a:graphicData>
        </a:graphic>
      </p:graphicFrame>
      <p:graphicFrame>
        <p:nvGraphicFramePr>
          <p:cNvPr id="8" name="Table 7">
            <a:extLst>
              <a:ext uri="{FF2B5EF4-FFF2-40B4-BE49-F238E27FC236}">
                <a16:creationId xmlns:a16="http://schemas.microsoft.com/office/drawing/2014/main" id="{8649B4C2-A144-F1D7-226C-604E403AFB47}"/>
              </a:ext>
            </a:extLst>
          </p:cNvPr>
          <p:cNvGraphicFramePr>
            <a:graphicFrameLocks noGrp="1"/>
          </p:cNvGraphicFramePr>
          <p:nvPr/>
        </p:nvGraphicFramePr>
        <p:xfrm>
          <a:off x="2615381" y="2035277"/>
          <a:ext cx="7275871" cy="3431458"/>
        </p:xfrm>
        <a:graphic>
          <a:graphicData uri="http://schemas.openxmlformats.org/drawingml/2006/table">
            <a:tbl>
              <a:tblPr/>
              <a:tblGrid>
                <a:gridCol w="7275871">
                  <a:extLst>
                    <a:ext uri="{9D8B030D-6E8A-4147-A177-3AD203B41FA5}">
                      <a16:colId xmlns:a16="http://schemas.microsoft.com/office/drawing/2014/main" val="3360685211"/>
                    </a:ext>
                  </a:extLst>
                </a:gridCol>
              </a:tblGrid>
              <a:tr h="3431458">
                <a:tc>
                  <a:txBody>
                    <a:bodyPr/>
                    <a:lstStyle/>
                    <a:p>
                      <a:endParaRPr lang="en-IN" dirty="0"/>
                    </a:p>
                  </a:txBody>
                  <a:tcPr>
                    <a:lnL w="28575" cmpd="sng">
                      <a:solidFill>
                        <a:srgbClr val="C00000"/>
                      </a:solidFill>
                      <a:prstDash val="solid"/>
                    </a:lnL>
                    <a:lnR w="28575" cmpd="sng">
                      <a:solidFill>
                        <a:srgbClr val="C00000"/>
                      </a:solidFill>
                      <a:prstDash val="solid"/>
                    </a:lnR>
                    <a:lnT w="28575" cmpd="sng">
                      <a:solidFill>
                        <a:srgbClr val="C00000"/>
                      </a:solidFill>
                      <a:prstDash val="solid"/>
                    </a:lnT>
                    <a:lnB w="28575" cmpd="sng">
                      <a:solidFill>
                        <a:srgbClr val="C00000"/>
                      </a:solidFill>
                      <a:prstDash val="solid"/>
                    </a:lnB>
                  </a:tcPr>
                </a:tc>
                <a:extLst>
                  <a:ext uri="{0D108BD9-81ED-4DB2-BD59-A6C34878D82A}">
                    <a16:rowId xmlns:a16="http://schemas.microsoft.com/office/drawing/2014/main" val="3689767800"/>
                  </a:ext>
                </a:extLst>
              </a:tr>
            </a:tbl>
          </a:graphicData>
        </a:graphic>
      </p:graphicFrame>
    </p:spTree>
    <p:extLst>
      <p:ext uri="{BB962C8B-B14F-4D97-AF65-F5344CB8AC3E}">
        <p14:creationId xmlns:p14="http://schemas.microsoft.com/office/powerpoint/2010/main" val="4076294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DBE3B-670A-6956-E934-FAF7B780AFFE}"/>
              </a:ext>
            </a:extLst>
          </p:cNvPr>
          <p:cNvSpPr>
            <a:spLocks noGrp="1"/>
          </p:cNvSpPr>
          <p:nvPr>
            <p:ph type="title"/>
          </p:nvPr>
        </p:nvSpPr>
        <p:spPr>
          <a:xfrm>
            <a:off x="1451579" y="1128984"/>
            <a:ext cx="9603275" cy="1049235"/>
          </a:xfrm>
        </p:spPr>
        <p:txBody>
          <a:bodyPr/>
          <a:lstStyle/>
          <a:p>
            <a:r>
              <a:rPr lang="en-US" b="1" dirty="0"/>
              <a:t>MODULES</a:t>
            </a:r>
            <a:endParaRPr lang="en-IN" b="1" dirty="0"/>
          </a:p>
        </p:txBody>
      </p:sp>
      <p:sp>
        <p:nvSpPr>
          <p:cNvPr id="3" name="Content Placeholder 2">
            <a:extLst>
              <a:ext uri="{FF2B5EF4-FFF2-40B4-BE49-F238E27FC236}">
                <a16:creationId xmlns:a16="http://schemas.microsoft.com/office/drawing/2014/main" id="{F2667134-3B41-2937-F763-49161DEA023B}"/>
              </a:ext>
            </a:extLst>
          </p:cNvPr>
          <p:cNvSpPr>
            <a:spLocks noGrp="1"/>
          </p:cNvSpPr>
          <p:nvPr>
            <p:ph idx="1"/>
          </p:nvPr>
        </p:nvSpPr>
        <p:spPr/>
        <p:txBody>
          <a:bodyPr>
            <a:normAutofit/>
          </a:bodyPr>
          <a:lstStyle/>
          <a:p>
            <a:r>
              <a:rPr lang="en-US" sz="1600" dirty="0"/>
              <a:t>1. </a:t>
            </a:r>
            <a:r>
              <a:rPr lang="en-US" sz="1600" dirty="0" err="1"/>
              <a:t>Opencv</a:t>
            </a:r>
            <a:r>
              <a:rPr lang="en-US" sz="1600" dirty="0"/>
              <a:t> - for capturing the face</a:t>
            </a:r>
          </a:p>
          <a:p>
            <a:r>
              <a:rPr lang="en-US" sz="1600" dirty="0"/>
              <a:t>2. Dilib - for facial feature identification </a:t>
            </a:r>
          </a:p>
          <a:p>
            <a:r>
              <a:rPr lang="en-US" sz="1600" dirty="0"/>
              <a:t>3. Fer - facial emotion recognition </a:t>
            </a:r>
          </a:p>
          <a:p>
            <a:r>
              <a:rPr lang="en-US" sz="1600" dirty="0"/>
              <a:t>4. Tensor Flow - improve the accuracy of the above image </a:t>
            </a:r>
          </a:p>
          <a:p>
            <a:r>
              <a:rPr lang="en-US" sz="1600" dirty="0"/>
              <a:t>5. Spotify Apl - Music Recommendation </a:t>
            </a:r>
          </a:p>
          <a:p>
            <a:r>
              <a:rPr lang="en-US" sz="1600" dirty="0"/>
              <a:t>6. </a:t>
            </a:r>
            <a:r>
              <a:rPr lang="en-US" sz="1600" dirty="0" err="1"/>
              <a:t>Matplot</a:t>
            </a:r>
            <a:r>
              <a:rPr lang="en-US" sz="1600" dirty="0"/>
              <a:t> Lib - for Button Access</a:t>
            </a:r>
            <a:endParaRPr lang="en-IN" sz="1600" dirty="0"/>
          </a:p>
        </p:txBody>
      </p:sp>
    </p:spTree>
    <p:extLst>
      <p:ext uri="{BB962C8B-B14F-4D97-AF65-F5344CB8AC3E}">
        <p14:creationId xmlns:p14="http://schemas.microsoft.com/office/powerpoint/2010/main" val="16696095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71B45-A7B5-18D4-D2F2-8CA68FD1523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CFE36B-E9E4-DB89-8BD2-3A24D2A4A7A2}"/>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AA582B20-437A-ACB3-A357-E32552342545}"/>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947983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241D9F7-8CE7-D501-78A2-B10D945DF3CF}"/>
              </a:ext>
            </a:extLst>
          </p:cNvPr>
          <p:cNvSpPr/>
          <p:nvPr/>
        </p:nvSpPr>
        <p:spPr>
          <a:xfrm>
            <a:off x="723451" y="-113913"/>
            <a:ext cx="3926436"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OUTPUT - 1</a:t>
            </a:r>
          </a:p>
        </p:txBody>
      </p:sp>
      <p:pic>
        <p:nvPicPr>
          <p:cNvPr id="5" name="Picture 4" descr="A screenshot of a chat&#10;&#10;AI-generated content may be incorrect.">
            <a:extLst>
              <a:ext uri="{FF2B5EF4-FFF2-40B4-BE49-F238E27FC236}">
                <a16:creationId xmlns:a16="http://schemas.microsoft.com/office/drawing/2014/main" id="{E56EA697-9608-7BC1-AF8E-11541FE5DC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1071" y="698090"/>
            <a:ext cx="5942972" cy="5034116"/>
          </a:xfrm>
          <a:prstGeom prst="rect">
            <a:avLst/>
          </a:prstGeom>
        </p:spPr>
      </p:pic>
      <p:pic>
        <p:nvPicPr>
          <p:cNvPr id="7" name="Picture 6" descr="A screenshot of a social media post&#10;&#10;AI-generated content may be incorrect.">
            <a:extLst>
              <a:ext uri="{FF2B5EF4-FFF2-40B4-BE49-F238E27FC236}">
                <a16:creationId xmlns:a16="http://schemas.microsoft.com/office/drawing/2014/main" id="{9358C7EE-0202-776D-4723-CEA6E15359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559" y="698090"/>
            <a:ext cx="5069319" cy="5034116"/>
          </a:xfrm>
          <a:prstGeom prst="rect">
            <a:avLst/>
          </a:prstGeom>
        </p:spPr>
      </p:pic>
    </p:spTree>
    <p:extLst>
      <p:ext uri="{BB962C8B-B14F-4D97-AF65-F5344CB8AC3E}">
        <p14:creationId xmlns:p14="http://schemas.microsoft.com/office/powerpoint/2010/main" val="457826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25EFD-EBA9-4D73-AE7D-9A384978789B}"/>
            </a:ext>
          </a:extLst>
        </p:cNvPr>
        <p:cNvGrpSpPr/>
        <p:nvPr/>
      </p:nvGrpSpPr>
      <p:grpSpPr>
        <a:xfrm>
          <a:off x="0" y="0"/>
          <a:ext cx="0" cy="0"/>
          <a:chOff x="0" y="0"/>
          <a:chExt cx="0" cy="0"/>
        </a:xfrm>
      </p:grpSpPr>
      <p:sp>
        <p:nvSpPr>
          <p:cNvPr id="22" name="Rectangle 21">
            <a:extLst>
              <a:ext uri="{FF2B5EF4-FFF2-40B4-BE49-F238E27FC236}">
                <a16:creationId xmlns:a16="http://schemas.microsoft.com/office/drawing/2014/main" id="{5F493B91-BADF-804A-BD8B-17C78D5D7877}"/>
              </a:ext>
            </a:extLst>
          </p:cNvPr>
          <p:cNvSpPr/>
          <p:nvPr/>
        </p:nvSpPr>
        <p:spPr>
          <a:xfrm>
            <a:off x="723451" y="-113913"/>
            <a:ext cx="3926436" cy="707886"/>
          </a:xfrm>
          <a:prstGeom prst="rect">
            <a:avLst/>
          </a:prstGeom>
          <a:noFill/>
        </p:spPr>
        <p:txBody>
          <a:bodyPr wrap="square" lIns="91440" tIns="45720" rIns="91440" bIns="45720">
            <a:spAutoFit/>
          </a:bodyPr>
          <a:lstStyle/>
          <a:p>
            <a:pPr algn="ctr"/>
            <a:r>
              <a:rPr lang="en-US" sz="4000" b="0" cap="none" spc="0" dirty="0">
                <a:ln w="0"/>
                <a:solidFill>
                  <a:schemeClr val="tx1"/>
                </a:solidFill>
                <a:effectLst>
                  <a:outerShdw blurRad="38100" dist="19050" dir="2700000" algn="tl" rotWithShape="0">
                    <a:schemeClr val="dk1">
                      <a:alpha val="40000"/>
                    </a:schemeClr>
                  </a:outerShdw>
                </a:effectLst>
              </a:rPr>
              <a:t>OUTPUT - 2</a:t>
            </a:r>
          </a:p>
        </p:txBody>
      </p:sp>
      <p:pic>
        <p:nvPicPr>
          <p:cNvPr id="3" name="Picture 2" descr="A screenshot of a person with his hand on his head&#10;&#10;AI-generated content may be incorrect.">
            <a:extLst>
              <a:ext uri="{FF2B5EF4-FFF2-40B4-BE49-F238E27FC236}">
                <a16:creationId xmlns:a16="http://schemas.microsoft.com/office/drawing/2014/main" id="{A9146F78-0680-C5B2-FBF1-92C52CE91F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642" y="698090"/>
            <a:ext cx="4963709" cy="5034116"/>
          </a:xfrm>
          <a:prstGeom prst="rect">
            <a:avLst/>
          </a:prstGeom>
        </p:spPr>
      </p:pic>
      <p:pic>
        <p:nvPicPr>
          <p:cNvPr id="6" name="Picture 5" descr="A screenshot of a music album&#10;&#10;AI-generated content may be incorrect.">
            <a:extLst>
              <a:ext uri="{FF2B5EF4-FFF2-40B4-BE49-F238E27FC236}">
                <a16:creationId xmlns:a16="http://schemas.microsoft.com/office/drawing/2014/main" id="{34340E4F-364F-AD5E-2DA1-1AADBEBEBA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5221" y="698090"/>
            <a:ext cx="5323009" cy="5034116"/>
          </a:xfrm>
          <a:prstGeom prst="rect">
            <a:avLst/>
          </a:prstGeom>
        </p:spPr>
      </p:pic>
    </p:spTree>
    <p:extLst>
      <p:ext uri="{BB962C8B-B14F-4D97-AF65-F5344CB8AC3E}">
        <p14:creationId xmlns:p14="http://schemas.microsoft.com/office/powerpoint/2010/main" val="3891433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8A0AB-DFF0-478D-FC74-B76EDD481435}"/>
              </a:ext>
            </a:extLst>
          </p:cNvPr>
          <p:cNvSpPr>
            <a:spLocks noGrp="1"/>
          </p:cNvSpPr>
          <p:nvPr>
            <p:ph type="title"/>
          </p:nvPr>
        </p:nvSpPr>
        <p:spPr>
          <a:xfrm>
            <a:off x="1392586" y="1148648"/>
            <a:ext cx="9603275" cy="1049235"/>
          </a:xfrm>
        </p:spPr>
        <p:txBody>
          <a:bodyPr/>
          <a:lstStyle/>
          <a:p>
            <a:r>
              <a:rPr lang="en-IN" dirty="0"/>
              <a:t>Objective</a:t>
            </a:r>
          </a:p>
        </p:txBody>
      </p:sp>
      <p:sp>
        <p:nvSpPr>
          <p:cNvPr id="6" name="Content Placeholder 5">
            <a:extLst>
              <a:ext uri="{FF2B5EF4-FFF2-40B4-BE49-F238E27FC236}">
                <a16:creationId xmlns:a16="http://schemas.microsoft.com/office/drawing/2014/main" id="{3A09492F-48F1-4971-5331-C8B14CA3BD70}"/>
              </a:ext>
            </a:extLst>
          </p:cNvPr>
          <p:cNvSpPr>
            <a:spLocks noGrp="1"/>
          </p:cNvSpPr>
          <p:nvPr>
            <p:ph idx="1"/>
          </p:nvPr>
        </p:nvSpPr>
        <p:spPr>
          <a:xfrm>
            <a:off x="1294362" y="2123887"/>
            <a:ext cx="9603275" cy="3450613"/>
          </a:xfrm>
        </p:spPr>
        <p:txBody>
          <a:bodyPr/>
          <a:lstStyle/>
          <a:p>
            <a:r>
              <a:rPr kumimoji="0" lang="en-US" altLang="en-US" sz="2000" b="0" i="0" u="none" strike="noStrike" cap="none" normalizeH="0" baseline="0" dirty="0">
                <a:ln>
                  <a:noFill/>
                </a:ln>
                <a:solidFill>
                  <a:schemeClr val="tx1"/>
                </a:solidFill>
                <a:effectLst/>
                <a:latin typeface="Arial" panose="020B0604020202020204" pitchFamily="34" charset="0"/>
              </a:rPr>
              <a:t>Detect the user's emotions using facial expressions.</a:t>
            </a:r>
          </a:p>
          <a:p>
            <a:r>
              <a:rPr lang="en-US" dirty="0"/>
              <a:t>Use deep learning to classify emotions.</a:t>
            </a:r>
          </a:p>
          <a:p>
            <a:r>
              <a:rPr lang="en-US" dirty="0"/>
              <a:t>Recommend music based on the detected emotion.</a:t>
            </a:r>
          </a:p>
          <a:p>
            <a:r>
              <a:rPr lang="en-US" dirty="0"/>
              <a:t>Automate the process using computer vision.</a:t>
            </a:r>
            <a:endParaRPr lang="en-IN" dirty="0"/>
          </a:p>
        </p:txBody>
      </p:sp>
      <p:sp>
        <p:nvSpPr>
          <p:cNvPr id="7" name="Rectangle 3">
            <a:extLst>
              <a:ext uri="{FF2B5EF4-FFF2-40B4-BE49-F238E27FC236}">
                <a16:creationId xmlns:a16="http://schemas.microsoft.com/office/drawing/2014/main" id="{80A3B7A6-99CB-BA45-CC51-55FE88A8D872}"/>
              </a:ext>
            </a:extLst>
          </p:cNvPr>
          <p:cNvSpPr>
            <a:spLocks noChangeArrowheads="1"/>
          </p:cNvSpPr>
          <p:nvPr/>
        </p:nvSpPr>
        <p:spPr bwMode="auto">
          <a:xfrm>
            <a:off x="-157217" y="-332997"/>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4">
            <a:extLst>
              <a:ext uri="{FF2B5EF4-FFF2-40B4-BE49-F238E27FC236}">
                <a16:creationId xmlns:a16="http://schemas.microsoft.com/office/drawing/2014/main" id="{D6F7416F-282D-1756-9ED2-20C303CB400D}"/>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10" name="Table 9">
            <a:extLst>
              <a:ext uri="{FF2B5EF4-FFF2-40B4-BE49-F238E27FC236}">
                <a16:creationId xmlns:a16="http://schemas.microsoft.com/office/drawing/2014/main" id="{59C1918D-9961-5BBF-A2D1-ED396D8B43FD}"/>
              </a:ext>
            </a:extLst>
          </p:cNvPr>
          <p:cNvGraphicFramePr>
            <a:graphicFrameLocks noGrp="1"/>
          </p:cNvGraphicFramePr>
          <p:nvPr>
            <p:extLst>
              <p:ext uri="{D42A27DB-BD31-4B8C-83A1-F6EECF244321}">
                <p14:modId xmlns:p14="http://schemas.microsoft.com/office/powerpoint/2010/main" val="2789456238"/>
              </p:ext>
            </p:extLst>
          </p:nvPr>
        </p:nvGraphicFramePr>
        <p:xfrm>
          <a:off x="0" y="9832"/>
          <a:ext cx="12192000" cy="6848168"/>
        </p:xfrm>
        <a:graphic>
          <a:graphicData uri="http://schemas.openxmlformats.org/drawingml/2006/table">
            <a:tbl>
              <a:tblPr/>
              <a:tblGrid>
                <a:gridCol w="12192000">
                  <a:extLst>
                    <a:ext uri="{9D8B030D-6E8A-4147-A177-3AD203B41FA5}">
                      <a16:colId xmlns:a16="http://schemas.microsoft.com/office/drawing/2014/main" val="2834307108"/>
                    </a:ext>
                  </a:extLst>
                </a:gridCol>
              </a:tblGrid>
              <a:tr h="6848168">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1488546930"/>
                  </a:ext>
                </a:extLst>
              </a:tr>
            </a:tbl>
          </a:graphicData>
        </a:graphic>
      </p:graphicFrame>
      <p:pic>
        <p:nvPicPr>
          <p:cNvPr id="12" name="Picture 11" descr="A red and black logo&#10;&#10;AI-generated content may be incorrect.">
            <a:extLst>
              <a:ext uri="{FF2B5EF4-FFF2-40B4-BE49-F238E27FC236}">
                <a16:creationId xmlns:a16="http://schemas.microsoft.com/office/drawing/2014/main" id="{E82484F9-7404-67D8-1525-9FDADBB519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97637" y="197011"/>
            <a:ext cx="913362" cy="369912"/>
          </a:xfrm>
          <a:prstGeom prst="rect">
            <a:avLst/>
          </a:prstGeom>
        </p:spPr>
      </p:pic>
      <p:sp>
        <p:nvSpPr>
          <p:cNvPr id="13" name="TextBox 12">
            <a:extLst>
              <a:ext uri="{FF2B5EF4-FFF2-40B4-BE49-F238E27FC236}">
                <a16:creationId xmlns:a16="http://schemas.microsoft.com/office/drawing/2014/main" id="{B099B268-B2A6-2DCA-7D7D-670BD1FDAD15}"/>
              </a:ext>
            </a:extLst>
          </p:cNvPr>
          <p:cNvSpPr txBox="1"/>
          <p:nvPr/>
        </p:nvSpPr>
        <p:spPr>
          <a:xfrm>
            <a:off x="381000" y="5743575"/>
            <a:ext cx="11430000" cy="230832"/>
          </a:xfrm>
          <a:prstGeom prst="rect">
            <a:avLst/>
          </a:prstGeom>
          <a:noFill/>
        </p:spPr>
        <p:txBody>
          <a:bodyPr wrap="square" rtlCol="0">
            <a:spAutoFit/>
          </a:bodyPr>
          <a:lstStyle/>
          <a:p>
            <a:r>
              <a:rPr lang="en-IN" sz="900">
                <a:hlinkClick r:id="rId3" tooltip="https://en.wikipedia.org/wiki/KL_University"/>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7502916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9DB-6EAC-2025-8567-EA87786DF557}"/>
              </a:ext>
            </a:extLst>
          </p:cNvPr>
          <p:cNvSpPr>
            <a:spLocks noGrp="1"/>
          </p:cNvSpPr>
          <p:nvPr>
            <p:ph type="title"/>
          </p:nvPr>
        </p:nvSpPr>
        <p:spPr>
          <a:xfrm>
            <a:off x="1618827" y="1217473"/>
            <a:ext cx="9603275" cy="1049235"/>
          </a:xfrm>
        </p:spPr>
        <p:txBody>
          <a:bodyPr>
            <a:normAutofit/>
          </a:bodyPr>
          <a:lstStyle/>
          <a:p>
            <a:r>
              <a:rPr lang="en-IN" sz="2800" b="1" dirty="0"/>
              <a:t>Conclusion</a:t>
            </a:r>
          </a:p>
        </p:txBody>
      </p:sp>
      <p:sp>
        <p:nvSpPr>
          <p:cNvPr id="3" name="Content Placeholder 2">
            <a:extLst>
              <a:ext uri="{FF2B5EF4-FFF2-40B4-BE49-F238E27FC236}">
                <a16:creationId xmlns:a16="http://schemas.microsoft.com/office/drawing/2014/main" id="{6E41FC86-FEB1-78E6-258B-81E935F0EF90}"/>
              </a:ext>
            </a:extLst>
          </p:cNvPr>
          <p:cNvSpPr>
            <a:spLocks noGrp="1"/>
          </p:cNvSpPr>
          <p:nvPr>
            <p:ph idx="1"/>
          </p:nvPr>
        </p:nvSpPr>
        <p:spPr/>
        <p:txBody>
          <a:bodyPr/>
          <a:lstStyle/>
          <a:p>
            <a:r>
              <a:rPr lang="en-US" dirty="0"/>
              <a:t>This project is an emotion-based music recommender system that uses a webcam to detect the user's facial expression and suggests songs based on their mood. It combines facial emotion recognition with the Spotify API to recommend music that matches how the user feels.</a:t>
            </a:r>
          </a:p>
          <a:p>
            <a:r>
              <a:rPr lang="en-US" dirty="0"/>
              <a:t>The system works well and gives a personalized music experience. It shows how technology can be used to connect emotions with music in a smart and useful way.</a:t>
            </a:r>
          </a:p>
          <a:p>
            <a:endParaRPr lang="en-IN" dirty="0"/>
          </a:p>
        </p:txBody>
      </p:sp>
    </p:spTree>
    <p:extLst>
      <p:ext uri="{BB962C8B-B14F-4D97-AF65-F5344CB8AC3E}">
        <p14:creationId xmlns:p14="http://schemas.microsoft.com/office/powerpoint/2010/main" val="209772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7072D-F910-7FB1-3C70-34AD48509751}"/>
              </a:ext>
            </a:extLst>
          </p:cNvPr>
          <p:cNvSpPr>
            <a:spLocks noGrp="1"/>
          </p:cNvSpPr>
          <p:nvPr>
            <p:ph type="title"/>
          </p:nvPr>
        </p:nvSpPr>
        <p:spPr>
          <a:xfrm>
            <a:off x="1520405" y="1246971"/>
            <a:ext cx="9603275" cy="1049235"/>
          </a:xfrm>
        </p:spPr>
        <p:txBody>
          <a:bodyPr>
            <a:normAutofit/>
          </a:bodyPr>
          <a:lstStyle/>
          <a:p>
            <a:r>
              <a:rPr lang="en-US" sz="2800" b="1" dirty="0"/>
              <a:t>FUTURE WORK</a:t>
            </a:r>
            <a:endParaRPr lang="en-IN" sz="2800" b="1" dirty="0"/>
          </a:p>
        </p:txBody>
      </p:sp>
      <p:sp>
        <p:nvSpPr>
          <p:cNvPr id="3" name="Content Placeholder 2">
            <a:extLst>
              <a:ext uri="{FF2B5EF4-FFF2-40B4-BE49-F238E27FC236}">
                <a16:creationId xmlns:a16="http://schemas.microsoft.com/office/drawing/2014/main" id="{D383A48A-8310-C683-F827-741AA5F9802B}"/>
              </a:ext>
            </a:extLst>
          </p:cNvPr>
          <p:cNvSpPr>
            <a:spLocks noGrp="1"/>
          </p:cNvSpPr>
          <p:nvPr>
            <p:ph idx="1"/>
          </p:nvPr>
        </p:nvSpPr>
        <p:spPr>
          <a:xfrm>
            <a:off x="1451579" y="1853754"/>
            <a:ext cx="9603275" cy="4493223"/>
          </a:xfrm>
        </p:spPr>
        <p:txBody>
          <a:bodyPr>
            <a:normAutofit fontScale="70000" lnSpcReduction="20000"/>
          </a:bodyPr>
          <a:lstStyle/>
          <a:p>
            <a:pPr>
              <a:buFont typeface="+mj-lt"/>
              <a:buAutoNum type="arabicPeriod"/>
            </a:pPr>
            <a:r>
              <a:rPr lang="en-US" b="1" dirty="0"/>
              <a:t>Live Emotion Detection</a:t>
            </a:r>
            <a:br>
              <a:rPr lang="en-US" dirty="0"/>
            </a:br>
            <a:r>
              <a:rPr lang="en-US" dirty="0"/>
              <a:t>Instead of just capturing one image, use live video from the webcam to detect emotions continuously and update music suggestions in real time.</a:t>
            </a:r>
          </a:p>
          <a:p>
            <a:pPr>
              <a:buFont typeface="+mj-lt"/>
              <a:buAutoNum type="arabicPeriod"/>
            </a:pPr>
            <a:r>
              <a:rPr lang="en-US" b="1" dirty="0"/>
              <a:t>Better Emotion Detection</a:t>
            </a:r>
            <a:br>
              <a:rPr lang="en-US" dirty="0"/>
            </a:br>
            <a:r>
              <a:rPr lang="en-US" dirty="0"/>
              <a:t>Use not just facial expressions, but also voice, body posture, or text input to understand the user’s mood more accurately.</a:t>
            </a:r>
          </a:p>
          <a:p>
            <a:pPr>
              <a:buFont typeface="+mj-lt"/>
              <a:buAutoNum type="arabicPeriod"/>
            </a:pPr>
            <a:r>
              <a:rPr lang="en-US" b="1" dirty="0"/>
              <a:t>Personalized Music</a:t>
            </a:r>
            <a:br>
              <a:rPr lang="en-US" dirty="0"/>
            </a:br>
            <a:r>
              <a:rPr lang="en-US" dirty="0"/>
              <a:t>Use the user’s past activity, likes, and feedback to give better music suggestions and create custom playlists based on their mood.</a:t>
            </a:r>
          </a:p>
          <a:p>
            <a:pPr>
              <a:buFont typeface="+mj-lt"/>
              <a:buAutoNum type="arabicPeriod"/>
            </a:pPr>
            <a:r>
              <a:rPr lang="en-US" b="1" dirty="0"/>
              <a:t>Mobile App</a:t>
            </a:r>
            <a:br>
              <a:rPr lang="en-US" dirty="0"/>
            </a:br>
            <a:r>
              <a:rPr lang="en-US" dirty="0"/>
              <a:t>Make a mobile version of the app using tools like Flutter or React Native so it can be used on phones and tablets.</a:t>
            </a:r>
          </a:p>
          <a:p>
            <a:pPr>
              <a:buFont typeface="+mj-lt"/>
              <a:buAutoNum type="arabicPeriod"/>
            </a:pPr>
            <a:r>
              <a:rPr lang="en-US" b="1" dirty="0"/>
              <a:t>Smarter Models</a:t>
            </a:r>
            <a:br>
              <a:rPr lang="en-US" dirty="0"/>
            </a:br>
            <a:r>
              <a:rPr lang="en-US" dirty="0"/>
              <a:t>Use more powerful and accurate AI models like CNNs or Transformers to detect emotions better, even in different lighting or angles.</a:t>
            </a:r>
          </a:p>
          <a:p>
            <a:pPr>
              <a:buFont typeface="+mj-lt"/>
              <a:buAutoNum type="arabicPeriod"/>
            </a:pPr>
            <a:r>
              <a:rPr lang="en-US" b="1" dirty="0"/>
              <a:t>Language Support</a:t>
            </a:r>
            <a:br>
              <a:rPr lang="en-US" dirty="0"/>
            </a:br>
            <a:r>
              <a:rPr lang="en-US" dirty="0"/>
              <a:t>Add support for more languages so users can get music suggestions in their local or preferred language using Spotify’s international options.</a:t>
            </a:r>
          </a:p>
          <a:p>
            <a:endParaRPr lang="en-IN" dirty="0"/>
          </a:p>
        </p:txBody>
      </p:sp>
    </p:spTree>
    <p:extLst>
      <p:ext uri="{BB962C8B-B14F-4D97-AF65-F5344CB8AC3E}">
        <p14:creationId xmlns:p14="http://schemas.microsoft.com/office/powerpoint/2010/main" val="2770621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CE80-D007-E10E-7D46-F738EEFA64B6}"/>
              </a:ext>
            </a:extLst>
          </p:cNvPr>
          <p:cNvSpPr>
            <a:spLocks noGrp="1"/>
          </p:cNvSpPr>
          <p:nvPr>
            <p:ph type="title"/>
          </p:nvPr>
        </p:nvSpPr>
        <p:spPr/>
        <p:txBody>
          <a:bodyPr/>
          <a:lstStyle/>
          <a:p>
            <a:r>
              <a:rPr lang="en-US" dirty="0"/>
              <a:t>REFERENCES</a:t>
            </a:r>
            <a:endParaRPr lang="en-IN" dirty="0"/>
          </a:p>
        </p:txBody>
      </p:sp>
      <p:sp>
        <p:nvSpPr>
          <p:cNvPr id="4" name="Rectangle 1">
            <a:extLst>
              <a:ext uri="{FF2B5EF4-FFF2-40B4-BE49-F238E27FC236}">
                <a16:creationId xmlns:a16="http://schemas.microsoft.com/office/drawing/2014/main" id="{D7AB4F11-9889-CE95-53B7-4F7C4058B3C3}"/>
              </a:ext>
            </a:extLst>
          </p:cNvPr>
          <p:cNvSpPr>
            <a:spLocks noGrp="1" noChangeArrowheads="1"/>
          </p:cNvSpPr>
          <p:nvPr>
            <p:ph idx="1"/>
          </p:nvPr>
        </p:nvSpPr>
        <p:spPr bwMode="auto">
          <a:xfrm>
            <a:off x="1225899" y="2116135"/>
            <a:ext cx="1028785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A. </a:t>
            </a:r>
            <a:r>
              <a:rPr kumimoji="0" lang="en-US" altLang="en-US" sz="1800" b="0" i="0" u="none" strike="noStrike" cap="none" normalizeH="0" baseline="0" dirty="0" err="1">
                <a:ln>
                  <a:noFill/>
                </a:ln>
                <a:solidFill>
                  <a:schemeClr val="tx1"/>
                </a:solidFill>
                <a:effectLst/>
                <a:latin typeface="Arial" panose="020B0604020202020204" pitchFamily="34" charset="0"/>
              </a:rPr>
              <a:t>Mollahosseini</a:t>
            </a:r>
            <a:r>
              <a:rPr kumimoji="0" lang="en-US" altLang="en-US" sz="1800" b="0" i="0" u="none" strike="noStrike" cap="none" normalizeH="0" baseline="0" dirty="0">
                <a:ln>
                  <a:noFill/>
                </a:ln>
                <a:solidFill>
                  <a:schemeClr val="tx1"/>
                </a:solidFill>
                <a:effectLst/>
                <a:latin typeface="Arial" panose="020B0604020202020204" pitchFamily="34" charset="0"/>
              </a:rPr>
              <a:t>, B. Hasani, and M. H. Mahoor, “</a:t>
            </a:r>
            <a:r>
              <a:rPr kumimoji="0" lang="en-US" altLang="en-US" sz="1800" b="0" i="0" u="none" strike="noStrike" cap="none" normalizeH="0" baseline="0" dirty="0" err="1">
                <a:ln>
                  <a:noFill/>
                </a:ln>
                <a:solidFill>
                  <a:schemeClr val="tx1"/>
                </a:solidFill>
                <a:effectLst/>
                <a:latin typeface="Arial" panose="020B0604020202020204" pitchFamily="34" charset="0"/>
              </a:rPr>
              <a:t>AffectNet</a:t>
            </a:r>
            <a:r>
              <a:rPr kumimoji="0" lang="en-US" altLang="en-US" sz="1800" b="0" i="0" u="none" strike="noStrike" cap="none" normalizeH="0" baseline="0" dirty="0">
                <a:ln>
                  <a:noFill/>
                </a:ln>
                <a:solidFill>
                  <a:schemeClr val="tx1"/>
                </a:solidFill>
                <a:effectLst/>
                <a:latin typeface="Arial" panose="020B0604020202020204" pitchFamily="34" charset="0"/>
              </a:rPr>
              <a:t>: A Database for Facial Expression, Valence, and Arousal Computing in the Wild,” </a:t>
            </a:r>
            <a:r>
              <a:rPr kumimoji="0" lang="en-US" altLang="en-US" sz="1800" b="0" i="1" u="none" strike="noStrike" cap="none" normalizeH="0" baseline="0" dirty="0">
                <a:ln>
                  <a:noFill/>
                </a:ln>
                <a:solidFill>
                  <a:schemeClr val="tx1"/>
                </a:solidFill>
                <a:effectLst/>
                <a:latin typeface="Arial" panose="020B0604020202020204" pitchFamily="34" charset="0"/>
              </a:rPr>
              <a:t>IEEE Transactions on Affective Computing</a:t>
            </a:r>
            <a:r>
              <a:rPr kumimoji="0" lang="en-US" altLang="en-US" sz="1800" b="0" i="0" u="none" strike="noStrike" cap="none" normalizeH="0" baseline="0" dirty="0">
                <a:ln>
                  <a:noFill/>
                </a:ln>
                <a:solidFill>
                  <a:schemeClr val="tx1"/>
                </a:solidFill>
                <a:effectLst/>
                <a:latin typeface="Arial" panose="020B0604020202020204" pitchFamily="34" charset="0"/>
              </a:rPr>
              <a:t>, vol. 10, no. 1, pp. 18–31, Jan.-Mar. 2019.</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I. Goodfellow et al., “Challenges in Representation Learning: A Report on Three Machine Learning Contests,” </a:t>
            </a:r>
            <a:r>
              <a:rPr kumimoji="0" lang="en-US" altLang="en-US" sz="1800" b="0" i="1" u="none" strike="noStrike" cap="none" normalizeH="0" baseline="0" dirty="0">
                <a:ln>
                  <a:noFill/>
                </a:ln>
                <a:solidFill>
                  <a:schemeClr val="tx1"/>
                </a:solidFill>
                <a:effectLst/>
                <a:latin typeface="Arial" panose="020B0604020202020204" pitchFamily="34" charset="0"/>
              </a:rPr>
              <a:t>Neural Networks</a:t>
            </a:r>
            <a:r>
              <a:rPr kumimoji="0" lang="en-US" altLang="en-US" sz="1800" b="0" i="0" u="none" strike="noStrike" cap="none" normalizeH="0" baseline="0" dirty="0">
                <a:ln>
                  <a:noFill/>
                </a:ln>
                <a:solidFill>
                  <a:schemeClr val="tx1"/>
                </a:solidFill>
                <a:effectLst/>
                <a:latin typeface="Arial" panose="020B0604020202020204" pitchFamily="34" charset="0"/>
              </a:rPr>
              <a:t>, vol. 64, pp. 59–63, Apr. 2015.</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M. Soleymani, M. N. Caro, and G. Chanel, “Emotion-Aware Music Recommendation Using Content-Based Filtering,” in </a:t>
            </a:r>
            <a:r>
              <a:rPr kumimoji="0" lang="en-US" altLang="en-US" sz="1800" b="0" i="1" u="none" strike="noStrike" cap="none" normalizeH="0" baseline="0" dirty="0">
                <a:ln>
                  <a:noFill/>
                </a:ln>
                <a:solidFill>
                  <a:schemeClr val="tx1"/>
                </a:solidFill>
                <a:effectLst/>
                <a:latin typeface="Arial" panose="020B0604020202020204" pitchFamily="34" charset="0"/>
              </a:rPr>
              <a:t>Proc. of the 2014 IEEE Int. Conf. on Multimedia and Expo Workshops</a:t>
            </a:r>
            <a:r>
              <a:rPr kumimoji="0" lang="en-US" altLang="en-US" sz="1800" b="0" i="0" u="none" strike="noStrike" cap="none" normalizeH="0" baseline="0" dirty="0">
                <a:ln>
                  <a:noFill/>
                </a:ln>
                <a:solidFill>
                  <a:schemeClr val="tx1"/>
                </a:solidFill>
                <a:effectLst/>
                <a:latin typeface="Arial" panose="020B0604020202020204" pitchFamily="34" charset="0"/>
              </a:rPr>
              <a:t>, Chengdu, 2014, pp. 1–6.</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J. Kim, S. M. Lee, and R. W. Picard, “</a:t>
            </a:r>
            <a:r>
              <a:rPr kumimoji="0" lang="en-US" altLang="en-US" sz="1800" b="0" i="0" u="none" strike="noStrike" cap="none" normalizeH="0" baseline="0" dirty="0" err="1">
                <a:ln>
                  <a:noFill/>
                </a:ln>
                <a:solidFill>
                  <a:schemeClr val="tx1"/>
                </a:solidFill>
                <a:effectLst/>
                <a:latin typeface="Arial" panose="020B0604020202020204" pitchFamily="34" charset="0"/>
              </a:rPr>
              <a:t>DeepMood</a:t>
            </a:r>
            <a:r>
              <a:rPr kumimoji="0" lang="en-US" altLang="en-US" sz="1800" b="0" i="0" u="none" strike="noStrike" cap="none" normalizeH="0" baseline="0" dirty="0">
                <a:ln>
                  <a:noFill/>
                </a:ln>
                <a:solidFill>
                  <a:schemeClr val="tx1"/>
                </a:solidFill>
                <a:effectLst/>
                <a:latin typeface="Arial" panose="020B0604020202020204" pitchFamily="34" charset="0"/>
              </a:rPr>
              <a:t>: Modeling Mobile Phone Typing Dynamics for Mood Detection,” in </a:t>
            </a:r>
            <a:r>
              <a:rPr kumimoji="0" lang="en-US" altLang="en-US" sz="1800" b="0" i="1" u="none" strike="noStrike" cap="none" normalizeH="0" baseline="0" dirty="0">
                <a:ln>
                  <a:noFill/>
                </a:ln>
                <a:solidFill>
                  <a:schemeClr val="tx1"/>
                </a:solidFill>
                <a:effectLst/>
                <a:latin typeface="Arial" panose="020B0604020202020204" pitchFamily="34" charset="0"/>
              </a:rPr>
              <a:t>Proc. of the 20th ACM Int. Conf. on Multimodal Interaction</a:t>
            </a:r>
            <a:r>
              <a:rPr kumimoji="0" lang="en-US" altLang="en-US" sz="1800" b="0" i="0" u="none" strike="noStrike" cap="none" normalizeH="0" baseline="0" dirty="0">
                <a:ln>
                  <a:noFill/>
                </a:ln>
                <a:solidFill>
                  <a:schemeClr val="tx1"/>
                </a:solidFill>
                <a:effectLst/>
                <a:latin typeface="Arial" panose="020B0604020202020204" pitchFamily="34" charset="0"/>
              </a:rPr>
              <a:t>, Boulder, CO, 2018, pp. 211–218.</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M. Ekstrand, J. T. Riedl, and J. A. </a:t>
            </a:r>
            <a:r>
              <a:rPr kumimoji="0" lang="en-US" altLang="en-US" sz="1800" b="0" i="0" u="none" strike="noStrike" cap="none" normalizeH="0" baseline="0" dirty="0" err="1">
                <a:ln>
                  <a:noFill/>
                </a:ln>
                <a:solidFill>
                  <a:schemeClr val="tx1"/>
                </a:solidFill>
                <a:effectLst/>
                <a:latin typeface="Arial" panose="020B0604020202020204" pitchFamily="34" charset="0"/>
              </a:rPr>
              <a:t>Konstan</a:t>
            </a:r>
            <a:r>
              <a:rPr kumimoji="0" lang="en-US" altLang="en-US" sz="1800" b="0" i="0" u="none" strike="noStrike" cap="none" normalizeH="0" baseline="0" dirty="0">
                <a:ln>
                  <a:noFill/>
                </a:ln>
                <a:solidFill>
                  <a:schemeClr val="tx1"/>
                </a:solidFill>
                <a:effectLst/>
                <a:latin typeface="Arial" panose="020B0604020202020204" pitchFamily="34" charset="0"/>
              </a:rPr>
              <a:t>, “Collaborative Filtering Recommender Systems,” </a:t>
            </a:r>
            <a:r>
              <a:rPr kumimoji="0" lang="en-US" altLang="en-US" sz="1800" b="0" i="1" u="none" strike="noStrike" cap="none" normalizeH="0" baseline="0" dirty="0">
                <a:ln>
                  <a:noFill/>
                </a:ln>
                <a:solidFill>
                  <a:schemeClr val="tx1"/>
                </a:solidFill>
                <a:effectLst/>
                <a:latin typeface="Arial" panose="020B0604020202020204" pitchFamily="34" charset="0"/>
              </a:rPr>
              <a:t>Foundations and Trends in Human–Computer Interaction</a:t>
            </a:r>
            <a:r>
              <a:rPr kumimoji="0" lang="en-US" altLang="en-US" sz="1800" b="0" i="0" u="none" strike="noStrike" cap="none" normalizeH="0" baseline="0" dirty="0">
                <a:ln>
                  <a:noFill/>
                </a:ln>
                <a:solidFill>
                  <a:schemeClr val="tx1"/>
                </a:solidFill>
                <a:effectLst/>
                <a:latin typeface="Arial" panose="020B0604020202020204" pitchFamily="34" charset="0"/>
              </a:rPr>
              <a:t>, vol. 4, no. 2, pp. 81–173, 2011.</a:t>
            </a:r>
          </a:p>
        </p:txBody>
      </p:sp>
    </p:spTree>
    <p:extLst>
      <p:ext uri="{BB962C8B-B14F-4D97-AF65-F5344CB8AC3E}">
        <p14:creationId xmlns:p14="http://schemas.microsoft.com/office/powerpoint/2010/main" val="46890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CF47C76-1542-E5DE-0C4E-9AC71A538257}"/>
              </a:ext>
            </a:extLst>
          </p:cNvPr>
          <p:cNvSpPr>
            <a:spLocks noGrp="1" noChangeArrowheads="1"/>
          </p:cNvSpPr>
          <p:nvPr>
            <p:ph idx="1"/>
          </p:nvPr>
        </p:nvSpPr>
        <p:spPr bwMode="auto">
          <a:xfrm>
            <a:off x="1160206" y="2261419"/>
            <a:ext cx="9894648" cy="3126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T. </a:t>
            </a:r>
            <a:r>
              <a:rPr kumimoji="0" lang="en-US" altLang="en-US" sz="1800" b="0" i="0" u="none" strike="noStrike" cap="none" normalizeH="0" baseline="0" dirty="0" err="1">
                <a:ln>
                  <a:noFill/>
                </a:ln>
                <a:solidFill>
                  <a:schemeClr val="tx1"/>
                </a:solidFill>
                <a:effectLst/>
                <a:latin typeface="Arial" panose="020B0604020202020204" pitchFamily="34" charset="0"/>
              </a:rPr>
              <a:t>Baltrušaitis</a:t>
            </a:r>
            <a:r>
              <a:rPr kumimoji="0" lang="en-US" altLang="en-US" sz="1800" b="0" i="0" u="none" strike="noStrike" cap="none" normalizeH="0" baseline="0" dirty="0">
                <a:ln>
                  <a:noFill/>
                </a:ln>
                <a:solidFill>
                  <a:schemeClr val="tx1"/>
                </a:solidFill>
                <a:effectLst/>
                <a:latin typeface="Arial" panose="020B0604020202020204" pitchFamily="34" charset="0"/>
              </a:rPr>
              <a:t>, P. Robinson, and L. P. Morency, “</a:t>
            </a:r>
            <a:r>
              <a:rPr kumimoji="0" lang="en-US" altLang="en-US" sz="1800" b="0" i="0" u="none" strike="noStrike" cap="none" normalizeH="0" baseline="0" dirty="0" err="1">
                <a:ln>
                  <a:noFill/>
                </a:ln>
                <a:solidFill>
                  <a:schemeClr val="tx1"/>
                </a:solidFill>
                <a:effectLst/>
                <a:latin typeface="Arial" panose="020B0604020202020204" pitchFamily="34" charset="0"/>
              </a:rPr>
              <a:t>OpenFace</a:t>
            </a:r>
            <a:r>
              <a:rPr kumimoji="0" lang="en-US" altLang="en-US" sz="1800" b="0" i="0" u="none" strike="noStrike" cap="none" normalizeH="0" baseline="0" dirty="0">
                <a:ln>
                  <a:noFill/>
                </a:ln>
                <a:solidFill>
                  <a:schemeClr val="tx1"/>
                </a:solidFill>
                <a:effectLst/>
                <a:latin typeface="Arial" panose="020B0604020202020204" pitchFamily="34" charset="0"/>
              </a:rPr>
              <a:t>: An Open Source Facial Behavior Analysis Toolkit,” in </a:t>
            </a:r>
            <a:r>
              <a:rPr kumimoji="0" lang="en-US" altLang="en-US" sz="1800" b="0" i="1" u="none" strike="noStrike" cap="none" normalizeH="0" baseline="0" dirty="0">
                <a:ln>
                  <a:noFill/>
                </a:ln>
                <a:solidFill>
                  <a:schemeClr val="tx1"/>
                </a:solidFill>
                <a:effectLst/>
                <a:latin typeface="Arial" panose="020B0604020202020204" pitchFamily="34" charset="0"/>
              </a:rPr>
              <a:t>IEEE Winter Conference on Applications of Computer Vision (WACV)</a:t>
            </a:r>
            <a:r>
              <a:rPr kumimoji="0" lang="en-US" altLang="en-US" sz="1800" b="0" i="0" u="none" strike="noStrike" cap="none" normalizeH="0" baseline="0" dirty="0">
                <a:ln>
                  <a:noFill/>
                </a:ln>
                <a:solidFill>
                  <a:schemeClr val="tx1"/>
                </a:solidFill>
                <a:effectLst/>
                <a:latin typeface="Arial" panose="020B0604020202020204" pitchFamily="34" charset="0"/>
              </a:rPr>
              <a:t>, Lake Placid, 2016, pp. 1–10.</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D. P. Kingma and J. Ba, “Adam: A Method for Stochastic Optimization,” in </a:t>
            </a:r>
            <a:r>
              <a:rPr kumimoji="0" lang="en-US" altLang="en-US" sz="1800" b="0" i="1" u="none" strike="noStrike" cap="none" normalizeH="0" baseline="0" dirty="0">
                <a:ln>
                  <a:noFill/>
                </a:ln>
                <a:solidFill>
                  <a:schemeClr val="tx1"/>
                </a:solidFill>
                <a:effectLst/>
                <a:latin typeface="Arial" panose="020B0604020202020204" pitchFamily="34" charset="0"/>
              </a:rPr>
              <a:t>Proc. of the 3rd Int. Conf. on Learning Representations (ICLR)</a:t>
            </a:r>
            <a:r>
              <a:rPr kumimoji="0" lang="en-US" altLang="en-US" sz="1800" b="0" i="0" u="none" strike="noStrike" cap="none" normalizeH="0" baseline="0" dirty="0">
                <a:ln>
                  <a:noFill/>
                </a:ln>
                <a:solidFill>
                  <a:schemeClr val="tx1"/>
                </a:solidFill>
                <a:effectLst/>
                <a:latin typeface="Arial" panose="020B0604020202020204" pitchFamily="34" charset="0"/>
              </a:rPr>
              <a:t>, San Diego, CA, 2015.</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K. Simonyan and A. Zisserman, “Very Deep Convolutional Networks for Large-Scale Image Recognition,” in </a:t>
            </a:r>
            <a:r>
              <a:rPr kumimoji="0" lang="en-US" altLang="en-US" sz="1800" b="0" i="1" u="none" strike="noStrike" cap="none" normalizeH="0" baseline="0" dirty="0">
                <a:ln>
                  <a:noFill/>
                </a:ln>
                <a:solidFill>
                  <a:schemeClr val="tx1"/>
                </a:solidFill>
                <a:effectLst/>
                <a:latin typeface="Arial" panose="020B0604020202020204" pitchFamily="34" charset="0"/>
              </a:rPr>
              <a:t>Proc. of the Int. Conf. on Learning Representations (ICLR)</a:t>
            </a:r>
            <a:r>
              <a:rPr kumimoji="0" lang="en-US" altLang="en-US" sz="1800" b="0" i="0" u="none" strike="noStrike" cap="none" normalizeH="0" baseline="0" dirty="0">
                <a:ln>
                  <a:noFill/>
                </a:ln>
                <a:solidFill>
                  <a:schemeClr val="tx1"/>
                </a:solidFill>
                <a:effectLst/>
                <a:latin typeface="Arial" panose="020B0604020202020204" pitchFamily="34" charset="0"/>
              </a:rPr>
              <a:t>, 2015.</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T. Chen, H. Fang, and Y. Lin, “Music Recommendation System Based on Convolutional Neural Network and Emotion Recognition,” </a:t>
            </a:r>
            <a:r>
              <a:rPr kumimoji="0" lang="en-US" altLang="en-US" sz="1800" b="0" i="1" u="none" strike="noStrike" cap="none" normalizeH="0" baseline="0" dirty="0">
                <a:ln>
                  <a:noFill/>
                </a:ln>
                <a:solidFill>
                  <a:schemeClr val="tx1"/>
                </a:solidFill>
                <a:effectLst/>
                <a:latin typeface="Arial" panose="020B0604020202020204" pitchFamily="34" charset="0"/>
              </a:rPr>
              <a:t>Journal of Physics: Conf. Series</a:t>
            </a:r>
            <a:r>
              <a:rPr kumimoji="0" lang="en-US" altLang="en-US" sz="1800" b="0" i="0" u="none" strike="noStrike" cap="none" normalizeH="0" baseline="0" dirty="0">
                <a:ln>
                  <a:noFill/>
                </a:ln>
                <a:solidFill>
                  <a:schemeClr val="tx1"/>
                </a:solidFill>
                <a:effectLst/>
                <a:latin typeface="Arial" panose="020B0604020202020204" pitchFamily="34" charset="0"/>
              </a:rPr>
              <a:t>, vol. 1601, 2020.</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[10] Y. Zhang and Q. Yang, “An Overview of Multi-Task Learning in Deep Neural Networks,” </a:t>
            </a:r>
            <a:r>
              <a:rPr kumimoji="0" lang="en-US" altLang="en-US" sz="1800" b="0" i="1" u="none" strike="noStrike" cap="none" normalizeH="0" baseline="0" dirty="0">
                <a:ln>
                  <a:noFill/>
                </a:ln>
                <a:solidFill>
                  <a:schemeClr val="tx1"/>
                </a:solidFill>
                <a:effectLst/>
                <a:latin typeface="Arial" panose="020B0604020202020204" pitchFamily="34" charset="0"/>
              </a:rPr>
              <a:t>National Science Review</a:t>
            </a:r>
            <a:r>
              <a:rPr kumimoji="0" lang="en-US" altLang="en-US" sz="1800" b="0" i="0" u="none" strike="noStrike" cap="none" normalizeH="0" baseline="0" dirty="0">
                <a:ln>
                  <a:noFill/>
                </a:ln>
                <a:solidFill>
                  <a:schemeClr val="tx1"/>
                </a:solidFill>
                <a:effectLst/>
                <a:latin typeface="Arial" panose="020B0604020202020204" pitchFamily="34" charset="0"/>
              </a:rPr>
              <a:t>, vol. 5, no. 1, pp. 30–43, 2018.</a:t>
            </a:r>
          </a:p>
        </p:txBody>
      </p:sp>
    </p:spTree>
    <p:extLst>
      <p:ext uri="{BB962C8B-B14F-4D97-AF65-F5344CB8AC3E}">
        <p14:creationId xmlns:p14="http://schemas.microsoft.com/office/powerpoint/2010/main" val="2347170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41" name="Picture 4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47" name="Rectangle 4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D7C07221-8AE2-82D0-4A68-4D7F413F235B}"/>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800" dirty="0"/>
              <a:t>Thank  You</a:t>
            </a:r>
          </a:p>
        </p:txBody>
      </p:sp>
      <p:cxnSp>
        <p:nvCxnSpPr>
          <p:cNvPr id="51" name="Straight Connector 5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37" name="Graphic 36" descr="Handshake">
            <a:extLst>
              <a:ext uri="{FF2B5EF4-FFF2-40B4-BE49-F238E27FC236}">
                <a16:creationId xmlns:a16="http://schemas.microsoft.com/office/drawing/2014/main" id="{C0440F2C-B457-A422-774D-62CE4E0B308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244251" y="805583"/>
            <a:ext cx="4660762" cy="4660762"/>
          </a:xfrm>
          <a:prstGeom prst="rect">
            <a:avLst/>
          </a:prstGeom>
        </p:spPr>
      </p:pic>
      <p:pic>
        <p:nvPicPr>
          <p:cNvPr id="53" name="Picture 5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58" name="Straight Connector 57">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3287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7"/>
                                        </p:tgtEl>
                                        <p:attrNameLst>
                                          <p:attrName>style.visibility</p:attrName>
                                        </p:attrNameLst>
                                      </p:cBhvr>
                                      <p:to>
                                        <p:strVal val="visible"/>
                                      </p:to>
                                    </p:set>
                                    <p:animEffect transition="in" filter="fade">
                                      <p:cBhvr>
                                        <p:cTn id="10" dur="7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B5ED-646D-4B89-2024-DC1AE8A366E2}"/>
              </a:ext>
            </a:extLst>
          </p:cNvPr>
          <p:cNvSpPr>
            <a:spLocks noGrp="1"/>
          </p:cNvSpPr>
          <p:nvPr>
            <p:ph type="title"/>
          </p:nvPr>
        </p:nvSpPr>
        <p:spPr>
          <a:xfrm>
            <a:off x="873973" y="1590367"/>
            <a:ext cx="3539266" cy="4297680"/>
          </a:xfrm>
        </p:spPr>
        <p:txBody>
          <a:bodyPr anchor="ctr">
            <a:normAutofit/>
          </a:bodyPr>
          <a:lstStyle/>
          <a:p>
            <a:r>
              <a:rPr lang="en-IN" dirty="0"/>
              <a:t>Abstract:</a:t>
            </a:r>
          </a:p>
        </p:txBody>
      </p:sp>
      <p:sp>
        <p:nvSpPr>
          <p:cNvPr id="4" name="Rectangle 1">
            <a:extLst>
              <a:ext uri="{FF2B5EF4-FFF2-40B4-BE49-F238E27FC236}">
                <a16:creationId xmlns:a16="http://schemas.microsoft.com/office/drawing/2014/main" id="{2242AB2A-B6B5-C161-2B81-3D40E5AD3560}"/>
              </a:ext>
            </a:extLst>
          </p:cNvPr>
          <p:cNvSpPr>
            <a:spLocks noGrp="1" noChangeArrowheads="1"/>
          </p:cNvSpPr>
          <p:nvPr>
            <p:ph idx="1"/>
          </p:nvPr>
        </p:nvSpPr>
        <p:spPr bwMode="auto">
          <a:xfrm>
            <a:off x="4934900" y="1740875"/>
            <a:ext cx="6130003" cy="42976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lang="en-US" dirty="0"/>
              <a:t>This project is an intelligent music recommendation system that uses facial expressions to suggest songs. By analyzing emotions like happiness, sadness, or anger through real-time facial recognition, the system recommends music in Telugu and Hindi based on the user’s mood, preferred language, and favorite artists. It integrates deep learning for emotion detection, machine learning for recommendations, and a seamless frontend-backend architecture to enhance the user experience. The system provides a personalized and emotion-driven way to enjoy music.</a:t>
            </a:r>
            <a:endParaRPr kumimoji="0" lang="en-US" altLang="en-US" b="0" i="0" u="none" strike="noStrike" cap="none" normalizeH="0" baseline="0" dirty="0">
              <a:ln>
                <a:noFill/>
              </a:ln>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F241DD02-41BE-5FDA-0168-CC0BF2B1689D}"/>
              </a:ext>
            </a:extLst>
          </p:cNvPr>
          <p:cNvGraphicFramePr>
            <a:graphicFrameLocks noGrp="1"/>
          </p:cNvGraphicFramePr>
          <p:nvPr>
            <p:extLst>
              <p:ext uri="{D42A27DB-BD31-4B8C-83A1-F6EECF244321}">
                <p14:modId xmlns:p14="http://schemas.microsoft.com/office/powerpoint/2010/main" val="635759678"/>
              </p:ext>
            </p:extLst>
          </p:nvPr>
        </p:nvGraphicFramePr>
        <p:xfrm>
          <a:off x="9832" y="9832"/>
          <a:ext cx="12201832" cy="6892413"/>
        </p:xfrm>
        <a:graphic>
          <a:graphicData uri="http://schemas.openxmlformats.org/drawingml/2006/table">
            <a:tbl>
              <a:tblPr/>
              <a:tblGrid>
                <a:gridCol w="12201832">
                  <a:extLst>
                    <a:ext uri="{9D8B030D-6E8A-4147-A177-3AD203B41FA5}">
                      <a16:colId xmlns:a16="http://schemas.microsoft.com/office/drawing/2014/main" val="3771236248"/>
                    </a:ext>
                  </a:extLst>
                </a:gridCol>
              </a:tblGrid>
              <a:tr h="6892413">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329971591"/>
                  </a:ext>
                </a:extLst>
              </a:tr>
            </a:tbl>
          </a:graphicData>
        </a:graphic>
      </p:graphicFrame>
      <p:pic>
        <p:nvPicPr>
          <p:cNvPr id="5" name="Picture 4" descr="A red and black logo&#10;&#10;AI-generated content may be incorrect.">
            <a:extLst>
              <a:ext uri="{FF2B5EF4-FFF2-40B4-BE49-F238E27FC236}">
                <a16:creationId xmlns:a16="http://schemas.microsoft.com/office/drawing/2014/main" id="{43715F6E-AA3F-C95E-F826-4E95BC122ED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97637" y="177347"/>
            <a:ext cx="913362" cy="369912"/>
          </a:xfrm>
          <a:prstGeom prst="rect">
            <a:avLst/>
          </a:prstGeom>
        </p:spPr>
      </p:pic>
      <p:sp>
        <p:nvSpPr>
          <p:cNvPr id="6" name="TextBox 5">
            <a:extLst>
              <a:ext uri="{FF2B5EF4-FFF2-40B4-BE49-F238E27FC236}">
                <a16:creationId xmlns:a16="http://schemas.microsoft.com/office/drawing/2014/main" id="{07CD9B79-5F66-25A6-AFF7-5C4172240CDC}"/>
              </a:ext>
            </a:extLst>
          </p:cNvPr>
          <p:cNvSpPr txBox="1"/>
          <p:nvPr/>
        </p:nvSpPr>
        <p:spPr>
          <a:xfrm>
            <a:off x="381000" y="5743575"/>
            <a:ext cx="11430000" cy="230832"/>
          </a:xfrm>
          <a:prstGeom prst="rect">
            <a:avLst/>
          </a:prstGeom>
          <a:noFill/>
        </p:spPr>
        <p:txBody>
          <a:bodyPr wrap="square" rtlCol="0">
            <a:spAutoFit/>
          </a:bodyPr>
          <a:lstStyle/>
          <a:p>
            <a:r>
              <a:rPr lang="en-IN" sz="900">
                <a:hlinkClick r:id="rId3" tooltip="https://en.wikipedia.org/wiki/KL_University"/>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587395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59D39-7B30-24E9-F4F8-35B12CB84A34}"/>
              </a:ext>
            </a:extLst>
          </p:cNvPr>
          <p:cNvSpPr>
            <a:spLocks noGrp="1"/>
          </p:cNvSpPr>
          <p:nvPr>
            <p:ph type="title"/>
          </p:nvPr>
        </p:nvSpPr>
        <p:spPr>
          <a:xfrm>
            <a:off x="1599062" y="1148648"/>
            <a:ext cx="9603275" cy="1049235"/>
          </a:xfrm>
        </p:spPr>
        <p:txBody>
          <a:bodyPr/>
          <a:lstStyle/>
          <a:p>
            <a:r>
              <a:rPr lang="en-US" dirty="0"/>
              <a:t>INTRO</a:t>
            </a:r>
            <a:endParaRPr lang="en-IN" dirty="0"/>
          </a:p>
        </p:txBody>
      </p:sp>
      <p:sp>
        <p:nvSpPr>
          <p:cNvPr id="3" name="Content Placeholder 2">
            <a:extLst>
              <a:ext uri="{FF2B5EF4-FFF2-40B4-BE49-F238E27FC236}">
                <a16:creationId xmlns:a16="http://schemas.microsoft.com/office/drawing/2014/main" id="{2866F932-A8C7-7626-9C1B-840AAF95B4D4}"/>
              </a:ext>
            </a:extLst>
          </p:cNvPr>
          <p:cNvSpPr>
            <a:spLocks noGrp="1"/>
          </p:cNvSpPr>
          <p:nvPr>
            <p:ph idx="1"/>
          </p:nvPr>
        </p:nvSpPr>
        <p:spPr>
          <a:xfrm>
            <a:off x="1599062" y="2197883"/>
            <a:ext cx="9603275" cy="3450613"/>
          </a:xfrm>
        </p:spPr>
        <p:txBody>
          <a:bodyPr/>
          <a:lstStyle/>
          <a:p>
            <a:r>
              <a:rPr kumimoji="0" lang="en-US" altLang="en-US" sz="2000" b="0" i="0" u="none" strike="noStrike" cap="none" normalizeH="0" baseline="0" dirty="0">
                <a:ln>
                  <a:noFill/>
                </a:ln>
                <a:solidFill>
                  <a:schemeClr val="tx1"/>
                </a:solidFill>
                <a:effectLst/>
                <a:latin typeface="Arial" panose="020B0604020202020204" pitchFamily="34" charset="0"/>
              </a:rPr>
              <a:t>Music affects emotions and enhances mood.</a:t>
            </a:r>
          </a:p>
          <a:p>
            <a:r>
              <a:rPr kumimoji="0" lang="en-US" altLang="en-US" sz="2000" b="0" i="0" u="none" strike="noStrike" cap="none" normalizeH="0" baseline="0" dirty="0">
                <a:ln>
                  <a:noFill/>
                </a:ln>
                <a:solidFill>
                  <a:schemeClr val="tx1"/>
                </a:solidFill>
                <a:effectLst/>
                <a:latin typeface="Arial" panose="020B0604020202020204" pitchFamily="34" charset="0"/>
              </a:rPr>
              <a:t>Emotion-based recommendation systems improve user experience</a:t>
            </a:r>
            <a:r>
              <a:rPr lang="en-US" altLang="en-US" dirty="0">
                <a:latin typeface="Arial" panose="020B0604020202020204" pitchFamily="34" charset="0"/>
              </a:rPr>
              <a:t>.</a:t>
            </a:r>
          </a:p>
          <a:p>
            <a:r>
              <a:rPr kumimoji="0" lang="en-US" altLang="en-US" sz="2000" b="0" i="0" u="none" strike="noStrike" cap="none" normalizeH="0" baseline="0" dirty="0">
                <a:ln>
                  <a:noFill/>
                </a:ln>
                <a:solidFill>
                  <a:schemeClr val="tx1"/>
                </a:solidFill>
                <a:effectLst/>
                <a:latin typeface="Arial" panose="020B0604020202020204" pitchFamily="34" charset="0"/>
              </a:rPr>
              <a:t>Uses </a:t>
            </a:r>
            <a:r>
              <a:rPr kumimoji="0" lang="en-US" altLang="en-US" sz="2000" b="1" i="0" u="none" strike="noStrike" cap="none" normalizeH="0" baseline="0" dirty="0">
                <a:ln>
                  <a:noFill/>
                </a:ln>
                <a:solidFill>
                  <a:schemeClr val="tx1"/>
                </a:solidFill>
                <a:effectLst/>
                <a:latin typeface="Arial" panose="020B0604020202020204" pitchFamily="34" charset="0"/>
              </a:rPr>
              <a:t>Deep Learning &amp; Computer Vision</a:t>
            </a:r>
            <a:r>
              <a:rPr kumimoji="0" lang="en-US" altLang="en-US" sz="2000" b="0" i="0" u="none" strike="noStrike" cap="none" normalizeH="0" baseline="0" dirty="0">
                <a:ln>
                  <a:noFill/>
                </a:ln>
                <a:solidFill>
                  <a:schemeClr val="tx1"/>
                </a:solidFill>
                <a:effectLst/>
                <a:latin typeface="Arial" panose="020B0604020202020204" pitchFamily="34" charset="0"/>
              </a:rPr>
              <a:t> to detect emotions and suggest songs.</a:t>
            </a:r>
          </a:p>
          <a:p>
            <a:r>
              <a:rPr kumimoji="0" lang="en-US" altLang="en-US" sz="2000" b="1" i="0" u="none" strike="noStrike" cap="none" normalizeH="0" baseline="0" dirty="0">
                <a:ln>
                  <a:noFill/>
                </a:ln>
                <a:solidFill>
                  <a:schemeClr val="tx1"/>
                </a:solidFill>
                <a:effectLst/>
                <a:latin typeface="Arial" panose="020B0604020202020204" pitchFamily="34" charset="0"/>
              </a:rPr>
              <a:t>Goal:</a:t>
            </a:r>
            <a:r>
              <a:rPr kumimoji="0" lang="en-US" altLang="en-US" sz="2000" b="0" i="0" u="none" strike="noStrike" cap="none" normalizeH="0" baseline="0" dirty="0">
                <a:ln>
                  <a:noFill/>
                </a:ln>
                <a:solidFill>
                  <a:schemeClr val="tx1"/>
                </a:solidFill>
                <a:effectLst/>
                <a:latin typeface="Arial" panose="020B0604020202020204" pitchFamily="34" charset="0"/>
              </a:rPr>
              <a:t> Automatically recommend music based on facial emotions.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graphicFrame>
        <p:nvGraphicFramePr>
          <p:cNvPr id="4" name="Table 3">
            <a:extLst>
              <a:ext uri="{FF2B5EF4-FFF2-40B4-BE49-F238E27FC236}">
                <a16:creationId xmlns:a16="http://schemas.microsoft.com/office/drawing/2014/main" id="{5947B604-C472-2E87-3C13-AFB22AB09C4C}"/>
              </a:ext>
            </a:extLst>
          </p:cNvPr>
          <p:cNvGraphicFramePr>
            <a:graphicFrameLocks noGrp="1"/>
          </p:cNvGraphicFramePr>
          <p:nvPr>
            <p:extLst>
              <p:ext uri="{D42A27DB-BD31-4B8C-83A1-F6EECF244321}">
                <p14:modId xmlns:p14="http://schemas.microsoft.com/office/powerpoint/2010/main" val="401004690"/>
              </p:ext>
            </p:extLst>
          </p:nvPr>
        </p:nvGraphicFramePr>
        <p:xfrm>
          <a:off x="-29497" y="1"/>
          <a:ext cx="12231329" cy="6843252"/>
        </p:xfrm>
        <a:graphic>
          <a:graphicData uri="http://schemas.openxmlformats.org/drawingml/2006/table">
            <a:tbl>
              <a:tblPr/>
              <a:tblGrid>
                <a:gridCol w="12231329">
                  <a:extLst>
                    <a:ext uri="{9D8B030D-6E8A-4147-A177-3AD203B41FA5}">
                      <a16:colId xmlns:a16="http://schemas.microsoft.com/office/drawing/2014/main" val="2973397699"/>
                    </a:ext>
                  </a:extLst>
                </a:gridCol>
              </a:tblGrid>
              <a:tr h="6843252">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483788405"/>
                  </a:ext>
                </a:extLst>
              </a:tr>
            </a:tbl>
          </a:graphicData>
        </a:graphic>
      </p:graphicFrame>
      <p:pic>
        <p:nvPicPr>
          <p:cNvPr id="5" name="Picture 4" descr="A red and black logo&#10;&#10;AI-generated content may be incorrect.">
            <a:extLst>
              <a:ext uri="{FF2B5EF4-FFF2-40B4-BE49-F238E27FC236}">
                <a16:creationId xmlns:a16="http://schemas.microsoft.com/office/drawing/2014/main" id="{EAD6D78F-E97F-EB86-5FE7-1A10D1C6A92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97637" y="177347"/>
            <a:ext cx="913362" cy="369912"/>
          </a:xfrm>
          <a:prstGeom prst="rect">
            <a:avLst/>
          </a:prstGeom>
        </p:spPr>
      </p:pic>
      <p:sp>
        <p:nvSpPr>
          <p:cNvPr id="6" name="TextBox 5">
            <a:extLst>
              <a:ext uri="{FF2B5EF4-FFF2-40B4-BE49-F238E27FC236}">
                <a16:creationId xmlns:a16="http://schemas.microsoft.com/office/drawing/2014/main" id="{998848CA-251E-FF8D-A79A-40FCD8586A85}"/>
              </a:ext>
            </a:extLst>
          </p:cNvPr>
          <p:cNvSpPr txBox="1"/>
          <p:nvPr/>
        </p:nvSpPr>
        <p:spPr>
          <a:xfrm>
            <a:off x="381000" y="5743575"/>
            <a:ext cx="11430000" cy="230832"/>
          </a:xfrm>
          <a:prstGeom prst="rect">
            <a:avLst/>
          </a:prstGeom>
          <a:noFill/>
        </p:spPr>
        <p:txBody>
          <a:bodyPr wrap="square" rtlCol="0">
            <a:spAutoFit/>
          </a:bodyPr>
          <a:lstStyle/>
          <a:p>
            <a:r>
              <a:rPr lang="en-IN" sz="900">
                <a:hlinkClick r:id="rId3" tooltip="https://en.wikipedia.org/wiki/KL_University"/>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2612550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FA5EC-5DC9-33C5-0A92-6E44055A7C22}"/>
              </a:ext>
            </a:extLst>
          </p:cNvPr>
          <p:cNvSpPr>
            <a:spLocks noGrp="1"/>
          </p:cNvSpPr>
          <p:nvPr>
            <p:ph type="title"/>
          </p:nvPr>
        </p:nvSpPr>
        <p:spPr/>
        <p:txBody>
          <a:bodyPr>
            <a:normAutofit/>
          </a:bodyPr>
          <a:lstStyle/>
          <a:p>
            <a:r>
              <a:rPr lang="en-IN" dirty="0" err="1"/>
              <a:t>Exsiting</a:t>
            </a:r>
            <a:r>
              <a:rPr lang="en-IN" dirty="0"/>
              <a:t> Challenges:</a:t>
            </a:r>
          </a:p>
        </p:txBody>
      </p:sp>
      <p:graphicFrame>
        <p:nvGraphicFramePr>
          <p:cNvPr id="5" name="Content Placeholder 2">
            <a:extLst>
              <a:ext uri="{FF2B5EF4-FFF2-40B4-BE49-F238E27FC236}">
                <a16:creationId xmlns:a16="http://schemas.microsoft.com/office/drawing/2014/main" id="{FFA1170A-BA90-9176-145C-26D117A0AF33}"/>
              </a:ext>
            </a:extLst>
          </p:cNvPr>
          <p:cNvGraphicFramePr>
            <a:graphicFrameLocks noGrp="1"/>
          </p:cNvGraphicFramePr>
          <p:nvPr>
            <p:ph idx="1"/>
            <p:extLst>
              <p:ext uri="{D42A27DB-BD31-4B8C-83A1-F6EECF244321}">
                <p14:modId xmlns:p14="http://schemas.microsoft.com/office/powerpoint/2010/main" val="3689730734"/>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A1A07587-8211-A74D-AEBA-307D5E7F3AE7}"/>
              </a:ext>
            </a:extLst>
          </p:cNvPr>
          <p:cNvGraphicFramePr>
            <a:graphicFrameLocks noGrp="1"/>
          </p:cNvGraphicFramePr>
          <p:nvPr/>
        </p:nvGraphicFramePr>
        <p:xfrm>
          <a:off x="-19665" y="9832"/>
          <a:ext cx="12192000" cy="6843252"/>
        </p:xfrm>
        <a:graphic>
          <a:graphicData uri="http://schemas.openxmlformats.org/drawingml/2006/table">
            <a:tbl>
              <a:tblPr/>
              <a:tblGrid>
                <a:gridCol w="12192000">
                  <a:extLst>
                    <a:ext uri="{9D8B030D-6E8A-4147-A177-3AD203B41FA5}">
                      <a16:colId xmlns:a16="http://schemas.microsoft.com/office/drawing/2014/main" val="3877909842"/>
                    </a:ext>
                  </a:extLst>
                </a:gridCol>
              </a:tblGrid>
              <a:tr h="6843252">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2842831901"/>
                  </a:ext>
                </a:extLst>
              </a:tr>
            </a:tbl>
          </a:graphicData>
        </a:graphic>
      </p:graphicFrame>
      <p:pic>
        <p:nvPicPr>
          <p:cNvPr id="4" name="Picture 3" descr="A red and black logo&#10;&#10;AI-generated content may be incorrect.">
            <a:extLst>
              <a:ext uri="{FF2B5EF4-FFF2-40B4-BE49-F238E27FC236}">
                <a16:creationId xmlns:a16="http://schemas.microsoft.com/office/drawing/2014/main" id="{88F765D0-DF82-4210-FF86-C722D23A4CAC}"/>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897637" y="177347"/>
            <a:ext cx="913362" cy="369912"/>
          </a:xfrm>
          <a:prstGeom prst="rect">
            <a:avLst/>
          </a:prstGeom>
        </p:spPr>
      </p:pic>
      <p:sp>
        <p:nvSpPr>
          <p:cNvPr id="6" name="TextBox 5">
            <a:extLst>
              <a:ext uri="{FF2B5EF4-FFF2-40B4-BE49-F238E27FC236}">
                <a16:creationId xmlns:a16="http://schemas.microsoft.com/office/drawing/2014/main" id="{15576DA8-7EA5-8AA3-499C-A400E55452A5}"/>
              </a:ext>
            </a:extLst>
          </p:cNvPr>
          <p:cNvSpPr txBox="1"/>
          <p:nvPr/>
        </p:nvSpPr>
        <p:spPr>
          <a:xfrm>
            <a:off x="381000" y="5743575"/>
            <a:ext cx="11430000" cy="230832"/>
          </a:xfrm>
          <a:prstGeom prst="rect">
            <a:avLst/>
          </a:prstGeom>
          <a:noFill/>
        </p:spPr>
        <p:txBody>
          <a:bodyPr wrap="square" rtlCol="0">
            <a:spAutoFit/>
          </a:bodyPr>
          <a:lstStyle/>
          <a:p>
            <a:r>
              <a:rPr lang="en-IN" sz="900">
                <a:hlinkClick r:id="rId8" tooltip="https://en.wikipedia.org/wiki/KL_University"/>
              </a:rPr>
              <a:t>This Photo</a:t>
            </a:r>
            <a:r>
              <a:rPr lang="en-IN" sz="900"/>
              <a:t> by Unknown Author is licensed under </a:t>
            </a:r>
            <a:r>
              <a:rPr lang="en-IN" sz="900">
                <a:hlinkClick r:id="rId9" tooltip="https://creativecommons.org/licenses/by-sa/3.0/"/>
              </a:rPr>
              <a:t>CC BY-SA</a:t>
            </a:r>
            <a:endParaRPr lang="en-IN" sz="900"/>
          </a:p>
        </p:txBody>
      </p:sp>
    </p:spTree>
    <p:extLst>
      <p:ext uri="{BB962C8B-B14F-4D97-AF65-F5344CB8AC3E}">
        <p14:creationId xmlns:p14="http://schemas.microsoft.com/office/powerpoint/2010/main" val="1442817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1B23-0BA7-8A0C-DEEF-89C9A3E12417}"/>
              </a:ext>
            </a:extLst>
          </p:cNvPr>
          <p:cNvSpPr>
            <a:spLocks noGrp="1"/>
          </p:cNvSpPr>
          <p:nvPr>
            <p:ph type="title"/>
          </p:nvPr>
        </p:nvSpPr>
        <p:spPr>
          <a:xfrm>
            <a:off x="1451579" y="1246971"/>
            <a:ext cx="9603275" cy="1049235"/>
          </a:xfrm>
        </p:spPr>
        <p:txBody>
          <a:bodyPr/>
          <a:lstStyle/>
          <a:p>
            <a:r>
              <a:rPr lang="en-US" b="1" dirty="0"/>
              <a:t>Problem Statement</a:t>
            </a:r>
            <a:br>
              <a:rPr lang="en-US" b="1" dirty="0"/>
            </a:br>
            <a:endParaRPr lang="en-IN" dirty="0"/>
          </a:p>
        </p:txBody>
      </p:sp>
      <p:sp>
        <p:nvSpPr>
          <p:cNvPr id="3" name="Content Placeholder 2">
            <a:extLst>
              <a:ext uri="{FF2B5EF4-FFF2-40B4-BE49-F238E27FC236}">
                <a16:creationId xmlns:a16="http://schemas.microsoft.com/office/drawing/2014/main" id="{3ADB78EF-4A34-6DDC-7823-9A469BB1A419}"/>
              </a:ext>
            </a:extLst>
          </p:cNvPr>
          <p:cNvSpPr>
            <a:spLocks noGrp="1"/>
          </p:cNvSpPr>
          <p:nvPr>
            <p:ph idx="1"/>
          </p:nvPr>
        </p:nvSpPr>
        <p:spPr>
          <a:xfrm>
            <a:off x="1451579" y="2296206"/>
            <a:ext cx="9603275" cy="3450613"/>
          </a:xfrm>
        </p:spPr>
        <p:txBody>
          <a:bodyPr/>
          <a:lstStyle/>
          <a:p>
            <a:pPr>
              <a:buFont typeface="Arial" panose="020B0604020202020204" pitchFamily="34" charset="0"/>
              <a:buChar char="•"/>
            </a:pPr>
            <a:r>
              <a:rPr lang="en-US" dirty="0"/>
              <a:t>Existing music players require manual song selection.</a:t>
            </a:r>
          </a:p>
          <a:p>
            <a:pPr>
              <a:buFont typeface="Arial" panose="020B0604020202020204" pitchFamily="34" charset="0"/>
              <a:buChar char="•"/>
            </a:pPr>
            <a:r>
              <a:rPr lang="en-US" dirty="0"/>
              <a:t>Users may struggle to find suitable songs for their mood.</a:t>
            </a:r>
          </a:p>
          <a:p>
            <a:pPr>
              <a:buFont typeface="Arial" panose="020B0604020202020204" pitchFamily="34" charset="0"/>
              <a:buChar char="•"/>
            </a:pPr>
            <a:r>
              <a:rPr lang="en-US" dirty="0"/>
              <a:t>Need for an </a:t>
            </a:r>
            <a:r>
              <a:rPr lang="en-US" b="1" dirty="0"/>
              <a:t>automated system</a:t>
            </a:r>
            <a:r>
              <a:rPr lang="en-US" dirty="0"/>
              <a:t> that understands emotions and plays appropriate music.</a:t>
            </a:r>
          </a:p>
          <a:p>
            <a:endParaRPr lang="en-IN" dirty="0"/>
          </a:p>
        </p:txBody>
      </p:sp>
      <p:graphicFrame>
        <p:nvGraphicFramePr>
          <p:cNvPr id="4" name="Table 3">
            <a:extLst>
              <a:ext uri="{FF2B5EF4-FFF2-40B4-BE49-F238E27FC236}">
                <a16:creationId xmlns:a16="http://schemas.microsoft.com/office/drawing/2014/main" id="{141D86FE-EC32-4D0B-A330-F6F3BD3430EB}"/>
              </a:ext>
            </a:extLst>
          </p:cNvPr>
          <p:cNvGraphicFramePr>
            <a:graphicFrameLocks noGrp="1"/>
          </p:cNvGraphicFramePr>
          <p:nvPr>
            <p:extLst>
              <p:ext uri="{D42A27DB-BD31-4B8C-83A1-F6EECF244321}">
                <p14:modId xmlns:p14="http://schemas.microsoft.com/office/powerpoint/2010/main" val="3734552417"/>
              </p:ext>
            </p:extLst>
          </p:nvPr>
        </p:nvGraphicFramePr>
        <p:xfrm>
          <a:off x="-1" y="0"/>
          <a:ext cx="12211665" cy="6882581"/>
        </p:xfrm>
        <a:graphic>
          <a:graphicData uri="http://schemas.openxmlformats.org/drawingml/2006/table">
            <a:tbl>
              <a:tblPr/>
              <a:tblGrid>
                <a:gridCol w="12211665">
                  <a:extLst>
                    <a:ext uri="{9D8B030D-6E8A-4147-A177-3AD203B41FA5}">
                      <a16:colId xmlns:a16="http://schemas.microsoft.com/office/drawing/2014/main" val="3575392417"/>
                    </a:ext>
                  </a:extLst>
                </a:gridCol>
              </a:tblGrid>
              <a:tr h="6882581">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446634095"/>
                  </a:ext>
                </a:extLst>
              </a:tr>
            </a:tbl>
          </a:graphicData>
        </a:graphic>
      </p:graphicFrame>
      <p:pic>
        <p:nvPicPr>
          <p:cNvPr id="5" name="Picture 4" descr="A red and black logo&#10;&#10;AI-generated content may be incorrect.">
            <a:extLst>
              <a:ext uri="{FF2B5EF4-FFF2-40B4-BE49-F238E27FC236}">
                <a16:creationId xmlns:a16="http://schemas.microsoft.com/office/drawing/2014/main" id="{899436E6-6A13-0BCF-2311-3EBC39E4551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0897637" y="177347"/>
            <a:ext cx="913362" cy="369912"/>
          </a:xfrm>
          <a:prstGeom prst="rect">
            <a:avLst/>
          </a:prstGeom>
        </p:spPr>
      </p:pic>
      <p:sp>
        <p:nvSpPr>
          <p:cNvPr id="6" name="TextBox 5">
            <a:extLst>
              <a:ext uri="{FF2B5EF4-FFF2-40B4-BE49-F238E27FC236}">
                <a16:creationId xmlns:a16="http://schemas.microsoft.com/office/drawing/2014/main" id="{F3190A91-005D-E03C-DA26-5401B445BD45}"/>
              </a:ext>
            </a:extLst>
          </p:cNvPr>
          <p:cNvSpPr txBox="1"/>
          <p:nvPr/>
        </p:nvSpPr>
        <p:spPr>
          <a:xfrm>
            <a:off x="381000" y="5743575"/>
            <a:ext cx="11430000" cy="230832"/>
          </a:xfrm>
          <a:prstGeom prst="rect">
            <a:avLst/>
          </a:prstGeom>
          <a:noFill/>
        </p:spPr>
        <p:txBody>
          <a:bodyPr wrap="square" rtlCol="0">
            <a:spAutoFit/>
          </a:bodyPr>
          <a:lstStyle/>
          <a:p>
            <a:r>
              <a:rPr lang="en-IN" sz="900">
                <a:hlinkClick r:id="rId3" tooltip="https://en.wikipedia.org/wiki/KL_University"/>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1331172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AF683-0585-22FF-523D-6B35F1FBC561}"/>
              </a:ext>
            </a:extLst>
          </p:cNvPr>
          <p:cNvSpPr>
            <a:spLocks noGrp="1"/>
          </p:cNvSpPr>
          <p:nvPr>
            <p:ph type="title"/>
          </p:nvPr>
        </p:nvSpPr>
        <p:spPr/>
        <p:txBody>
          <a:bodyPr>
            <a:normAutofit/>
          </a:bodyPr>
          <a:lstStyle/>
          <a:p>
            <a:r>
              <a:rPr lang="en-IN"/>
              <a:t>Technologies:</a:t>
            </a:r>
            <a:endParaRPr lang="en-IN" dirty="0"/>
          </a:p>
        </p:txBody>
      </p:sp>
      <p:graphicFrame>
        <p:nvGraphicFramePr>
          <p:cNvPr id="6" name="Rectangle 1">
            <a:extLst>
              <a:ext uri="{FF2B5EF4-FFF2-40B4-BE49-F238E27FC236}">
                <a16:creationId xmlns:a16="http://schemas.microsoft.com/office/drawing/2014/main" id="{FB4151F0-B288-0725-15A7-CC74FFCF74EA}"/>
              </a:ext>
            </a:extLst>
          </p:cNvPr>
          <p:cNvGraphicFramePr>
            <a:graphicFrameLocks noGrp="1"/>
          </p:cNvGraphicFramePr>
          <p:nvPr>
            <p:ph idx="1"/>
            <p:extLst>
              <p:ext uri="{D42A27DB-BD31-4B8C-83A1-F6EECF244321}">
                <p14:modId xmlns:p14="http://schemas.microsoft.com/office/powerpoint/2010/main" val="542481126"/>
              </p:ext>
            </p:extLst>
          </p:nvPr>
        </p:nvGraphicFramePr>
        <p:xfrm>
          <a:off x="1450975" y="2331497"/>
          <a:ext cx="9604375" cy="37232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F0B48109-1D41-19E0-F63D-E0A88C2589F8}"/>
              </a:ext>
            </a:extLst>
          </p:cNvPr>
          <p:cNvGraphicFramePr>
            <a:graphicFrameLocks noGrp="1"/>
          </p:cNvGraphicFramePr>
          <p:nvPr/>
        </p:nvGraphicFramePr>
        <p:xfrm>
          <a:off x="-9832" y="0"/>
          <a:ext cx="12182167" cy="6882581"/>
        </p:xfrm>
        <a:graphic>
          <a:graphicData uri="http://schemas.openxmlformats.org/drawingml/2006/table">
            <a:tbl>
              <a:tblPr/>
              <a:tblGrid>
                <a:gridCol w="12182167">
                  <a:extLst>
                    <a:ext uri="{9D8B030D-6E8A-4147-A177-3AD203B41FA5}">
                      <a16:colId xmlns:a16="http://schemas.microsoft.com/office/drawing/2014/main" val="1745329468"/>
                    </a:ext>
                  </a:extLst>
                </a:gridCol>
              </a:tblGrid>
              <a:tr h="6882581">
                <a:tc>
                  <a:txBody>
                    <a:bodyPr/>
                    <a:lstStyle/>
                    <a:p>
                      <a:endParaRPr lang="en-IN" dirty="0"/>
                    </a:p>
                  </a:txBody>
                  <a:tcPr>
                    <a:lnL w="57150" cmpd="sng">
                      <a:solidFill>
                        <a:schemeClr val="tx1"/>
                      </a:solidFill>
                      <a:prstDash val="solid"/>
                    </a:lnL>
                    <a:lnR w="57150" cmpd="sng">
                      <a:solidFill>
                        <a:schemeClr val="tx1"/>
                      </a:solidFill>
                      <a:prstDash val="solid"/>
                    </a:lnR>
                    <a:lnT w="57150" cmpd="sng">
                      <a:solidFill>
                        <a:schemeClr val="tx1"/>
                      </a:solidFill>
                      <a:prstDash val="solid"/>
                    </a:lnT>
                    <a:lnB w="57150" cmpd="sng">
                      <a:solidFill>
                        <a:schemeClr val="tx1"/>
                      </a:solidFill>
                      <a:prstDash val="solid"/>
                    </a:lnB>
                  </a:tcPr>
                </a:tc>
                <a:extLst>
                  <a:ext uri="{0D108BD9-81ED-4DB2-BD59-A6C34878D82A}">
                    <a16:rowId xmlns:a16="http://schemas.microsoft.com/office/drawing/2014/main" val="4021594744"/>
                  </a:ext>
                </a:extLst>
              </a:tr>
            </a:tbl>
          </a:graphicData>
        </a:graphic>
      </p:graphicFrame>
      <p:pic>
        <p:nvPicPr>
          <p:cNvPr id="4" name="Picture 3" descr="A red and black logo&#10;&#10;AI-generated content may be incorrect.">
            <a:extLst>
              <a:ext uri="{FF2B5EF4-FFF2-40B4-BE49-F238E27FC236}">
                <a16:creationId xmlns:a16="http://schemas.microsoft.com/office/drawing/2014/main" id="{3BB98904-5B32-2080-3F5C-9F7217A41A57}"/>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10897637" y="177347"/>
            <a:ext cx="913362" cy="369912"/>
          </a:xfrm>
          <a:prstGeom prst="rect">
            <a:avLst/>
          </a:prstGeom>
        </p:spPr>
      </p:pic>
      <p:sp>
        <p:nvSpPr>
          <p:cNvPr id="5" name="TextBox 4">
            <a:extLst>
              <a:ext uri="{FF2B5EF4-FFF2-40B4-BE49-F238E27FC236}">
                <a16:creationId xmlns:a16="http://schemas.microsoft.com/office/drawing/2014/main" id="{BA582F9D-F475-A35A-FE80-ABB13F9382D7}"/>
              </a:ext>
            </a:extLst>
          </p:cNvPr>
          <p:cNvSpPr txBox="1"/>
          <p:nvPr/>
        </p:nvSpPr>
        <p:spPr>
          <a:xfrm>
            <a:off x="381000" y="5743575"/>
            <a:ext cx="11430000" cy="230832"/>
          </a:xfrm>
          <a:prstGeom prst="rect">
            <a:avLst/>
          </a:prstGeom>
          <a:noFill/>
        </p:spPr>
        <p:txBody>
          <a:bodyPr wrap="square" rtlCol="0">
            <a:spAutoFit/>
          </a:bodyPr>
          <a:lstStyle/>
          <a:p>
            <a:r>
              <a:rPr lang="en-IN" sz="900">
                <a:hlinkClick r:id="rId8" tooltip="https://en.wikipedia.org/wiki/KL_University"/>
              </a:rPr>
              <a:t>This Photo</a:t>
            </a:r>
            <a:r>
              <a:rPr lang="en-IN" sz="900"/>
              <a:t> by Unknown Author is licensed under </a:t>
            </a:r>
            <a:r>
              <a:rPr lang="en-IN" sz="900">
                <a:hlinkClick r:id="rId9" tooltip="https://creativecommons.org/licenses/by-sa/3.0/"/>
              </a:rPr>
              <a:t>CC BY-SA</a:t>
            </a:r>
            <a:endParaRPr lang="en-IN" sz="900"/>
          </a:p>
        </p:txBody>
      </p:sp>
    </p:spTree>
    <p:extLst>
      <p:ext uri="{BB962C8B-B14F-4D97-AF65-F5344CB8AC3E}">
        <p14:creationId xmlns:p14="http://schemas.microsoft.com/office/powerpoint/2010/main" val="389523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F262-90D4-08EF-248A-543DA575FD9E}"/>
              </a:ext>
            </a:extLst>
          </p:cNvPr>
          <p:cNvSpPr>
            <a:spLocks noGrp="1"/>
          </p:cNvSpPr>
          <p:nvPr>
            <p:ph type="title"/>
          </p:nvPr>
        </p:nvSpPr>
        <p:spPr>
          <a:xfrm>
            <a:off x="860612" y="1138228"/>
            <a:ext cx="3793685" cy="3858767"/>
          </a:xfrm>
        </p:spPr>
        <p:txBody>
          <a:bodyPr anchor="ctr">
            <a:normAutofit/>
          </a:bodyPr>
          <a:lstStyle/>
          <a:p>
            <a:r>
              <a:rPr lang="en-IN" sz="3600" b="1" dirty="0"/>
              <a:t>Proposed System:</a:t>
            </a:r>
            <a:endParaRPr lang="en-IN" sz="3600" dirty="0"/>
          </a:p>
        </p:txBody>
      </p:sp>
      <p:sp>
        <p:nvSpPr>
          <p:cNvPr id="3" name="Content Placeholder 2">
            <a:extLst>
              <a:ext uri="{FF2B5EF4-FFF2-40B4-BE49-F238E27FC236}">
                <a16:creationId xmlns:a16="http://schemas.microsoft.com/office/drawing/2014/main" id="{C33592D7-2BBB-31EB-76B2-13D9F6708F0F}"/>
              </a:ext>
            </a:extLst>
          </p:cNvPr>
          <p:cNvSpPr>
            <a:spLocks noGrp="1"/>
          </p:cNvSpPr>
          <p:nvPr>
            <p:ph idx="1"/>
          </p:nvPr>
        </p:nvSpPr>
        <p:spPr>
          <a:xfrm>
            <a:off x="5554986" y="1499616"/>
            <a:ext cx="5440680" cy="3858768"/>
          </a:xfrm>
        </p:spPr>
        <p:txBody>
          <a:bodyPr anchor="ctr">
            <a:normAutofit/>
          </a:bodyPr>
          <a:lstStyle/>
          <a:p>
            <a:r>
              <a:rPr lang="en-US" sz="1600" dirty="0" err="1">
                <a:solidFill>
                  <a:srgbClr val="000000"/>
                </a:solidFill>
              </a:rPr>
              <a:t>HarmonyLink</a:t>
            </a:r>
            <a:r>
              <a:rPr lang="en-US" sz="1600" dirty="0">
                <a:solidFill>
                  <a:srgbClr val="000000"/>
                </a:solidFill>
              </a:rPr>
              <a:t> is an AI-powered music recommendation system that interlinks multiple streaming platforms (Spotify, YouTube, etc.) and consolidates mood-based playlists from different sources into one intelligent recommendation </a:t>
            </a:r>
            <a:r>
              <a:rPr lang="en-US" sz="1600" dirty="0" err="1">
                <a:solidFill>
                  <a:srgbClr val="000000"/>
                </a:solidFill>
              </a:rPr>
              <a:t>engine.Instead</a:t>
            </a:r>
            <a:r>
              <a:rPr lang="en-US" sz="1600" dirty="0">
                <a:solidFill>
                  <a:srgbClr val="000000"/>
                </a:solidFill>
              </a:rPr>
              <a:t> of relying on a single database of songs, </a:t>
            </a:r>
            <a:r>
              <a:rPr lang="en-US" sz="1600" dirty="0" err="1">
                <a:solidFill>
                  <a:srgbClr val="000000"/>
                </a:solidFill>
              </a:rPr>
              <a:t>HarmonyLink</a:t>
            </a:r>
            <a:r>
              <a:rPr lang="en-US" sz="1600" dirty="0">
                <a:solidFill>
                  <a:srgbClr val="000000"/>
                </a:solidFill>
              </a:rPr>
              <a:t> dynamically fetches playlists from multiple services and creates a personalized, mood-driven music experience across platforms.</a:t>
            </a:r>
          </a:p>
        </p:txBody>
      </p:sp>
    </p:spTree>
    <p:extLst>
      <p:ext uri="{BB962C8B-B14F-4D97-AF65-F5344CB8AC3E}">
        <p14:creationId xmlns:p14="http://schemas.microsoft.com/office/powerpoint/2010/main" val="3939027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EA3A-86D2-4FCF-8CD4-392E9FCD4E1F}"/>
              </a:ext>
            </a:extLst>
          </p:cNvPr>
          <p:cNvSpPr>
            <a:spLocks noGrp="1"/>
          </p:cNvSpPr>
          <p:nvPr>
            <p:ph type="title"/>
          </p:nvPr>
        </p:nvSpPr>
        <p:spPr/>
        <p:txBody>
          <a:bodyPr/>
          <a:lstStyle/>
          <a:p>
            <a:r>
              <a:rPr lang="en-US" dirty="0"/>
              <a:t>LITERATURE SURVEY</a:t>
            </a:r>
            <a:endParaRPr lang="en-IN" dirty="0"/>
          </a:p>
        </p:txBody>
      </p:sp>
      <p:sp>
        <p:nvSpPr>
          <p:cNvPr id="3" name="Content Placeholder 2">
            <a:extLst>
              <a:ext uri="{FF2B5EF4-FFF2-40B4-BE49-F238E27FC236}">
                <a16:creationId xmlns:a16="http://schemas.microsoft.com/office/drawing/2014/main" id="{2E804932-DB0B-1EC2-7825-72274E37226C}"/>
              </a:ext>
            </a:extLst>
          </p:cNvPr>
          <p:cNvSpPr>
            <a:spLocks noGrp="1"/>
          </p:cNvSpPr>
          <p:nvPr>
            <p:ph idx="1"/>
          </p:nvPr>
        </p:nvSpPr>
        <p:spPr/>
        <p:txBody>
          <a:bodyPr/>
          <a:lstStyle/>
          <a:p>
            <a:pPr marL="0" indent="0">
              <a:buNone/>
            </a:pPr>
            <a:r>
              <a:rPr lang="en-US" b="1" dirty="0"/>
              <a:t>1. Emotion Recognition from Facial Expressions using CNN</a:t>
            </a:r>
            <a:br>
              <a:rPr lang="en-US" dirty="0"/>
            </a:br>
            <a:r>
              <a:rPr lang="en-US" i="1" dirty="0"/>
              <a:t>Source:</a:t>
            </a:r>
            <a:r>
              <a:rPr lang="en-US" dirty="0"/>
              <a:t> </a:t>
            </a:r>
            <a:r>
              <a:rPr lang="en-US" dirty="0" err="1"/>
              <a:t>Mollahosseini</a:t>
            </a:r>
            <a:r>
              <a:rPr lang="en-US" dirty="0"/>
              <a:t> et al., "</a:t>
            </a:r>
            <a:r>
              <a:rPr lang="en-US" dirty="0" err="1"/>
              <a:t>AffectNet</a:t>
            </a:r>
            <a:r>
              <a:rPr lang="en-US" dirty="0"/>
              <a:t>: A Database for Facial Expression, Valence, and Arousal Computing in the Wild"</a:t>
            </a:r>
          </a:p>
          <a:p>
            <a:pPr>
              <a:buFont typeface="Arial" panose="020B0604020202020204" pitchFamily="34" charset="0"/>
              <a:buChar char="•"/>
            </a:pPr>
            <a:r>
              <a:rPr lang="en-US" dirty="0"/>
              <a:t>This study introduced a large-scale facial emotion dataset and used deep convolutional neural networks (CNNs) to achieve high accuracy in real-time emotion classification, forming the foundation for emotion-driven applications like music recommendation.</a:t>
            </a:r>
          </a:p>
          <a:p>
            <a:endParaRPr lang="en-IN" dirty="0"/>
          </a:p>
        </p:txBody>
      </p:sp>
    </p:spTree>
    <p:extLst>
      <p:ext uri="{BB962C8B-B14F-4D97-AF65-F5344CB8AC3E}">
        <p14:creationId xmlns:p14="http://schemas.microsoft.com/office/powerpoint/2010/main" val="152928470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634</TotalTime>
  <Words>1652</Words>
  <Application>Microsoft Office PowerPoint</Application>
  <PresentationFormat>Widescreen</PresentationFormat>
  <Paragraphs>103</Paragraphs>
  <Slides>24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Gill Sans MT</vt:lpstr>
      <vt:lpstr>Gallery</vt:lpstr>
      <vt:lpstr>Title:</vt:lpstr>
      <vt:lpstr>Objective</vt:lpstr>
      <vt:lpstr>Abstract:</vt:lpstr>
      <vt:lpstr>INTRO</vt:lpstr>
      <vt:lpstr>Exsiting Challenges:</vt:lpstr>
      <vt:lpstr>Problem Statement </vt:lpstr>
      <vt:lpstr>Technologies:</vt:lpstr>
      <vt:lpstr>Proposed System:</vt:lpstr>
      <vt:lpstr>LITERATURE SURVEY</vt:lpstr>
      <vt:lpstr>PowerPoint Presentation</vt:lpstr>
      <vt:lpstr>PowerPoint Presentation</vt:lpstr>
      <vt:lpstr>PowerPoint Presentation</vt:lpstr>
      <vt:lpstr>PowerPoint Presentation</vt:lpstr>
      <vt:lpstr>System Architecture </vt:lpstr>
      <vt:lpstr>ARchitecture</vt:lpstr>
      <vt:lpstr>MODULES</vt:lpstr>
      <vt:lpstr>PowerPoint Presentation</vt:lpstr>
      <vt:lpstr>PowerPoint Presentation</vt:lpstr>
      <vt:lpstr>PowerPoint Presentation</vt:lpstr>
      <vt:lpstr>Conclusion</vt:lpstr>
      <vt:lpstr>FUTURE WORK</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lakkapragada</dc:creator>
  <cp:lastModifiedBy>Trinadh Pilla</cp:lastModifiedBy>
  <cp:revision>16</cp:revision>
  <dcterms:created xsi:type="dcterms:W3CDTF">2024-12-21T08:47:19Z</dcterms:created>
  <dcterms:modified xsi:type="dcterms:W3CDTF">2025-05-09T03:01:58Z</dcterms:modified>
</cp:coreProperties>
</file>