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CA26-5901-4672-B53B-634A6FF95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E2E0A-6F23-45B3-BBFB-07EB4CE59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4BC01-18D2-4D9A-A0EB-8735DCE585EA}"/>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95502605-55E0-4EC0-A02A-1A2C2BDBB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3BF2-176A-48A4-8A43-37D219F6E19A}"/>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29264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77BD-5823-4683-BA06-3AB1B62F7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E0D5E0-3F9C-4669-A932-9A3C61AE3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F6A33-64C8-46BA-86DC-34E09BB800B1}"/>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57EFAC01-849C-4FE9-B55E-07414A448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A0484-4157-4592-AA78-4DBDE656C06C}"/>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97290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556AE-A712-4356-BB0C-B6532539C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A48227-82AF-402E-90FC-7D7648891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320D0-AD15-4512-898B-0DB5DA6D6636}"/>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45784620-9E30-4501-B073-1D73E47EE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8CCE7-85BE-4DFC-8AAA-B3AF09E1D576}"/>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74743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266F-DAC9-4124-A1F2-292D0EED1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3DCF9-B3C4-409B-B55F-9B1507A78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DFEDD-CBC3-4B0B-83ED-6C52F086F48B}"/>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5813BFD1-8C88-40A9-8E5D-2541B0DEE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B6C32-9361-4509-9FAF-859180160AAB}"/>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47507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7FFD-3069-4E7B-A31A-282D46277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8343F-1948-4ADF-B687-F53E173A7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48E9B-1092-4CD0-AF0B-BBF104F2D24D}"/>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A418B4C1-6FA6-4F7F-A801-489E92F22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D7E4D-97EA-4A83-8254-C839F196949E}"/>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62684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C3F0-1291-4C33-8A07-FCDD34F9B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D672F-88EB-48E2-8D21-9271C3FD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73F44B-8FCA-4D82-B743-8A317C84F6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9380AB-5781-4918-A7A4-E5F2529AEDEA}"/>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EF95DAAB-FB3D-4341-990F-69692BBAB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CE48E-BB9A-49A2-8160-77979633813D}"/>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158844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8336-9864-4244-B4E2-1C86CCD30F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59785-E149-47EC-9364-258478F93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DF9B2A-0F1F-42AB-B02D-A896B583F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21D6C-02A7-4D3F-9280-247AEA2F7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7B57E-945B-4A41-A7BB-5E41D698A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F22F8-8EF5-4AD5-9B7E-5B5211AAACF1}"/>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8" name="Footer Placeholder 7">
            <a:extLst>
              <a:ext uri="{FF2B5EF4-FFF2-40B4-BE49-F238E27FC236}">
                <a16:creationId xmlns:a16="http://schemas.microsoft.com/office/drawing/2014/main" id="{266F1C73-5A92-4A2C-AA50-49E81EEBF3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AD88C0-9449-4D32-B513-6D39F121DEF6}"/>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23015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10E9-AC9A-4565-BFD4-11CF2AF4D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BD7AB-4D13-4D9B-A97C-F8711A63B8E0}"/>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4" name="Footer Placeholder 3">
            <a:extLst>
              <a:ext uri="{FF2B5EF4-FFF2-40B4-BE49-F238E27FC236}">
                <a16:creationId xmlns:a16="http://schemas.microsoft.com/office/drawing/2014/main" id="{F9E10FCC-9C7C-41C5-B975-B3B665F83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C41D2-9488-430D-8F84-FA8691053A2C}"/>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49380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95C6F-451F-4AE7-86A8-08560FE80C4F}"/>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3" name="Footer Placeholder 2">
            <a:extLst>
              <a:ext uri="{FF2B5EF4-FFF2-40B4-BE49-F238E27FC236}">
                <a16:creationId xmlns:a16="http://schemas.microsoft.com/office/drawing/2014/main" id="{69C48BF2-7F44-43C5-857F-2E027539E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F4D3B6-5E3F-42ED-8CF4-EF2F0245A219}"/>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328011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3DC8-FF12-40D8-A92C-804390F5F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EC6E4-39DC-4592-A256-E85A7C6CE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18494-3D73-4376-A5C5-6D4042E77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70451-0ECE-4023-88C6-A045EB9DB836}"/>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3A774F9C-4318-468F-919C-A3C377DEA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BA192-E175-4813-8879-1CE9EA72707B}"/>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130939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A480-2DC2-4C33-8552-8ABC26D0A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1DBD02-0491-4F7C-A2EC-B1564D416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71BC7-6D17-4546-A9EC-959528875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E04A4-6EDC-414D-BEE5-A2855ADD0185}"/>
              </a:ext>
            </a:extLst>
          </p:cNvPr>
          <p:cNvSpPr>
            <a:spLocks noGrp="1"/>
          </p:cNvSpPr>
          <p:nvPr>
            <p:ph type="dt" sz="half" idx="10"/>
          </p:nvPr>
        </p:nvSpPr>
        <p:spPr/>
        <p:txBody>
          <a:bodyPr/>
          <a:lstStyle/>
          <a:p>
            <a:fld id="{9DED07D4-B7AC-4881-9A38-4FEF862637E2}" type="datetimeFigureOut">
              <a:rPr lang="en-US" smtClean="0"/>
              <a:t>11/15/2019</a:t>
            </a:fld>
            <a:endParaRPr lang="en-US"/>
          </a:p>
        </p:txBody>
      </p:sp>
      <p:sp>
        <p:nvSpPr>
          <p:cNvPr id="6" name="Footer Placeholder 5">
            <a:extLst>
              <a:ext uri="{FF2B5EF4-FFF2-40B4-BE49-F238E27FC236}">
                <a16:creationId xmlns:a16="http://schemas.microsoft.com/office/drawing/2014/main" id="{640E2C8E-F74F-466D-8A5A-826D9F3D4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3D550-EBE0-4FAC-BFD3-52FF175B9A75}"/>
              </a:ext>
            </a:extLst>
          </p:cNvPr>
          <p:cNvSpPr>
            <a:spLocks noGrp="1"/>
          </p:cNvSpPr>
          <p:nvPr>
            <p:ph type="sldNum" sz="quarter" idx="12"/>
          </p:nvPr>
        </p:nvSpPr>
        <p:spPr/>
        <p:txBody>
          <a:bodyPr/>
          <a:lstStyle/>
          <a:p>
            <a:fld id="{2352F277-5F13-4041-AB71-FAEEEBB776E3}" type="slidenum">
              <a:rPr lang="en-US" smtClean="0"/>
              <a:t>‹#›</a:t>
            </a:fld>
            <a:endParaRPr lang="en-US"/>
          </a:p>
        </p:txBody>
      </p:sp>
    </p:spTree>
    <p:extLst>
      <p:ext uri="{BB962C8B-B14F-4D97-AF65-F5344CB8AC3E}">
        <p14:creationId xmlns:p14="http://schemas.microsoft.com/office/powerpoint/2010/main" val="291171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9CC41-B37E-44B8-9193-B8160BC00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CCE4F9-A534-4A10-A2C7-2DF3A6EBD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E588B-99F9-484C-B5C5-AF7C4E87C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D07D4-B7AC-4881-9A38-4FEF862637E2}" type="datetimeFigureOut">
              <a:rPr lang="en-US" smtClean="0"/>
              <a:t>11/15/2019</a:t>
            </a:fld>
            <a:endParaRPr lang="en-US"/>
          </a:p>
        </p:txBody>
      </p:sp>
      <p:sp>
        <p:nvSpPr>
          <p:cNvPr id="5" name="Footer Placeholder 4">
            <a:extLst>
              <a:ext uri="{FF2B5EF4-FFF2-40B4-BE49-F238E27FC236}">
                <a16:creationId xmlns:a16="http://schemas.microsoft.com/office/drawing/2014/main" id="{306FC361-7FDF-4154-B5D0-510808A7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75CA6-05F9-4B9B-BFBF-B78E0C57D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F277-5F13-4041-AB71-FAEEEBB776E3}" type="slidenum">
              <a:rPr lang="en-US" smtClean="0"/>
              <a:t>‹#›</a:t>
            </a:fld>
            <a:endParaRPr lang="en-US"/>
          </a:p>
        </p:txBody>
      </p:sp>
    </p:spTree>
    <p:extLst>
      <p:ext uri="{BB962C8B-B14F-4D97-AF65-F5344CB8AC3E}">
        <p14:creationId xmlns:p14="http://schemas.microsoft.com/office/powerpoint/2010/main" val="3091557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16674E-3FA6-4202-B2BA-3550F9EC7BD1}"/>
              </a:ext>
            </a:extLst>
          </p:cNvPr>
          <p:cNvSpPr/>
          <p:nvPr/>
        </p:nvSpPr>
        <p:spPr>
          <a:xfrm>
            <a:off x="635136" y="3292093"/>
            <a:ext cx="1033937" cy="748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34027DE-D4A8-4BD1-B76C-ADB21A71AC6E}"/>
              </a:ext>
            </a:extLst>
          </p:cNvPr>
          <p:cNvSpPr/>
          <p:nvPr/>
        </p:nvSpPr>
        <p:spPr>
          <a:xfrm>
            <a:off x="792816" y="3413777"/>
            <a:ext cx="979233" cy="708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AE75C7B-6542-43E5-878A-2919DE3E2449}"/>
              </a:ext>
            </a:extLst>
          </p:cNvPr>
          <p:cNvSpPr txBox="1"/>
          <p:nvPr/>
        </p:nvSpPr>
        <p:spPr>
          <a:xfrm>
            <a:off x="1133341" y="6529588"/>
            <a:ext cx="792205" cy="369332"/>
          </a:xfrm>
          <a:prstGeom prst="rect">
            <a:avLst/>
          </a:prstGeom>
          <a:noFill/>
        </p:spPr>
        <p:txBody>
          <a:bodyPr wrap="none" rtlCol="0">
            <a:spAutoFit/>
          </a:bodyPr>
          <a:lstStyle/>
          <a:p>
            <a:r>
              <a:rPr lang="en-US" dirty="0"/>
              <a:t>Things</a:t>
            </a:r>
          </a:p>
        </p:txBody>
      </p:sp>
      <p:sp>
        <p:nvSpPr>
          <p:cNvPr id="37" name="TextBox 36">
            <a:extLst>
              <a:ext uri="{FF2B5EF4-FFF2-40B4-BE49-F238E27FC236}">
                <a16:creationId xmlns:a16="http://schemas.microsoft.com/office/drawing/2014/main" id="{EEB583E1-7CDF-49DE-8C9D-E97A864B0382}"/>
              </a:ext>
            </a:extLst>
          </p:cNvPr>
          <p:cNvSpPr txBox="1"/>
          <p:nvPr/>
        </p:nvSpPr>
        <p:spPr>
          <a:xfrm>
            <a:off x="6096000" y="6529588"/>
            <a:ext cx="902298" cy="369332"/>
          </a:xfrm>
          <a:prstGeom prst="rect">
            <a:avLst/>
          </a:prstGeom>
          <a:noFill/>
        </p:spPr>
        <p:txBody>
          <a:bodyPr wrap="none" rtlCol="0">
            <a:spAutoFit/>
          </a:bodyPr>
          <a:lstStyle/>
          <a:p>
            <a:r>
              <a:rPr lang="en-US" dirty="0"/>
              <a:t>Insights</a:t>
            </a:r>
          </a:p>
        </p:txBody>
      </p:sp>
      <p:sp>
        <p:nvSpPr>
          <p:cNvPr id="38" name="TextBox 37">
            <a:extLst>
              <a:ext uri="{FF2B5EF4-FFF2-40B4-BE49-F238E27FC236}">
                <a16:creationId xmlns:a16="http://schemas.microsoft.com/office/drawing/2014/main" id="{4A1496E2-EA6D-480C-8FBB-848D7EFAA3C7}"/>
              </a:ext>
            </a:extLst>
          </p:cNvPr>
          <p:cNvSpPr txBox="1"/>
          <p:nvPr/>
        </p:nvSpPr>
        <p:spPr>
          <a:xfrm>
            <a:off x="10032642" y="6488668"/>
            <a:ext cx="878767" cy="369332"/>
          </a:xfrm>
          <a:prstGeom prst="rect">
            <a:avLst/>
          </a:prstGeom>
          <a:noFill/>
        </p:spPr>
        <p:txBody>
          <a:bodyPr wrap="none" rtlCol="0">
            <a:spAutoFit/>
          </a:bodyPr>
          <a:lstStyle/>
          <a:p>
            <a:r>
              <a:rPr lang="en-US" dirty="0"/>
              <a:t>Actions</a:t>
            </a:r>
          </a:p>
        </p:txBody>
      </p:sp>
      <p:sp>
        <p:nvSpPr>
          <p:cNvPr id="39" name="Flowchart: Process 38">
            <a:extLst>
              <a:ext uri="{FF2B5EF4-FFF2-40B4-BE49-F238E27FC236}">
                <a16:creationId xmlns:a16="http://schemas.microsoft.com/office/drawing/2014/main" id="{64D2760F-CDAC-45EF-90C5-E7CE3CB62445}"/>
              </a:ext>
            </a:extLst>
          </p:cNvPr>
          <p:cNvSpPr/>
          <p:nvPr/>
        </p:nvSpPr>
        <p:spPr>
          <a:xfrm>
            <a:off x="504569" y="3200323"/>
            <a:ext cx="1081826" cy="785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2313732-14AF-40BB-AE62-15314458AA37}"/>
              </a:ext>
            </a:extLst>
          </p:cNvPr>
          <p:cNvSpPr txBox="1"/>
          <p:nvPr/>
        </p:nvSpPr>
        <p:spPr>
          <a:xfrm>
            <a:off x="554266" y="3341640"/>
            <a:ext cx="1041504" cy="646331"/>
          </a:xfrm>
          <a:prstGeom prst="rect">
            <a:avLst/>
          </a:prstGeom>
          <a:noFill/>
        </p:spPr>
        <p:txBody>
          <a:bodyPr wrap="none" rtlCol="0">
            <a:spAutoFit/>
          </a:bodyPr>
          <a:lstStyle/>
          <a:p>
            <a:r>
              <a:rPr lang="en-US" sz="1200" dirty="0">
                <a:solidFill>
                  <a:schemeClr val="bg1"/>
                </a:solidFill>
              </a:rPr>
              <a:t>IoT Devices – </a:t>
            </a:r>
          </a:p>
          <a:p>
            <a:r>
              <a:rPr lang="en-US" sz="1200" dirty="0">
                <a:solidFill>
                  <a:schemeClr val="bg1"/>
                </a:solidFill>
              </a:rPr>
              <a:t>Wind Farm </a:t>
            </a:r>
          </a:p>
          <a:p>
            <a:r>
              <a:rPr lang="en-US" sz="1200" dirty="0">
                <a:solidFill>
                  <a:schemeClr val="bg1"/>
                </a:solidFill>
              </a:rPr>
              <a:t>Simulators</a:t>
            </a:r>
          </a:p>
        </p:txBody>
      </p:sp>
      <p:sp>
        <p:nvSpPr>
          <p:cNvPr id="41" name="Flowchart: Process 40">
            <a:extLst>
              <a:ext uri="{FF2B5EF4-FFF2-40B4-BE49-F238E27FC236}">
                <a16:creationId xmlns:a16="http://schemas.microsoft.com/office/drawing/2014/main" id="{F4795510-414F-42FA-BE7B-D0E1FA2A417B}"/>
              </a:ext>
            </a:extLst>
          </p:cNvPr>
          <p:cNvSpPr/>
          <p:nvPr/>
        </p:nvSpPr>
        <p:spPr>
          <a:xfrm>
            <a:off x="2971430" y="3335055"/>
            <a:ext cx="1378040" cy="8434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E21C214-066E-4732-9AB0-3F90D015076D}"/>
              </a:ext>
            </a:extLst>
          </p:cNvPr>
          <p:cNvSpPr txBox="1"/>
          <p:nvPr/>
        </p:nvSpPr>
        <p:spPr>
          <a:xfrm>
            <a:off x="3211253" y="3477087"/>
            <a:ext cx="1123577" cy="461665"/>
          </a:xfrm>
          <a:prstGeom prst="rect">
            <a:avLst/>
          </a:prstGeom>
          <a:noFill/>
        </p:spPr>
        <p:txBody>
          <a:bodyPr wrap="none" rtlCol="0">
            <a:spAutoFit/>
          </a:bodyPr>
          <a:lstStyle/>
          <a:p>
            <a:r>
              <a:rPr lang="en-US" sz="1200" dirty="0">
                <a:solidFill>
                  <a:schemeClr val="bg1"/>
                </a:solidFill>
              </a:rPr>
              <a:t>Cloud Gateway</a:t>
            </a:r>
          </a:p>
          <a:p>
            <a:r>
              <a:rPr lang="en-US" sz="1200" dirty="0">
                <a:solidFill>
                  <a:schemeClr val="bg1"/>
                </a:solidFill>
              </a:rPr>
              <a:t> (IoT Hub)</a:t>
            </a:r>
          </a:p>
        </p:txBody>
      </p:sp>
      <p:sp>
        <p:nvSpPr>
          <p:cNvPr id="47" name="TextBox 46">
            <a:extLst>
              <a:ext uri="{FF2B5EF4-FFF2-40B4-BE49-F238E27FC236}">
                <a16:creationId xmlns:a16="http://schemas.microsoft.com/office/drawing/2014/main" id="{AB93229F-5D51-4E94-A862-E6F16235D86A}"/>
              </a:ext>
            </a:extLst>
          </p:cNvPr>
          <p:cNvSpPr txBox="1"/>
          <p:nvPr/>
        </p:nvSpPr>
        <p:spPr>
          <a:xfrm>
            <a:off x="1376275" y="2701408"/>
            <a:ext cx="1038233" cy="276999"/>
          </a:xfrm>
          <a:prstGeom prst="rect">
            <a:avLst/>
          </a:prstGeom>
          <a:noFill/>
        </p:spPr>
        <p:txBody>
          <a:bodyPr wrap="none" rtlCol="0">
            <a:spAutoFit/>
          </a:bodyPr>
          <a:lstStyle/>
          <a:p>
            <a:r>
              <a:rPr lang="en-US" sz="1200" dirty="0"/>
              <a:t>   Device Twin</a:t>
            </a:r>
          </a:p>
        </p:txBody>
      </p:sp>
      <p:sp>
        <p:nvSpPr>
          <p:cNvPr id="48" name="Flowchart: Process 47">
            <a:extLst>
              <a:ext uri="{FF2B5EF4-FFF2-40B4-BE49-F238E27FC236}">
                <a16:creationId xmlns:a16="http://schemas.microsoft.com/office/drawing/2014/main" id="{E054ECFD-0E41-436E-83ED-D9E8B9E5C896}"/>
              </a:ext>
            </a:extLst>
          </p:cNvPr>
          <p:cNvSpPr/>
          <p:nvPr/>
        </p:nvSpPr>
        <p:spPr>
          <a:xfrm>
            <a:off x="6041385" y="3292093"/>
            <a:ext cx="1983346" cy="953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Stream Processing</a:t>
            </a:r>
          </a:p>
          <a:p>
            <a:pPr algn="ctr"/>
            <a:r>
              <a:rPr lang="en-US" sz="1200" dirty="0"/>
              <a:t>Streaming Analytics</a:t>
            </a:r>
          </a:p>
        </p:txBody>
      </p:sp>
      <p:cxnSp>
        <p:nvCxnSpPr>
          <p:cNvPr id="50" name="Straight Arrow Connector 49">
            <a:extLst>
              <a:ext uri="{FF2B5EF4-FFF2-40B4-BE49-F238E27FC236}">
                <a16:creationId xmlns:a16="http://schemas.microsoft.com/office/drawing/2014/main" id="{9F7A275C-7046-4918-8646-C349A4DB34F3}"/>
              </a:ext>
            </a:extLst>
          </p:cNvPr>
          <p:cNvCxnSpPr>
            <a:cxnSpLocks/>
            <a:endCxn id="48" idx="1"/>
          </p:cNvCxnSpPr>
          <p:nvPr/>
        </p:nvCxnSpPr>
        <p:spPr>
          <a:xfrm>
            <a:off x="4357877" y="3727160"/>
            <a:ext cx="1683508" cy="4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ED1F3A-70AE-4AC9-951B-87F3A7D3005D}"/>
              </a:ext>
            </a:extLst>
          </p:cNvPr>
          <p:cNvSpPr txBox="1"/>
          <p:nvPr/>
        </p:nvSpPr>
        <p:spPr>
          <a:xfrm>
            <a:off x="4334830" y="3051447"/>
            <a:ext cx="1494705" cy="646331"/>
          </a:xfrm>
          <a:prstGeom prst="rect">
            <a:avLst/>
          </a:prstGeom>
          <a:noFill/>
        </p:spPr>
        <p:txBody>
          <a:bodyPr wrap="none" rtlCol="0">
            <a:spAutoFit/>
          </a:bodyPr>
          <a:lstStyle/>
          <a:p>
            <a:r>
              <a:rPr lang="en-US" sz="1200" dirty="0"/>
              <a:t>Stream Processing </a:t>
            </a:r>
          </a:p>
          <a:p>
            <a:r>
              <a:rPr lang="en-US" sz="1200" dirty="0"/>
              <a:t>And Rules evaluation</a:t>
            </a:r>
          </a:p>
          <a:p>
            <a:r>
              <a:rPr lang="en-US" sz="1200" dirty="0"/>
              <a:t>Over data</a:t>
            </a:r>
          </a:p>
        </p:txBody>
      </p:sp>
      <p:sp>
        <p:nvSpPr>
          <p:cNvPr id="54" name="Flowchart: Magnetic Disk 53">
            <a:extLst>
              <a:ext uri="{FF2B5EF4-FFF2-40B4-BE49-F238E27FC236}">
                <a16:creationId xmlns:a16="http://schemas.microsoft.com/office/drawing/2014/main" id="{443FE0E1-7E2E-44F1-AC13-3F0883DAAE62}"/>
              </a:ext>
            </a:extLst>
          </p:cNvPr>
          <p:cNvSpPr/>
          <p:nvPr/>
        </p:nvSpPr>
        <p:spPr>
          <a:xfrm>
            <a:off x="7215039" y="4987967"/>
            <a:ext cx="842835" cy="11552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Lake Cold Path Storage</a:t>
            </a:r>
          </a:p>
        </p:txBody>
      </p:sp>
      <p:cxnSp>
        <p:nvCxnSpPr>
          <p:cNvPr id="56" name="Straight Arrow Connector 55">
            <a:extLst>
              <a:ext uri="{FF2B5EF4-FFF2-40B4-BE49-F238E27FC236}">
                <a16:creationId xmlns:a16="http://schemas.microsoft.com/office/drawing/2014/main" id="{5908833D-B32A-440D-9DA2-8CDE1527E026}"/>
              </a:ext>
            </a:extLst>
          </p:cNvPr>
          <p:cNvCxnSpPr>
            <a:cxnSpLocks/>
          </p:cNvCxnSpPr>
          <p:nvPr/>
        </p:nvCxnSpPr>
        <p:spPr>
          <a:xfrm>
            <a:off x="7667687" y="4236073"/>
            <a:ext cx="0" cy="751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A3494AB-C869-4756-B10A-982B7C49D0B7}"/>
              </a:ext>
            </a:extLst>
          </p:cNvPr>
          <p:cNvSpPr/>
          <p:nvPr/>
        </p:nvSpPr>
        <p:spPr>
          <a:xfrm>
            <a:off x="8843265" y="5302867"/>
            <a:ext cx="937949" cy="7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Lake Analytics</a:t>
            </a:r>
          </a:p>
        </p:txBody>
      </p:sp>
      <p:cxnSp>
        <p:nvCxnSpPr>
          <p:cNvPr id="60" name="Straight Arrow Connector 59">
            <a:extLst>
              <a:ext uri="{FF2B5EF4-FFF2-40B4-BE49-F238E27FC236}">
                <a16:creationId xmlns:a16="http://schemas.microsoft.com/office/drawing/2014/main" id="{C4BDDE7E-E298-4538-A64E-4116D3DA4E50}"/>
              </a:ext>
            </a:extLst>
          </p:cNvPr>
          <p:cNvCxnSpPr>
            <a:cxnSpLocks/>
          </p:cNvCxnSpPr>
          <p:nvPr/>
        </p:nvCxnSpPr>
        <p:spPr>
          <a:xfrm>
            <a:off x="8060717" y="5684933"/>
            <a:ext cx="8116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F92904F-B363-48DA-94B8-5F63F448B32B}"/>
              </a:ext>
            </a:extLst>
          </p:cNvPr>
          <p:cNvSpPr txBox="1"/>
          <p:nvPr/>
        </p:nvSpPr>
        <p:spPr>
          <a:xfrm>
            <a:off x="7997587" y="5223143"/>
            <a:ext cx="937949" cy="461665"/>
          </a:xfrm>
          <a:prstGeom prst="rect">
            <a:avLst/>
          </a:prstGeom>
          <a:noFill/>
        </p:spPr>
        <p:txBody>
          <a:bodyPr wrap="none" rtlCol="0">
            <a:spAutoFit/>
          </a:bodyPr>
          <a:lstStyle/>
          <a:p>
            <a:r>
              <a:rPr lang="en-US" sz="1200" dirty="0"/>
              <a:t>Data </a:t>
            </a:r>
          </a:p>
          <a:p>
            <a:r>
              <a:rPr lang="en-US" sz="1200" dirty="0"/>
              <a:t>Aggregation</a:t>
            </a:r>
          </a:p>
        </p:txBody>
      </p:sp>
      <p:sp>
        <p:nvSpPr>
          <p:cNvPr id="64" name="Rectangle 63">
            <a:extLst>
              <a:ext uri="{FF2B5EF4-FFF2-40B4-BE49-F238E27FC236}">
                <a16:creationId xmlns:a16="http://schemas.microsoft.com/office/drawing/2014/main" id="{40A80AF4-4A10-4F25-9659-F3E5578A84F1}"/>
              </a:ext>
            </a:extLst>
          </p:cNvPr>
          <p:cNvSpPr/>
          <p:nvPr/>
        </p:nvSpPr>
        <p:spPr>
          <a:xfrm>
            <a:off x="10017618" y="3384545"/>
            <a:ext cx="893792" cy="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Integration</a:t>
            </a:r>
          </a:p>
          <a:p>
            <a:pPr algn="ctr"/>
            <a:r>
              <a:rPr lang="en-US" sz="1200" dirty="0"/>
              <a:t>Azure Function</a:t>
            </a:r>
          </a:p>
        </p:txBody>
      </p:sp>
      <p:cxnSp>
        <p:nvCxnSpPr>
          <p:cNvPr id="66" name="Straight Arrow Connector 65">
            <a:extLst>
              <a:ext uri="{FF2B5EF4-FFF2-40B4-BE49-F238E27FC236}">
                <a16:creationId xmlns:a16="http://schemas.microsoft.com/office/drawing/2014/main" id="{CB4781F5-E0E0-4983-AD94-9F1CA2736436}"/>
              </a:ext>
            </a:extLst>
          </p:cNvPr>
          <p:cNvCxnSpPr>
            <a:cxnSpLocks/>
            <a:endCxn id="64" idx="1"/>
          </p:cNvCxnSpPr>
          <p:nvPr/>
        </p:nvCxnSpPr>
        <p:spPr>
          <a:xfrm>
            <a:off x="8024731" y="3756786"/>
            <a:ext cx="1992887" cy="2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11B46A0-CB97-478D-85A5-A5ABB10155F0}"/>
              </a:ext>
            </a:extLst>
          </p:cNvPr>
          <p:cNvCxnSpPr>
            <a:cxnSpLocks/>
          </p:cNvCxnSpPr>
          <p:nvPr/>
        </p:nvCxnSpPr>
        <p:spPr>
          <a:xfrm flipV="1">
            <a:off x="10406130" y="2461166"/>
            <a:ext cx="0" cy="919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2DED7A-825A-4B5E-A22D-58D8832CD5FC}"/>
              </a:ext>
            </a:extLst>
          </p:cNvPr>
          <p:cNvCxnSpPr>
            <a:cxnSpLocks/>
          </p:cNvCxnSpPr>
          <p:nvPr/>
        </p:nvCxnSpPr>
        <p:spPr>
          <a:xfrm flipH="1" flipV="1">
            <a:off x="3621814" y="2452205"/>
            <a:ext cx="6784316" cy="8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9F6686E-8431-46EC-922F-5A8A5423D53E}"/>
              </a:ext>
            </a:extLst>
          </p:cNvPr>
          <p:cNvCxnSpPr>
            <a:cxnSpLocks/>
          </p:cNvCxnSpPr>
          <p:nvPr/>
        </p:nvCxnSpPr>
        <p:spPr>
          <a:xfrm>
            <a:off x="3621814" y="2434107"/>
            <a:ext cx="0" cy="89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FAF33E6-4588-4E1F-9EBB-A418303AE948}"/>
              </a:ext>
            </a:extLst>
          </p:cNvPr>
          <p:cNvSpPr txBox="1"/>
          <p:nvPr/>
        </p:nvSpPr>
        <p:spPr>
          <a:xfrm>
            <a:off x="8541113" y="3380822"/>
            <a:ext cx="1138389" cy="276999"/>
          </a:xfrm>
          <a:prstGeom prst="rect">
            <a:avLst/>
          </a:prstGeom>
          <a:noFill/>
        </p:spPr>
        <p:txBody>
          <a:bodyPr wrap="none" rtlCol="0">
            <a:spAutoFit/>
          </a:bodyPr>
          <a:lstStyle/>
          <a:p>
            <a:r>
              <a:rPr lang="en-US" sz="1200" dirty="0"/>
              <a:t>Data Modelling</a:t>
            </a:r>
          </a:p>
        </p:txBody>
      </p:sp>
      <p:sp>
        <p:nvSpPr>
          <p:cNvPr id="81" name="TextBox 80">
            <a:extLst>
              <a:ext uri="{FF2B5EF4-FFF2-40B4-BE49-F238E27FC236}">
                <a16:creationId xmlns:a16="http://schemas.microsoft.com/office/drawing/2014/main" id="{0CC2B94F-D1EE-4B95-A95B-B82CB0E4437A}"/>
              </a:ext>
            </a:extLst>
          </p:cNvPr>
          <p:cNvSpPr txBox="1"/>
          <p:nvPr/>
        </p:nvSpPr>
        <p:spPr>
          <a:xfrm>
            <a:off x="4112897" y="2199004"/>
            <a:ext cx="1426288" cy="276999"/>
          </a:xfrm>
          <a:prstGeom prst="rect">
            <a:avLst/>
          </a:prstGeom>
          <a:noFill/>
        </p:spPr>
        <p:txBody>
          <a:bodyPr wrap="none" rtlCol="0">
            <a:spAutoFit/>
          </a:bodyPr>
          <a:lstStyle/>
          <a:p>
            <a:r>
              <a:rPr lang="en-US" sz="1200" dirty="0"/>
              <a:t>Update Device Twin</a:t>
            </a:r>
          </a:p>
        </p:txBody>
      </p:sp>
      <p:sp>
        <p:nvSpPr>
          <p:cNvPr id="27" name="TextBox 26">
            <a:extLst>
              <a:ext uri="{FF2B5EF4-FFF2-40B4-BE49-F238E27FC236}">
                <a16:creationId xmlns:a16="http://schemas.microsoft.com/office/drawing/2014/main" id="{019D5907-83D2-4E07-B6D9-2E7A590786F2}"/>
              </a:ext>
            </a:extLst>
          </p:cNvPr>
          <p:cNvSpPr txBox="1"/>
          <p:nvPr/>
        </p:nvSpPr>
        <p:spPr>
          <a:xfrm>
            <a:off x="1735714" y="1794651"/>
            <a:ext cx="1151982" cy="276999"/>
          </a:xfrm>
          <a:prstGeom prst="rect">
            <a:avLst/>
          </a:prstGeom>
          <a:noFill/>
        </p:spPr>
        <p:txBody>
          <a:bodyPr wrap="none" rtlCol="0">
            <a:spAutoFit/>
          </a:bodyPr>
          <a:lstStyle/>
          <a:p>
            <a:r>
              <a:rPr lang="en-US" sz="1200" dirty="0"/>
              <a:t>Send Telemetry</a:t>
            </a:r>
          </a:p>
        </p:txBody>
      </p:sp>
      <p:sp>
        <p:nvSpPr>
          <p:cNvPr id="2" name="Flowchart: Process 1">
            <a:extLst>
              <a:ext uri="{FF2B5EF4-FFF2-40B4-BE49-F238E27FC236}">
                <a16:creationId xmlns:a16="http://schemas.microsoft.com/office/drawing/2014/main" id="{8C408460-3781-4D36-8C1C-45BEA45584BE}"/>
              </a:ext>
            </a:extLst>
          </p:cNvPr>
          <p:cNvSpPr/>
          <p:nvPr/>
        </p:nvSpPr>
        <p:spPr>
          <a:xfrm>
            <a:off x="4151291" y="5140714"/>
            <a:ext cx="1378040" cy="8497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Time Series </a:t>
            </a:r>
          </a:p>
          <a:p>
            <a:pPr algn="ctr"/>
            <a:r>
              <a:rPr lang="en-US" sz="1200" dirty="0"/>
              <a:t>Insights </a:t>
            </a:r>
          </a:p>
          <a:p>
            <a:pPr algn="ctr"/>
            <a:r>
              <a:rPr lang="en-US" sz="1200" dirty="0"/>
              <a:t>UI &amp; Reporting</a:t>
            </a:r>
          </a:p>
          <a:p>
            <a:pPr algn="ctr"/>
            <a:r>
              <a:rPr lang="en-US" sz="1200" dirty="0"/>
              <a:t>Tool</a:t>
            </a:r>
          </a:p>
        </p:txBody>
      </p:sp>
      <p:cxnSp>
        <p:nvCxnSpPr>
          <p:cNvPr id="14" name="Straight Connector 13">
            <a:extLst>
              <a:ext uri="{FF2B5EF4-FFF2-40B4-BE49-F238E27FC236}">
                <a16:creationId xmlns:a16="http://schemas.microsoft.com/office/drawing/2014/main" id="{5679EBD0-5303-49C8-A14B-59A0A77CDADA}"/>
              </a:ext>
            </a:extLst>
          </p:cNvPr>
          <p:cNvCxnSpPr>
            <a:cxnSpLocks/>
          </p:cNvCxnSpPr>
          <p:nvPr/>
        </p:nvCxnSpPr>
        <p:spPr>
          <a:xfrm>
            <a:off x="4343237" y="3990814"/>
            <a:ext cx="5342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A29BF5-BF93-4326-8CE3-BE139C6F9B02}"/>
              </a:ext>
            </a:extLst>
          </p:cNvPr>
          <p:cNvCxnSpPr/>
          <p:nvPr/>
        </p:nvCxnSpPr>
        <p:spPr>
          <a:xfrm>
            <a:off x="4877519" y="3990814"/>
            <a:ext cx="0" cy="114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a:extLst>
              <a:ext uri="{FF2B5EF4-FFF2-40B4-BE49-F238E27FC236}">
                <a16:creationId xmlns:a16="http://schemas.microsoft.com/office/drawing/2014/main" id="{C91EF087-5D79-4158-B812-451C69449388}"/>
              </a:ext>
            </a:extLst>
          </p:cNvPr>
          <p:cNvSpPr/>
          <p:nvPr/>
        </p:nvSpPr>
        <p:spPr>
          <a:xfrm>
            <a:off x="6005703" y="4987967"/>
            <a:ext cx="842833" cy="112476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Cosmos DB</a:t>
            </a:r>
          </a:p>
          <a:p>
            <a:pPr algn="ctr"/>
            <a:r>
              <a:rPr lang="en-US" sz="1200" dirty="0"/>
              <a:t>Warm Path Storage</a:t>
            </a:r>
          </a:p>
        </p:txBody>
      </p:sp>
      <p:cxnSp>
        <p:nvCxnSpPr>
          <p:cNvPr id="20" name="Straight Arrow Connector 19">
            <a:extLst>
              <a:ext uri="{FF2B5EF4-FFF2-40B4-BE49-F238E27FC236}">
                <a16:creationId xmlns:a16="http://schemas.microsoft.com/office/drawing/2014/main" id="{F55D403E-445D-4FEF-9F25-503D273271BB}"/>
              </a:ext>
            </a:extLst>
          </p:cNvPr>
          <p:cNvCxnSpPr/>
          <p:nvPr/>
        </p:nvCxnSpPr>
        <p:spPr>
          <a:xfrm>
            <a:off x="6427119" y="4236073"/>
            <a:ext cx="0" cy="751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C995A8-9BE3-4F65-B34E-F048BAC1201B}"/>
              </a:ext>
            </a:extLst>
          </p:cNvPr>
          <p:cNvCxnSpPr>
            <a:cxnSpLocks/>
          </p:cNvCxnSpPr>
          <p:nvPr/>
        </p:nvCxnSpPr>
        <p:spPr>
          <a:xfrm flipV="1">
            <a:off x="6460426" y="6254461"/>
            <a:ext cx="4847164" cy="50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8CDA531-8FFF-4CEF-9A8D-75DCE10B6DA7}"/>
              </a:ext>
            </a:extLst>
          </p:cNvPr>
          <p:cNvCxnSpPr>
            <a:cxnSpLocks/>
          </p:cNvCxnSpPr>
          <p:nvPr/>
        </p:nvCxnSpPr>
        <p:spPr>
          <a:xfrm>
            <a:off x="11307590" y="1595343"/>
            <a:ext cx="0" cy="468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18C6A4-DB04-4335-8E1A-96449A98995C}"/>
              </a:ext>
            </a:extLst>
          </p:cNvPr>
          <p:cNvCxnSpPr>
            <a:cxnSpLocks/>
          </p:cNvCxnSpPr>
          <p:nvPr/>
        </p:nvCxnSpPr>
        <p:spPr>
          <a:xfrm>
            <a:off x="6454201" y="6143223"/>
            <a:ext cx="6225" cy="161502"/>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Process 62">
            <a:extLst>
              <a:ext uri="{FF2B5EF4-FFF2-40B4-BE49-F238E27FC236}">
                <a16:creationId xmlns:a16="http://schemas.microsoft.com/office/drawing/2014/main" id="{16500215-5B91-400B-AC94-FCCA47C3C977}"/>
              </a:ext>
            </a:extLst>
          </p:cNvPr>
          <p:cNvSpPr/>
          <p:nvPr/>
        </p:nvSpPr>
        <p:spPr>
          <a:xfrm>
            <a:off x="7323090" y="1316619"/>
            <a:ext cx="1253217" cy="8447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Power BI</a:t>
            </a:r>
          </a:p>
          <a:p>
            <a:pPr algn="ctr"/>
            <a:r>
              <a:rPr lang="en-US" sz="1200" dirty="0"/>
              <a:t>UI &amp; Reporting</a:t>
            </a:r>
          </a:p>
          <a:p>
            <a:pPr algn="ctr"/>
            <a:r>
              <a:rPr lang="en-US" sz="1200" dirty="0"/>
              <a:t>Tool</a:t>
            </a:r>
          </a:p>
        </p:txBody>
      </p:sp>
      <p:cxnSp>
        <p:nvCxnSpPr>
          <p:cNvPr id="68" name="Straight Arrow Connector 67">
            <a:extLst>
              <a:ext uri="{FF2B5EF4-FFF2-40B4-BE49-F238E27FC236}">
                <a16:creationId xmlns:a16="http://schemas.microsoft.com/office/drawing/2014/main" id="{5A7FC8C2-5508-47B4-B925-14FB8A90D797}"/>
              </a:ext>
            </a:extLst>
          </p:cNvPr>
          <p:cNvCxnSpPr>
            <a:cxnSpLocks/>
          </p:cNvCxnSpPr>
          <p:nvPr/>
        </p:nvCxnSpPr>
        <p:spPr>
          <a:xfrm flipH="1" flipV="1">
            <a:off x="8576307" y="1566589"/>
            <a:ext cx="2731284" cy="28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430E930-29FB-4D6F-B25F-5D6280E23F7E}"/>
              </a:ext>
            </a:extLst>
          </p:cNvPr>
          <p:cNvSpPr txBox="1"/>
          <p:nvPr/>
        </p:nvSpPr>
        <p:spPr>
          <a:xfrm>
            <a:off x="8564469" y="1593506"/>
            <a:ext cx="1341714" cy="461665"/>
          </a:xfrm>
          <a:prstGeom prst="rect">
            <a:avLst/>
          </a:prstGeom>
          <a:noFill/>
        </p:spPr>
        <p:txBody>
          <a:bodyPr wrap="none" rtlCol="0">
            <a:spAutoFit/>
          </a:bodyPr>
          <a:lstStyle/>
          <a:p>
            <a:r>
              <a:rPr lang="en-US" sz="1200" dirty="0"/>
              <a:t>Visualize data and </a:t>
            </a:r>
          </a:p>
          <a:p>
            <a:r>
              <a:rPr lang="en-US" sz="1200" dirty="0"/>
              <a:t>learnings</a:t>
            </a:r>
          </a:p>
        </p:txBody>
      </p:sp>
      <p:sp>
        <p:nvSpPr>
          <p:cNvPr id="78" name="TextBox 77">
            <a:extLst>
              <a:ext uri="{FF2B5EF4-FFF2-40B4-BE49-F238E27FC236}">
                <a16:creationId xmlns:a16="http://schemas.microsoft.com/office/drawing/2014/main" id="{F7FF4507-38A7-43B8-AAC2-30AA3CD4982B}"/>
              </a:ext>
            </a:extLst>
          </p:cNvPr>
          <p:cNvSpPr txBox="1"/>
          <p:nvPr/>
        </p:nvSpPr>
        <p:spPr>
          <a:xfrm>
            <a:off x="3600504" y="4422483"/>
            <a:ext cx="1310680" cy="276999"/>
          </a:xfrm>
          <a:prstGeom prst="rect">
            <a:avLst/>
          </a:prstGeom>
          <a:noFill/>
        </p:spPr>
        <p:txBody>
          <a:bodyPr wrap="none" rtlCol="0">
            <a:spAutoFit/>
          </a:bodyPr>
          <a:lstStyle/>
          <a:p>
            <a:r>
              <a:rPr lang="en-US" sz="1200" dirty="0"/>
              <a:t>Real Time Insights</a:t>
            </a:r>
          </a:p>
        </p:txBody>
      </p:sp>
      <p:sp>
        <p:nvSpPr>
          <p:cNvPr id="42" name="Flowchart: Process 41">
            <a:extLst>
              <a:ext uri="{FF2B5EF4-FFF2-40B4-BE49-F238E27FC236}">
                <a16:creationId xmlns:a16="http://schemas.microsoft.com/office/drawing/2014/main" id="{73D096CE-C649-4BF6-921D-244DEB249879}"/>
              </a:ext>
            </a:extLst>
          </p:cNvPr>
          <p:cNvSpPr/>
          <p:nvPr/>
        </p:nvSpPr>
        <p:spPr>
          <a:xfrm>
            <a:off x="557623" y="1797534"/>
            <a:ext cx="1081826" cy="785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2BA91F21-4D1A-4EB7-8BA8-09253D798797}"/>
              </a:ext>
            </a:extLst>
          </p:cNvPr>
          <p:cNvSpPr txBox="1"/>
          <p:nvPr/>
        </p:nvSpPr>
        <p:spPr>
          <a:xfrm>
            <a:off x="732121" y="1979317"/>
            <a:ext cx="945323" cy="461665"/>
          </a:xfrm>
          <a:prstGeom prst="rect">
            <a:avLst/>
          </a:prstGeom>
          <a:noFill/>
        </p:spPr>
        <p:txBody>
          <a:bodyPr wrap="none" rtlCol="0">
            <a:spAutoFit/>
          </a:bodyPr>
          <a:lstStyle/>
          <a:p>
            <a:r>
              <a:rPr lang="en-US" sz="1200" dirty="0">
                <a:solidFill>
                  <a:schemeClr val="bg1"/>
                </a:solidFill>
              </a:rPr>
              <a:t>IoT Device –</a:t>
            </a:r>
          </a:p>
          <a:p>
            <a:r>
              <a:rPr lang="en-US" sz="1200" dirty="0">
                <a:solidFill>
                  <a:schemeClr val="bg1"/>
                </a:solidFill>
              </a:rPr>
              <a:t>MX Chip </a:t>
            </a:r>
          </a:p>
        </p:txBody>
      </p:sp>
      <p:sp>
        <p:nvSpPr>
          <p:cNvPr id="52" name="TextBox 51">
            <a:extLst>
              <a:ext uri="{FF2B5EF4-FFF2-40B4-BE49-F238E27FC236}">
                <a16:creationId xmlns:a16="http://schemas.microsoft.com/office/drawing/2014/main" id="{37571105-CD44-4D10-8704-107ABADC4A71}"/>
              </a:ext>
            </a:extLst>
          </p:cNvPr>
          <p:cNvSpPr txBox="1"/>
          <p:nvPr/>
        </p:nvSpPr>
        <p:spPr>
          <a:xfrm>
            <a:off x="1786478" y="3769800"/>
            <a:ext cx="1151982" cy="276999"/>
          </a:xfrm>
          <a:prstGeom prst="rect">
            <a:avLst/>
          </a:prstGeom>
          <a:noFill/>
        </p:spPr>
        <p:txBody>
          <a:bodyPr wrap="none" rtlCol="0">
            <a:spAutoFit/>
          </a:bodyPr>
          <a:lstStyle/>
          <a:p>
            <a:r>
              <a:rPr lang="en-US" sz="1200" dirty="0"/>
              <a:t>Send Telemetry</a:t>
            </a:r>
          </a:p>
        </p:txBody>
      </p:sp>
      <p:cxnSp>
        <p:nvCxnSpPr>
          <p:cNvPr id="6" name="Straight Arrow Connector 5">
            <a:extLst>
              <a:ext uri="{FF2B5EF4-FFF2-40B4-BE49-F238E27FC236}">
                <a16:creationId xmlns:a16="http://schemas.microsoft.com/office/drawing/2014/main" id="{4A9468F9-E332-4C97-A3AA-1BF908D4B9C9}"/>
              </a:ext>
            </a:extLst>
          </p:cNvPr>
          <p:cNvCxnSpPr/>
          <p:nvPr/>
        </p:nvCxnSpPr>
        <p:spPr>
          <a:xfrm>
            <a:off x="1786478" y="3697778"/>
            <a:ext cx="1173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4">
            <a:extLst>
              <a:ext uri="{FF2B5EF4-FFF2-40B4-BE49-F238E27FC236}">
                <a16:creationId xmlns:a16="http://schemas.microsoft.com/office/drawing/2014/main" id="{CC8DFA5A-B7D1-4361-BABB-F2CD8C1E3DAC}"/>
              </a:ext>
            </a:extLst>
          </p:cNvPr>
          <p:cNvGraphicFramePr>
            <a:graphicFrameLocks noGrp="1"/>
          </p:cNvGraphicFramePr>
          <p:nvPr>
            <p:extLst>
              <p:ext uri="{D42A27DB-BD31-4B8C-83A1-F6EECF244321}">
                <p14:modId xmlns:p14="http://schemas.microsoft.com/office/powerpoint/2010/main" val="3365001877"/>
              </p:ext>
            </p:extLst>
          </p:nvPr>
        </p:nvGraphicFramePr>
        <p:xfrm>
          <a:off x="239176" y="0"/>
          <a:ext cx="11533053" cy="6583680"/>
        </p:xfrm>
        <a:graphic>
          <a:graphicData uri="http://schemas.openxmlformats.org/drawingml/2006/table">
            <a:tbl>
              <a:tblPr firstRow="1" bandRow="1">
                <a:tableStyleId>{2D5ABB26-0587-4C30-8999-92F81FD0307C}</a:tableStyleId>
              </a:tblPr>
              <a:tblGrid>
                <a:gridCol w="2473256">
                  <a:extLst>
                    <a:ext uri="{9D8B030D-6E8A-4147-A177-3AD203B41FA5}">
                      <a16:colId xmlns:a16="http://schemas.microsoft.com/office/drawing/2014/main" val="3751292068"/>
                    </a:ext>
                  </a:extLst>
                </a:gridCol>
                <a:gridCol w="7208159">
                  <a:extLst>
                    <a:ext uri="{9D8B030D-6E8A-4147-A177-3AD203B41FA5}">
                      <a16:colId xmlns:a16="http://schemas.microsoft.com/office/drawing/2014/main" val="3843134340"/>
                    </a:ext>
                  </a:extLst>
                </a:gridCol>
                <a:gridCol w="1851638">
                  <a:extLst>
                    <a:ext uri="{9D8B030D-6E8A-4147-A177-3AD203B41FA5}">
                      <a16:colId xmlns:a16="http://schemas.microsoft.com/office/drawing/2014/main" val="960545405"/>
                    </a:ext>
                  </a:extLst>
                </a:gridCol>
              </a:tblGrid>
              <a:tr h="286895">
                <a:tc gridSpan="3">
                  <a:txBody>
                    <a:bodyPr/>
                    <a:lstStyle/>
                    <a:p>
                      <a:pPr algn="ctr"/>
                      <a:r>
                        <a:rPr lang="en-US" dirty="0">
                          <a:solidFill>
                            <a:schemeClr val="bg1"/>
                          </a:solidFill>
                        </a:rPr>
                        <a:t>Security</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60000"/>
                        <a:lumOff val="40000"/>
                      </a:schemeClr>
                    </a:solidFill>
                  </a:tcPr>
                </a:tc>
                <a:tc hMerge="1">
                  <a:txBody>
                    <a:bodyPr/>
                    <a:lstStyle/>
                    <a:p>
                      <a:endParaRPr lang="en-US" dirty="0"/>
                    </a:p>
                  </a:txBody>
                  <a:tcPr>
                    <a:solidFill>
                      <a:schemeClr val="accent1">
                        <a:lumMod val="40000"/>
                        <a:lumOff val="60000"/>
                      </a:schemeClr>
                    </a:solidFill>
                  </a:tcPr>
                </a:tc>
                <a:tc h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463783403"/>
                  </a:ext>
                </a:extLst>
              </a:tr>
              <a:tr h="352862">
                <a:tc gridSpan="3">
                  <a:txBody>
                    <a:bodyPr/>
                    <a:lstStyle/>
                    <a:p>
                      <a:pPr algn="ctr"/>
                      <a:r>
                        <a:rPr lang="en-US" dirty="0">
                          <a:solidFill>
                            <a:schemeClr val="bg1"/>
                          </a:solidFill>
                        </a:rPr>
                        <a:t>Logging and Monitoring</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60000"/>
                        <a:lumOff val="40000"/>
                      </a:schemeClr>
                    </a:solidFill>
                  </a:tcPr>
                </a:tc>
                <a:tc hMerge="1">
                  <a:txBody>
                    <a:bodyPr/>
                    <a:lstStyle/>
                    <a:p>
                      <a:endParaRPr lang="en-US" dirty="0"/>
                    </a:p>
                  </a:txBody>
                  <a:tcPr>
                    <a:solidFill>
                      <a:schemeClr val="accent1">
                        <a:lumMod val="40000"/>
                        <a:lumOff val="60000"/>
                      </a:schemeClr>
                    </a:solidFill>
                  </a:tcPr>
                </a:tc>
                <a:tc hMerge="1">
                  <a:txBody>
                    <a:bodyPr/>
                    <a:lstStyle/>
                    <a:p>
                      <a:endParaRPr lang="en-US" dirty="0"/>
                    </a:p>
                  </a:txBody>
                  <a:tcPr>
                    <a:solidFill>
                      <a:schemeClr val="accent1">
                        <a:lumMod val="40000"/>
                        <a:lumOff val="60000"/>
                      </a:schemeClr>
                    </a:solidFill>
                  </a:tcPr>
                </a:tc>
                <a:extLst>
                  <a:ext uri="{0D108BD9-81ED-4DB2-BD59-A6C34878D82A}">
                    <a16:rowId xmlns:a16="http://schemas.microsoft.com/office/drawing/2014/main" val="834517947"/>
                  </a:ext>
                </a:extLst>
              </a:tr>
              <a:tr h="564578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endParaRPr 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85387344"/>
                  </a:ext>
                </a:extLst>
              </a:tr>
            </a:tbl>
          </a:graphicData>
        </a:graphic>
      </p:graphicFrame>
      <p:cxnSp>
        <p:nvCxnSpPr>
          <p:cNvPr id="10" name="Connector: Elbow 9">
            <a:extLst>
              <a:ext uri="{FF2B5EF4-FFF2-40B4-BE49-F238E27FC236}">
                <a16:creationId xmlns:a16="http://schemas.microsoft.com/office/drawing/2014/main" id="{6C93FEA2-2041-41DE-BFAB-2DF2E5368E44}"/>
              </a:ext>
            </a:extLst>
          </p:cNvPr>
          <p:cNvCxnSpPr>
            <a:cxnSpLocks/>
            <a:stCxn id="44" idx="3"/>
          </p:cNvCxnSpPr>
          <p:nvPr/>
        </p:nvCxnSpPr>
        <p:spPr>
          <a:xfrm>
            <a:off x="1677444" y="2210150"/>
            <a:ext cx="1293356" cy="126693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0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E517-4BC0-4AF8-A87C-C413A10E79F7}"/>
              </a:ext>
            </a:extLst>
          </p:cNvPr>
          <p:cNvSpPr>
            <a:spLocks noGrp="1"/>
          </p:cNvSpPr>
          <p:nvPr>
            <p:ph type="title"/>
          </p:nvPr>
        </p:nvSpPr>
        <p:spPr>
          <a:xfrm>
            <a:off x="838200" y="365126"/>
            <a:ext cx="10515600" cy="1013100"/>
          </a:xfrm>
        </p:spPr>
        <p:txBody>
          <a:bodyPr>
            <a:normAutofit/>
          </a:bodyPr>
          <a:lstStyle/>
          <a:p>
            <a:r>
              <a:rPr lang="en-US" sz="3200" dirty="0"/>
              <a:t>Subsystems Used</a:t>
            </a:r>
          </a:p>
        </p:txBody>
      </p:sp>
      <p:sp>
        <p:nvSpPr>
          <p:cNvPr id="3" name="Content Placeholder 2">
            <a:extLst>
              <a:ext uri="{FF2B5EF4-FFF2-40B4-BE49-F238E27FC236}">
                <a16:creationId xmlns:a16="http://schemas.microsoft.com/office/drawing/2014/main" id="{B263EB2C-7722-4F68-84F0-C4259786DA09}"/>
              </a:ext>
            </a:extLst>
          </p:cNvPr>
          <p:cNvSpPr>
            <a:spLocks noGrp="1"/>
          </p:cNvSpPr>
          <p:nvPr>
            <p:ph idx="1"/>
          </p:nvPr>
        </p:nvSpPr>
        <p:spPr>
          <a:xfrm>
            <a:off x="838200" y="1081825"/>
            <a:ext cx="10515600" cy="5226210"/>
          </a:xfrm>
        </p:spPr>
        <p:txBody>
          <a:bodyPr>
            <a:normAutofit fontScale="92500" lnSpcReduction="20000"/>
          </a:bodyPr>
          <a:lstStyle/>
          <a:p>
            <a:pPr marL="0" indent="0">
              <a:buNone/>
            </a:pPr>
            <a:endParaRPr lang="en-US" sz="2000" dirty="0"/>
          </a:p>
          <a:p>
            <a:r>
              <a:rPr lang="en-US" sz="2000" dirty="0"/>
              <a:t>IoT Devices (Wind Farm Simulators) to send telemetry data to the cloud.</a:t>
            </a:r>
          </a:p>
          <a:p>
            <a:r>
              <a:rPr lang="en-US" sz="2000" dirty="0"/>
              <a:t>Cloud Gateway (IoT Hub) provides a cloud hub for secure connectivity, telemetry, event ingestion, device management and bi-directional communication with devices.</a:t>
            </a:r>
          </a:p>
          <a:p>
            <a:r>
              <a:rPr lang="en-US" sz="2000" dirty="0"/>
              <a:t>Stream Processing (Azure Stream Analytics) processes large streams of data records and evaluates rules for those streams. Stream Analytics will be used to send the telemetry to both cold and warm storage and Business Integration.</a:t>
            </a:r>
          </a:p>
          <a:p>
            <a:r>
              <a:rPr lang="en-US" sz="2000" dirty="0"/>
              <a:t>Time Series Insights which is directly connected to IoT Hub for real time visualization.</a:t>
            </a:r>
          </a:p>
          <a:p>
            <a:r>
              <a:rPr lang="en-US" sz="2000" dirty="0"/>
              <a:t>Cosmos DB for Warm Storage to be used by Power Bi</a:t>
            </a:r>
          </a:p>
          <a:p>
            <a:r>
              <a:rPr lang="en-US" sz="2000" dirty="0"/>
              <a:t>Power BI for near real-time visualization.</a:t>
            </a:r>
          </a:p>
          <a:p>
            <a:r>
              <a:rPr lang="en-US" sz="2000" dirty="0"/>
              <a:t>Cold Storage (Data Lake Storage) to store raw and aggregated telemetry data.</a:t>
            </a:r>
          </a:p>
          <a:p>
            <a:r>
              <a:rPr lang="en-US" sz="2000" dirty="0"/>
              <a:t>Business Integration (Azure Function) to update device twin based on the telemetry data.</a:t>
            </a:r>
          </a:p>
          <a:p>
            <a:r>
              <a:rPr lang="en-US" sz="2000" dirty="0"/>
              <a:t>Data Lake Storage (Cold Storage) used to optimally store data so it can be aggregated by Data Lake Analytics.</a:t>
            </a:r>
          </a:p>
          <a:p>
            <a:r>
              <a:rPr lang="en-US" sz="2000" dirty="0"/>
              <a:t>Data Lake Analytics used to aggregate telemetry data on a one-hourly window.</a:t>
            </a:r>
          </a:p>
          <a:p>
            <a:r>
              <a:rPr lang="en-US" sz="2000" dirty="0"/>
              <a:t>App Service Plan for use with Azure Function</a:t>
            </a:r>
          </a:p>
          <a:p>
            <a:r>
              <a:rPr lang="en-US" sz="2000" dirty="0"/>
              <a:t>Storage account with Blob and File containers for use with Azure Function</a:t>
            </a:r>
          </a:p>
          <a:p>
            <a:endParaRPr lang="en-US" sz="2000" dirty="0"/>
          </a:p>
        </p:txBody>
      </p:sp>
    </p:spTree>
    <p:extLst>
      <p:ext uri="{BB962C8B-B14F-4D97-AF65-F5344CB8AC3E}">
        <p14:creationId xmlns:p14="http://schemas.microsoft.com/office/powerpoint/2010/main" val="184200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E517-4BC0-4AF8-A87C-C413A10E79F7}"/>
              </a:ext>
            </a:extLst>
          </p:cNvPr>
          <p:cNvSpPr>
            <a:spLocks noGrp="1"/>
          </p:cNvSpPr>
          <p:nvPr>
            <p:ph type="title"/>
          </p:nvPr>
        </p:nvSpPr>
        <p:spPr>
          <a:xfrm>
            <a:off x="838200" y="365126"/>
            <a:ext cx="10515600" cy="1013100"/>
          </a:xfrm>
        </p:spPr>
        <p:txBody>
          <a:bodyPr>
            <a:normAutofit/>
          </a:bodyPr>
          <a:lstStyle/>
          <a:p>
            <a:r>
              <a:rPr lang="en-US" sz="3200" dirty="0"/>
              <a:t>Subsystems Used</a:t>
            </a:r>
          </a:p>
        </p:txBody>
      </p:sp>
      <p:sp>
        <p:nvSpPr>
          <p:cNvPr id="3" name="Content Placeholder 2">
            <a:extLst>
              <a:ext uri="{FF2B5EF4-FFF2-40B4-BE49-F238E27FC236}">
                <a16:creationId xmlns:a16="http://schemas.microsoft.com/office/drawing/2014/main" id="{B263EB2C-7722-4F68-84F0-C4259786DA09}"/>
              </a:ext>
            </a:extLst>
          </p:cNvPr>
          <p:cNvSpPr>
            <a:spLocks noGrp="1"/>
          </p:cNvSpPr>
          <p:nvPr>
            <p:ph idx="1"/>
          </p:nvPr>
        </p:nvSpPr>
        <p:spPr>
          <a:xfrm>
            <a:off x="838200" y="1081825"/>
            <a:ext cx="10515600" cy="5226210"/>
          </a:xfrm>
        </p:spPr>
        <p:txBody>
          <a:bodyPr>
            <a:normAutofit/>
          </a:bodyPr>
          <a:lstStyle/>
          <a:p>
            <a:pPr marL="0" indent="0">
              <a:buNone/>
            </a:pPr>
            <a:endParaRPr lang="en-US" sz="2000" dirty="0"/>
          </a:p>
          <a:p>
            <a:r>
              <a:rPr lang="en-US" sz="2000" b="1" dirty="0"/>
              <a:t>Security</a:t>
            </a:r>
            <a:r>
              <a:rPr lang="en-US" sz="2000" dirty="0"/>
              <a:t> Protects IoT solutions requires secure provisioning of devices, secure connectivity between devices, edge devices, and the cloud, secure access to the backend solutions, and secure data protection in the cloud during processing and storage (encryption at rest). </a:t>
            </a:r>
          </a:p>
          <a:p>
            <a:r>
              <a:rPr lang="en-US" sz="2000" b="1" dirty="0"/>
              <a:t>Logging and monitoring </a:t>
            </a:r>
            <a:r>
              <a:rPr lang="en-US" sz="2000" dirty="0"/>
              <a:t>for IoT application is critical determining system uptime and troubleshooting failures. </a:t>
            </a:r>
          </a:p>
          <a:p>
            <a:endParaRPr lang="en-US" sz="2000" dirty="0"/>
          </a:p>
        </p:txBody>
      </p:sp>
    </p:spTree>
    <p:extLst>
      <p:ext uri="{BB962C8B-B14F-4D97-AF65-F5344CB8AC3E}">
        <p14:creationId xmlns:p14="http://schemas.microsoft.com/office/powerpoint/2010/main" val="4175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4361</TotalTime>
  <Words>351</Words>
  <Application>Microsoft Office PowerPoint</Application>
  <PresentationFormat>Widescreen</PresentationFormat>
  <Paragraphs>77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Subsystems Used</vt:lpstr>
      <vt:lpstr>Subsystems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samad</dc:creator>
  <cp:lastModifiedBy>Samad, Abdul</cp:lastModifiedBy>
  <cp:revision>43</cp:revision>
  <dcterms:created xsi:type="dcterms:W3CDTF">2019-11-02T11:55:26Z</dcterms:created>
  <dcterms:modified xsi:type="dcterms:W3CDTF">2019-11-15T17:21:23Z</dcterms:modified>
</cp:coreProperties>
</file>