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CA26-5901-4672-B53B-634A6FF9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2E0A-6F23-45B3-BBFB-07EB4CE59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BC01-18D2-4D9A-A0EB-8735DCE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2605-55E0-4EC0-A02A-1A2C2BD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3BF2-176A-48A4-8A43-37D219F6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7BD-5823-4683-BA06-3AB1B62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0D5E0-3F9C-4669-A932-9A3C61AE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6A33-64C8-46BA-86DC-34E09BB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AC01-849C-4FE9-B55E-07414A44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484-4157-4592-AA78-4DBDE65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556AE-A712-4356-BB0C-B6532539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8227-82AF-402E-90FC-7D764889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20D0-AD15-4512-898B-0DB5DA6D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4620-9E30-4501-B073-1D73E47E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CCE7-85BE-4DFC-8AAA-B3AF09E1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266F-DAC9-4124-A1F2-292D0EE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DCF9-B3C4-409B-B55F-9B1507A7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FEDD-CBC3-4B0B-83ED-6C52F08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BFD1-8C88-40A9-8E5D-2541B0D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6C32-9361-4509-9FAF-8591801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FFD-3069-4E7B-A31A-282D4627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343F-1948-4ADF-B687-F53E173A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8E9B-1092-4CD0-AF0B-BBF104F2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B4C1-6FA6-4F7F-A801-489E92F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7E4D-97EA-4A83-8254-C839F19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3F0-1291-4C33-8A07-FCDD34F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672F-88EB-48E2-8D21-9271C3FD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3F44B-8FCA-4D82-B743-8A317C84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80AB-5781-4918-A7A4-E5F2529A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DAAB-FB3D-4341-990F-69692BB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E48E-BB9A-49A2-8160-77979633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336-9864-4244-B4E2-1C86CCD3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9785-E149-47EC-9364-258478F9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F9B2A-0F1F-42AB-B02D-A896B583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1D6C-02A7-4D3F-9280-247AEA2F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7B57E-945B-4A41-A7BB-5E41D698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F22F8-8EF5-4AD5-9B7E-5B5211AA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1C73-5A92-4A2C-AA50-49E81EEB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88C0-9449-4D32-B513-6D39F121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0E9-AC9A-4565-BFD4-11CF2AF4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D7AB-4D13-4D9B-A97C-F8711A6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10FCC-9C7C-41C5-B975-B3B665F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C41D2-9488-430D-8F84-FA86910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95C6F-451F-4AE7-86A8-08560FE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8BF2-7F44-43C5-857F-2E02753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D3B6-5E3F-42ED-8CF4-EF2F024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3DC8-FF12-40D8-A92C-804390F5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6E4-39DC-4592-A256-E85A7C6C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8494-3D73-4376-A5C5-6D4042E7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0451-0ECE-4023-88C6-A045EB9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74F9C-4318-468F-919C-A3C377DE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BA192-E175-4813-8879-1CE9EA7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A480-2DC2-4C33-8552-8ABC26D0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DBD02-0491-4F7C-A2EC-B1564D41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BC7-6D17-4546-A9EC-95952887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04A4-6EDC-414D-BEE5-A2855ADD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C8E-F74F-466D-8A5A-826D9F3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D550-EBE0-4FAC-BFD3-52FF175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CC41-B37E-44B8-9193-B8160BC0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E4F9-A534-4A10-A2C7-2DF3A6EB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88B-99F9-484C-B5C5-AF7C4E87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C361-7FDF-4154-B5D0-510808A7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5CA6-05F9-4B9B-BFBF-B78E0C57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CC8DFA5A-B7D1-4361-BABB-F2CD8C1E3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9271"/>
              </p:ext>
            </p:extLst>
          </p:nvPr>
        </p:nvGraphicFramePr>
        <p:xfrm>
          <a:off x="450762" y="334851"/>
          <a:ext cx="11230377" cy="6194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4568">
                  <a:extLst>
                    <a:ext uri="{9D8B030D-6E8A-4147-A177-3AD203B41FA5}">
                      <a16:colId xmlns:a16="http://schemas.microsoft.com/office/drawing/2014/main" val="3751292068"/>
                    </a:ext>
                  </a:extLst>
                </a:gridCol>
                <a:gridCol w="5679583">
                  <a:extLst>
                    <a:ext uri="{9D8B030D-6E8A-4147-A177-3AD203B41FA5}">
                      <a16:colId xmlns:a16="http://schemas.microsoft.com/office/drawing/2014/main" val="3843134340"/>
                    </a:ext>
                  </a:extLst>
                </a:gridCol>
                <a:gridCol w="1996226">
                  <a:extLst>
                    <a:ext uri="{9D8B030D-6E8A-4147-A177-3AD203B41FA5}">
                      <a16:colId xmlns:a16="http://schemas.microsoft.com/office/drawing/2014/main" val="960545405"/>
                    </a:ext>
                  </a:extLst>
                </a:gridCol>
              </a:tblGrid>
              <a:tr h="37244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83403"/>
                  </a:ext>
                </a:extLst>
              </a:tr>
              <a:tr h="37244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Logging and Monitoring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947"/>
                  </a:ext>
                </a:extLst>
              </a:tr>
              <a:tr h="5449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38734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AE75C7B-6542-43E5-878A-2919DE3E2449}"/>
              </a:ext>
            </a:extLst>
          </p:cNvPr>
          <p:cNvSpPr txBox="1"/>
          <p:nvPr/>
        </p:nvSpPr>
        <p:spPr>
          <a:xfrm>
            <a:off x="1600592" y="650579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B583E1-7CDF-49DE-8C9D-E97A864B0382}"/>
              </a:ext>
            </a:extLst>
          </p:cNvPr>
          <p:cNvSpPr txBox="1"/>
          <p:nvPr/>
        </p:nvSpPr>
        <p:spPr>
          <a:xfrm>
            <a:off x="6265047" y="6503830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496E2-EA6D-480C-8FBB-848D7EFAA3C7}"/>
              </a:ext>
            </a:extLst>
          </p:cNvPr>
          <p:cNvSpPr txBox="1"/>
          <p:nvPr/>
        </p:nvSpPr>
        <p:spPr>
          <a:xfrm>
            <a:off x="10017617" y="65077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4D2760F-CDAC-45EF-90C5-E7CE3CB62445}"/>
              </a:ext>
            </a:extLst>
          </p:cNvPr>
          <p:cNvSpPr/>
          <p:nvPr/>
        </p:nvSpPr>
        <p:spPr>
          <a:xfrm>
            <a:off x="695459" y="3309870"/>
            <a:ext cx="1081826" cy="7856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313732-14AF-40BB-AE62-15314458AA37}"/>
              </a:ext>
            </a:extLst>
          </p:cNvPr>
          <p:cNvSpPr txBox="1"/>
          <p:nvPr/>
        </p:nvSpPr>
        <p:spPr>
          <a:xfrm>
            <a:off x="871531" y="3483527"/>
            <a:ext cx="833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MX Chip</a:t>
            </a:r>
          </a:p>
          <a:p>
            <a:r>
              <a:rPr lang="en-US" sz="1200" dirty="0">
                <a:solidFill>
                  <a:schemeClr val="bg1"/>
                </a:solidFill>
              </a:rPr>
              <a:t>IoT Device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F4795510-414F-42FA-BE7B-D0E1FA2A417B}"/>
              </a:ext>
            </a:extLst>
          </p:cNvPr>
          <p:cNvSpPr/>
          <p:nvPr/>
        </p:nvSpPr>
        <p:spPr>
          <a:xfrm>
            <a:off x="3368088" y="3269936"/>
            <a:ext cx="1378040" cy="843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5AE8F-D8EB-4357-BDF5-D21BCDCB3014}"/>
              </a:ext>
            </a:extLst>
          </p:cNvPr>
          <p:cNvCxnSpPr>
            <a:cxnSpLocks/>
          </p:cNvCxnSpPr>
          <p:nvPr/>
        </p:nvCxnSpPr>
        <p:spPr>
          <a:xfrm>
            <a:off x="1814350" y="3672348"/>
            <a:ext cx="1516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21C214-066E-4732-9AB0-3F90D015076D}"/>
              </a:ext>
            </a:extLst>
          </p:cNvPr>
          <p:cNvSpPr txBox="1"/>
          <p:nvPr/>
        </p:nvSpPr>
        <p:spPr>
          <a:xfrm>
            <a:off x="3495319" y="3487992"/>
            <a:ext cx="112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Cloud Gateway</a:t>
            </a:r>
          </a:p>
          <a:p>
            <a:r>
              <a:rPr lang="en-US" sz="1200" dirty="0">
                <a:solidFill>
                  <a:schemeClr val="bg1"/>
                </a:solidFill>
              </a:rPr>
              <a:t> (IoT Hub)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93229F-5D51-4E94-A862-E6F16235D86A}"/>
              </a:ext>
            </a:extLst>
          </p:cNvPr>
          <p:cNvSpPr txBox="1"/>
          <p:nvPr/>
        </p:nvSpPr>
        <p:spPr>
          <a:xfrm>
            <a:off x="1996695" y="3702676"/>
            <a:ext cx="115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Telemetry</a:t>
            </a:r>
          </a:p>
          <a:p>
            <a:r>
              <a:rPr lang="en-US" sz="1200" dirty="0"/>
              <a:t>   Device Twin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E054ECFD-0E41-436E-83ED-D9E8B9E5C896}"/>
              </a:ext>
            </a:extLst>
          </p:cNvPr>
          <p:cNvSpPr/>
          <p:nvPr/>
        </p:nvSpPr>
        <p:spPr>
          <a:xfrm>
            <a:off x="6454201" y="3269936"/>
            <a:ext cx="1983346" cy="9530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 Processing</a:t>
            </a:r>
          </a:p>
          <a:p>
            <a:pPr algn="ctr"/>
            <a:r>
              <a:rPr lang="en-US" sz="1200" dirty="0"/>
              <a:t>Streaming Analytics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7A275C-7046-4918-8646-C349A4DB34F3}"/>
              </a:ext>
            </a:extLst>
          </p:cNvPr>
          <p:cNvCxnSpPr>
            <a:cxnSpLocks/>
          </p:cNvCxnSpPr>
          <p:nvPr/>
        </p:nvCxnSpPr>
        <p:spPr>
          <a:xfrm>
            <a:off x="4746128" y="3714359"/>
            <a:ext cx="17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ED1F3A-70AE-4AC9-951B-87F3A7D3005D}"/>
              </a:ext>
            </a:extLst>
          </p:cNvPr>
          <p:cNvSpPr txBox="1"/>
          <p:nvPr/>
        </p:nvSpPr>
        <p:spPr>
          <a:xfrm>
            <a:off x="4895880" y="3068028"/>
            <a:ext cx="149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Stream Processing </a:t>
            </a:r>
          </a:p>
          <a:p>
            <a:r>
              <a:rPr lang="en-US" sz="1200" dirty="0"/>
              <a:t>And Rules evaluation</a:t>
            </a:r>
          </a:p>
          <a:p>
            <a:r>
              <a:rPr lang="en-US" sz="1200" dirty="0"/>
              <a:t>Over data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443FE0E1-7E2E-44F1-AC13-3F0883DAAE62}"/>
              </a:ext>
            </a:extLst>
          </p:cNvPr>
          <p:cNvSpPr/>
          <p:nvPr/>
        </p:nvSpPr>
        <p:spPr>
          <a:xfrm>
            <a:off x="6454201" y="4936765"/>
            <a:ext cx="937950" cy="12750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Cold Path Storage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08833D-B32A-440D-9DA2-8CDE1527E026}"/>
              </a:ext>
            </a:extLst>
          </p:cNvPr>
          <p:cNvCxnSpPr>
            <a:cxnSpLocks/>
          </p:cNvCxnSpPr>
          <p:nvPr/>
        </p:nvCxnSpPr>
        <p:spPr>
          <a:xfrm>
            <a:off x="6998298" y="4222973"/>
            <a:ext cx="0" cy="71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A3494AB-C869-4756-B10A-982B7C49D0B7}"/>
              </a:ext>
            </a:extLst>
          </p:cNvPr>
          <p:cNvSpPr/>
          <p:nvPr/>
        </p:nvSpPr>
        <p:spPr>
          <a:xfrm>
            <a:off x="8437547" y="5271094"/>
            <a:ext cx="1107266" cy="71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Analytics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BDDE7E-E298-4538-A64E-4116D3DA4E50}"/>
              </a:ext>
            </a:extLst>
          </p:cNvPr>
          <p:cNvCxnSpPr>
            <a:cxnSpLocks/>
          </p:cNvCxnSpPr>
          <p:nvPr/>
        </p:nvCxnSpPr>
        <p:spPr>
          <a:xfrm>
            <a:off x="7392151" y="5679583"/>
            <a:ext cx="1045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92904F-B363-48DA-94B8-5F63F448B32B}"/>
              </a:ext>
            </a:extLst>
          </p:cNvPr>
          <p:cNvSpPr txBox="1"/>
          <p:nvPr/>
        </p:nvSpPr>
        <p:spPr>
          <a:xfrm>
            <a:off x="7495504" y="5171206"/>
            <a:ext cx="93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</a:t>
            </a:r>
          </a:p>
          <a:p>
            <a:r>
              <a:rPr lang="en-US" sz="1200" dirty="0"/>
              <a:t>Aggregation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A80AF4-4A10-4F25-9659-F3E5578A84F1}"/>
              </a:ext>
            </a:extLst>
          </p:cNvPr>
          <p:cNvSpPr/>
          <p:nvPr/>
        </p:nvSpPr>
        <p:spPr>
          <a:xfrm>
            <a:off x="10017617" y="3384545"/>
            <a:ext cx="1463899" cy="79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Integration</a:t>
            </a:r>
          </a:p>
          <a:p>
            <a:pPr algn="ctr"/>
            <a:r>
              <a:rPr lang="en-US" sz="1200" dirty="0"/>
              <a:t>Azure Function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4781F5-E0E0-4983-AD94-9F1CA2736436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8437547" y="3746455"/>
            <a:ext cx="1580070" cy="3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1B46A0-CB97-478D-85A5-A5ABB10155F0}"/>
              </a:ext>
            </a:extLst>
          </p:cNvPr>
          <p:cNvCxnSpPr/>
          <p:nvPr/>
        </p:nvCxnSpPr>
        <p:spPr>
          <a:xfrm flipV="1">
            <a:off x="10749566" y="1889145"/>
            <a:ext cx="0" cy="159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2DED7A-825A-4B5E-A22D-58D8832CD5FC}"/>
              </a:ext>
            </a:extLst>
          </p:cNvPr>
          <p:cNvCxnSpPr/>
          <p:nvPr/>
        </p:nvCxnSpPr>
        <p:spPr>
          <a:xfrm flipH="1">
            <a:off x="4211392" y="1867437"/>
            <a:ext cx="6538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F6686E-8431-46EC-922F-5A8A5423D53E}"/>
              </a:ext>
            </a:extLst>
          </p:cNvPr>
          <p:cNvCxnSpPr>
            <a:cxnSpLocks/>
          </p:cNvCxnSpPr>
          <p:nvPr/>
        </p:nvCxnSpPr>
        <p:spPr>
          <a:xfrm>
            <a:off x="4211392" y="1889145"/>
            <a:ext cx="0" cy="138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FAF33E6-4588-4E1F-9EBB-A418303AE948}"/>
              </a:ext>
            </a:extLst>
          </p:cNvPr>
          <p:cNvSpPr txBox="1"/>
          <p:nvPr/>
        </p:nvSpPr>
        <p:spPr>
          <a:xfrm>
            <a:off x="8541113" y="3380822"/>
            <a:ext cx="1138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Modelling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C2B94F-D1EE-4B95-A95B-B82CB0E4437A}"/>
              </a:ext>
            </a:extLst>
          </p:cNvPr>
          <p:cNvSpPr txBox="1"/>
          <p:nvPr/>
        </p:nvSpPr>
        <p:spPr>
          <a:xfrm>
            <a:off x="6454201" y="1599398"/>
            <a:ext cx="142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 Device Twin</a:t>
            </a:r>
          </a:p>
        </p:txBody>
      </p:sp>
    </p:spTree>
    <p:extLst>
      <p:ext uri="{BB962C8B-B14F-4D97-AF65-F5344CB8AC3E}">
        <p14:creationId xmlns:p14="http://schemas.microsoft.com/office/powerpoint/2010/main" val="31734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517-4BC0-4AF8-A87C-C413A10E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/>
          </a:bodyPr>
          <a:lstStyle/>
          <a:p>
            <a:r>
              <a:rPr lang="en-US" sz="3200" dirty="0"/>
              <a:t>Subsystems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EB2C-7722-4F68-84F0-C4259786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626690"/>
          </a:xfrm>
        </p:spPr>
        <p:txBody>
          <a:bodyPr>
            <a:normAutofit/>
          </a:bodyPr>
          <a:lstStyle/>
          <a:p>
            <a:r>
              <a:rPr lang="en-US" sz="2000" dirty="0"/>
              <a:t>IoT Device (MX Chip) to send telemetry data to the cloud.</a:t>
            </a:r>
          </a:p>
          <a:p>
            <a:r>
              <a:rPr lang="en-US" sz="2000" dirty="0"/>
              <a:t>Cloud Gateway (IoT Hub) to receive telemetry data and configure device using device twin.</a:t>
            </a:r>
          </a:p>
          <a:p>
            <a:r>
              <a:rPr lang="en-US" sz="2000" dirty="0"/>
              <a:t>Stream Processing (Azure Stream Analytics) to process the data and rule evaluation. Stream Analytics will be used to send the telemetry to the cold storage and Business Integration.</a:t>
            </a:r>
          </a:p>
          <a:p>
            <a:r>
              <a:rPr lang="en-US" sz="2000" dirty="0"/>
              <a:t>Cold Storage (Data Lake Storage) to store raw and aggregated telemetry data.</a:t>
            </a:r>
          </a:p>
          <a:p>
            <a:r>
              <a:rPr lang="en-US" sz="2000" dirty="0"/>
              <a:t>Business Integration (Azure Function) to update device twin based on the telemetry data.</a:t>
            </a:r>
          </a:p>
          <a:p>
            <a:r>
              <a:rPr lang="en-US" sz="2000" dirty="0"/>
              <a:t>Data Lake Storage (Cold Storage) used to optimally store data so it can be aggregated by Data Lake Analytics.</a:t>
            </a:r>
          </a:p>
          <a:p>
            <a:r>
              <a:rPr lang="en-US" sz="2000" dirty="0"/>
              <a:t>Data Lake Analytics used to aggregate telemetry data on a one-hourly window.</a:t>
            </a:r>
          </a:p>
          <a:p>
            <a:r>
              <a:rPr lang="en-US" sz="2000" dirty="0"/>
              <a:t>App Service Plan for use with Azure Function</a:t>
            </a:r>
          </a:p>
          <a:p>
            <a:r>
              <a:rPr lang="en-US" sz="2000" dirty="0"/>
              <a:t>Storage account with Blob and File containers for use with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18420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204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Subsystems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samad</dc:creator>
  <cp:lastModifiedBy>abdul samad</cp:lastModifiedBy>
  <cp:revision>20</cp:revision>
  <dcterms:created xsi:type="dcterms:W3CDTF">2019-11-02T11:55:26Z</dcterms:created>
  <dcterms:modified xsi:type="dcterms:W3CDTF">2019-11-14T11:33:35Z</dcterms:modified>
</cp:coreProperties>
</file>