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DCA26-5901-4672-B53B-634A6FF95B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DE2E0A-6F23-45B3-BBFB-07EB4CE590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4BC01-18D2-4D9A-A0EB-8735DCE58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07D4-B7AC-4881-9A38-4FEF862637E2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02605-55E0-4EC0-A02A-1A2C2BDBB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C3BF2-176A-48A4-8A43-37D219F6E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F277-5F13-4041-AB71-FAEEEBB77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648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377BD-5823-4683-BA06-3AB1B62F7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E0D5E0-3F9C-4669-A932-9A3C61AE3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F6A33-64C8-46BA-86DC-34E09BB80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07D4-B7AC-4881-9A38-4FEF862637E2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FAC01-849C-4FE9-B55E-07414A448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A0484-4157-4592-AA78-4DBDE656C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F277-5F13-4041-AB71-FAEEEBB77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06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6556AE-A712-4356-BB0C-B6532539CE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A48227-82AF-402E-90FC-7D76488917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320D0-AD15-4512-898B-0DB5DA6D6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07D4-B7AC-4881-9A38-4FEF862637E2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84620-9E30-4501-B073-1D73E47EE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8CCE7-85BE-4DFC-8AAA-B3AF09E1D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F277-5F13-4041-AB71-FAEEEBB77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435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D266F-DAC9-4124-A1F2-292D0EED1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3DCF9-B3C4-409B-B55F-9B1507A78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DFEDD-CBC3-4B0B-83ED-6C52F086F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07D4-B7AC-4881-9A38-4FEF862637E2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3BFD1-8C88-40A9-8E5D-2541B0DEE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B6C32-9361-4509-9FAF-859180160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F277-5F13-4041-AB71-FAEEEBB77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071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D7FFD-3069-4E7B-A31A-282D46277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8343F-1948-4ADF-B687-F53E173A7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48E9B-1092-4CD0-AF0B-BBF104F2D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07D4-B7AC-4881-9A38-4FEF862637E2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8B4C1-6FA6-4F7F-A801-489E92F22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D7E4D-97EA-4A83-8254-C839F1969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F277-5F13-4041-AB71-FAEEEBB77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848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6C3F0-1291-4C33-8A07-FCDD34F9B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D672F-88EB-48E2-8D21-9271C3FDB0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3F44B-8FCA-4D82-B743-8A317C84F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9380AB-5781-4918-A7A4-E5F2529AE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07D4-B7AC-4881-9A38-4FEF862637E2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95DAAB-FB3D-4341-990F-69692BBAB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DCE48E-BB9A-49A2-8160-779796338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F277-5F13-4041-AB71-FAEEEBB77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42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38336-9864-4244-B4E2-1C86CCD3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59785-E149-47EC-9364-258478F93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DF9B2A-0F1F-42AB-B02D-A896B583F4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921D6C-02A7-4D3F-9280-247AEA2F75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57B57E-945B-4A41-A7BB-5E41D698AA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6F22F8-8EF5-4AD5-9B7E-5B5211AAA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07D4-B7AC-4881-9A38-4FEF862637E2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6F1C73-5A92-4A2C-AA50-49E81EEBF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AD88C0-9449-4D32-B513-6D39F121D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F277-5F13-4041-AB71-FAEEEBB77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54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410E9-AC9A-4565-BFD4-11CF2AF4D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9BD7AB-4D13-4D9B-A97C-F8711A63B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07D4-B7AC-4881-9A38-4FEF862637E2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E10FCC-9C7C-41C5-B975-B3B665F83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CC41D2-9488-430D-8F84-FA8691053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F277-5F13-4041-AB71-FAEEEBB77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00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095C6F-451F-4AE7-86A8-08560FE80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07D4-B7AC-4881-9A38-4FEF862637E2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C48BF2-7F44-43C5-857F-2E027539E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4D3B6-5E3F-42ED-8CF4-EF2F0245A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F277-5F13-4041-AB71-FAEEEBB77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12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F3DC8-FF12-40D8-A92C-804390F5F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EC6E4-39DC-4592-A256-E85A7C6CE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E18494-3D73-4376-A5C5-6D4042E77A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A70451-0ECE-4023-88C6-A045EB9DB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07D4-B7AC-4881-9A38-4FEF862637E2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774F9C-4318-468F-919C-A3C377DEA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DBA192-E175-4813-8879-1CE9EA727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F277-5F13-4041-AB71-FAEEEBB77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92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2A480-2DC2-4C33-8552-8ABC26D0A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1DBD02-0491-4F7C-A2EC-B1564D4160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771BC7-6D17-4546-A9EC-959528875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9E04A4-6EDC-414D-BEE5-A2855ADD0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07D4-B7AC-4881-9A38-4FEF862637E2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0E2C8E-F74F-466D-8A5A-826D9F3D4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3D550-EBE0-4FAC-BFD3-52FF175B9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F277-5F13-4041-AB71-FAEEEBB77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17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49CC41-B37E-44B8-9193-B8160BC00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CE4F9-A534-4A10-A2C7-2DF3A6EBD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E588B-99F9-484C-B5C5-AF7C4E87CA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D07D4-B7AC-4881-9A38-4FEF862637E2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FC361-7FDF-4154-B5D0-510808A7CE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75CA6-05F9-4B9B-BFBF-B78E0C57DC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2F277-5F13-4041-AB71-FAEEEBB77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557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4">
            <a:extLst>
              <a:ext uri="{FF2B5EF4-FFF2-40B4-BE49-F238E27FC236}">
                <a16:creationId xmlns:a16="http://schemas.microsoft.com/office/drawing/2014/main" id="{CC8DFA5A-B7D1-4361-BABB-F2CD8C1E3D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756284"/>
              </p:ext>
            </p:extLst>
          </p:nvPr>
        </p:nvGraphicFramePr>
        <p:xfrm>
          <a:off x="450762" y="334851"/>
          <a:ext cx="11230377" cy="62462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54568">
                  <a:extLst>
                    <a:ext uri="{9D8B030D-6E8A-4147-A177-3AD203B41FA5}">
                      <a16:colId xmlns:a16="http://schemas.microsoft.com/office/drawing/2014/main" val="3751292068"/>
                    </a:ext>
                  </a:extLst>
                </a:gridCol>
                <a:gridCol w="5679583">
                  <a:extLst>
                    <a:ext uri="{9D8B030D-6E8A-4147-A177-3AD203B41FA5}">
                      <a16:colId xmlns:a16="http://schemas.microsoft.com/office/drawing/2014/main" val="3843134340"/>
                    </a:ext>
                  </a:extLst>
                </a:gridCol>
                <a:gridCol w="1996226">
                  <a:extLst>
                    <a:ext uri="{9D8B030D-6E8A-4147-A177-3AD203B41FA5}">
                      <a16:colId xmlns:a16="http://schemas.microsoft.com/office/drawing/2014/main" val="960545405"/>
                    </a:ext>
                  </a:extLst>
                </a:gridCol>
              </a:tblGrid>
              <a:tr h="487264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Security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3783403"/>
                  </a:ext>
                </a:extLst>
              </a:tr>
              <a:tr h="40701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Logging and Monitoring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517947"/>
                  </a:ext>
                </a:extLst>
              </a:tr>
              <a:tr h="53519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5387344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9AE75C7B-6542-43E5-878A-2919DE3E2449}"/>
              </a:ext>
            </a:extLst>
          </p:cNvPr>
          <p:cNvSpPr txBox="1"/>
          <p:nvPr/>
        </p:nvSpPr>
        <p:spPr>
          <a:xfrm>
            <a:off x="1133341" y="6529588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Things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EB583E1-7CDF-49DE-8C9D-E97A864B0382}"/>
              </a:ext>
            </a:extLst>
          </p:cNvPr>
          <p:cNvSpPr txBox="1"/>
          <p:nvPr/>
        </p:nvSpPr>
        <p:spPr>
          <a:xfrm>
            <a:off x="6096000" y="6529588"/>
            <a:ext cx="902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Insights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A1496E2-EA6D-480C-8FBB-848D7EFAA3C7}"/>
              </a:ext>
            </a:extLst>
          </p:cNvPr>
          <p:cNvSpPr txBox="1"/>
          <p:nvPr/>
        </p:nvSpPr>
        <p:spPr>
          <a:xfrm>
            <a:off x="10032642" y="6488668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Actions</a:t>
            </a:r>
          </a:p>
        </p:txBody>
      </p:sp>
      <p:sp>
        <p:nvSpPr>
          <p:cNvPr id="39" name="Flowchart: Process 38">
            <a:extLst>
              <a:ext uri="{FF2B5EF4-FFF2-40B4-BE49-F238E27FC236}">
                <a16:creationId xmlns:a16="http://schemas.microsoft.com/office/drawing/2014/main" id="{64D2760F-CDAC-45EF-90C5-E7CE3CB62445}"/>
              </a:ext>
            </a:extLst>
          </p:cNvPr>
          <p:cNvSpPr/>
          <p:nvPr/>
        </p:nvSpPr>
        <p:spPr>
          <a:xfrm>
            <a:off x="695459" y="3309870"/>
            <a:ext cx="1081826" cy="78561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2313732-14AF-40BB-AE62-15314458AA37}"/>
              </a:ext>
            </a:extLst>
          </p:cNvPr>
          <p:cNvSpPr txBox="1"/>
          <p:nvPr/>
        </p:nvSpPr>
        <p:spPr>
          <a:xfrm>
            <a:off x="871531" y="3483527"/>
            <a:ext cx="833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MX Chip</a:t>
            </a:r>
          </a:p>
          <a:p>
            <a:r>
              <a:rPr lang="en-US" sz="1200" dirty="0">
                <a:solidFill>
                  <a:schemeClr val="bg1"/>
                </a:solidFill>
              </a:rPr>
              <a:t>IoT Device</a:t>
            </a:r>
          </a:p>
        </p:txBody>
      </p:sp>
      <p:sp>
        <p:nvSpPr>
          <p:cNvPr id="41" name="Flowchart: Process 40">
            <a:extLst>
              <a:ext uri="{FF2B5EF4-FFF2-40B4-BE49-F238E27FC236}">
                <a16:creationId xmlns:a16="http://schemas.microsoft.com/office/drawing/2014/main" id="{F4795510-414F-42FA-BE7B-D0E1FA2A417B}"/>
              </a:ext>
            </a:extLst>
          </p:cNvPr>
          <p:cNvSpPr/>
          <p:nvPr/>
        </p:nvSpPr>
        <p:spPr>
          <a:xfrm>
            <a:off x="3368088" y="3269936"/>
            <a:ext cx="1378040" cy="8434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245AE8F-D8EB-4357-BDF5-D21BCDCB3014}"/>
              </a:ext>
            </a:extLst>
          </p:cNvPr>
          <p:cNvCxnSpPr>
            <a:cxnSpLocks/>
          </p:cNvCxnSpPr>
          <p:nvPr/>
        </p:nvCxnSpPr>
        <p:spPr>
          <a:xfrm>
            <a:off x="1814350" y="3672348"/>
            <a:ext cx="151667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E21C214-066E-4732-9AB0-3F90D015076D}"/>
              </a:ext>
            </a:extLst>
          </p:cNvPr>
          <p:cNvSpPr txBox="1"/>
          <p:nvPr/>
        </p:nvSpPr>
        <p:spPr>
          <a:xfrm>
            <a:off x="3495319" y="3487992"/>
            <a:ext cx="1123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Cloud Gateway</a:t>
            </a:r>
          </a:p>
          <a:p>
            <a:r>
              <a:rPr lang="en-US" sz="1200" dirty="0">
                <a:solidFill>
                  <a:schemeClr val="bg1"/>
                </a:solidFill>
              </a:rPr>
              <a:t> (IoT Hub)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B93229F-5D51-4E94-A862-E6F16235D86A}"/>
              </a:ext>
            </a:extLst>
          </p:cNvPr>
          <p:cNvSpPr txBox="1"/>
          <p:nvPr/>
        </p:nvSpPr>
        <p:spPr>
          <a:xfrm>
            <a:off x="1996695" y="3702676"/>
            <a:ext cx="1151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Send Telemetry</a:t>
            </a:r>
          </a:p>
          <a:p>
            <a:r>
              <a:rPr lang="en-US" sz="1200" dirty="0"/>
              <a:t>   Device Twin</a:t>
            </a:r>
          </a:p>
        </p:txBody>
      </p:sp>
      <p:sp>
        <p:nvSpPr>
          <p:cNvPr id="48" name="Flowchart: Process 47">
            <a:extLst>
              <a:ext uri="{FF2B5EF4-FFF2-40B4-BE49-F238E27FC236}">
                <a16:creationId xmlns:a16="http://schemas.microsoft.com/office/drawing/2014/main" id="{E054ECFD-0E41-436E-83ED-D9E8B9E5C896}"/>
              </a:ext>
            </a:extLst>
          </p:cNvPr>
          <p:cNvSpPr/>
          <p:nvPr/>
        </p:nvSpPr>
        <p:spPr>
          <a:xfrm>
            <a:off x="6454201" y="3269936"/>
            <a:ext cx="1983346" cy="95303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Stream Processing</a:t>
            </a:r>
          </a:p>
          <a:p>
            <a:pPr algn="ctr"/>
            <a:r>
              <a:rPr lang="en-US" sz="1200" dirty="0"/>
              <a:t>Streaming Analytics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F7A275C-7046-4918-8646-C349A4DB34F3}"/>
              </a:ext>
            </a:extLst>
          </p:cNvPr>
          <p:cNvCxnSpPr>
            <a:cxnSpLocks/>
          </p:cNvCxnSpPr>
          <p:nvPr/>
        </p:nvCxnSpPr>
        <p:spPr>
          <a:xfrm>
            <a:off x="4746128" y="3714359"/>
            <a:ext cx="17080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DED1F3A-70AE-4AC9-951B-87F3A7D3005D}"/>
              </a:ext>
            </a:extLst>
          </p:cNvPr>
          <p:cNvSpPr txBox="1"/>
          <p:nvPr/>
        </p:nvSpPr>
        <p:spPr>
          <a:xfrm>
            <a:off x="4895880" y="3068028"/>
            <a:ext cx="1494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Stream Processing </a:t>
            </a:r>
          </a:p>
          <a:p>
            <a:r>
              <a:rPr lang="en-US" sz="1200" dirty="0"/>
              <a:t>And Rules evaluation</a:t>
            </a:r>
          </a:p>
          <a:p>
            <a:r>
              <a:rPr lang="en-US" sz="1200" dirty="0"/>
              <a:t>Over data</a:t>
            </a:r>
          </a:p>
        </p:txBody>
      </p:sp>
      <p:sp>
        <p:nvSpPr>
          <p:cNvPr id="54" name="Flowchart: Magnetic Disk 53">
            <a:extLst>
              <a:ext uri="{FF2B5EF4-FFF2-40B4-BE49-F238E27FC236}">
                <a16:creationId xmlns:a16="http://schemas.microsoft.com/office/drawing/2014/main" id="{443FE0E1-7E2E-44F1-AC13-3F0883DAAE62}"/>
              </a:ext>
            </a:extLst>
          </p:cNvPr>
          <p:cNvSpPr/>
          <p:nvPr/>
        </p:nvSpPr>
        <p:spPr>
          <a:xfrm>
            <a:off x="6454201" y="4936765"/>
            <a:ext cx="937950" cy="127500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Lake Cold Path Storage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908833D-B32A-440D-9DA2-8CDE1527E026}"/>
              </a:ext>
            </a:extLst>
          </p:cNvPr>
          <p:cNvCxnSpPr>
            <a:cxnSpLocks/>
          </p:cNvCxnSpPr>
          <p:nvPr/>
        </p:nvCxnSpPr>
        <p:spPr>
          <a:xfrm>
            <a:off x="6998298" y="4222973"/>
            <a:ext cx="0" cy="713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6A3494AB-C869-4756-B10A-982B7C49D0B7}"/>
              </a:ext>
            </a:extLst>
          </p:cNvPr>
          <p:cNvSpPr/>
          <p:nvPr/>
        </p:nvSpPr>
        <p:spPr>
          <a:xfrm>
            <a:off x="8437547" y="5271094"/>
            <a:ext cx="1107266" cy="718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Lake Analytics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4BDDE7E-E298-4538-A64E-4116D3DA4E50}"/>
              </a:ext>
            </a:extLst>
          </p:cNvPr>
          <p:cNvCxnSpPr>
            <a:cxnSpLocks/>
          </p:cNvCxnSpPr>
          <p:nvPr/>
        </p:nvCxnSpPr>
        <p:spPr>
          <a:xfrm>
            <a:off x="7392151" y="5679583"/>
            <a:ext cx="104539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F92904F-B363-48DA-94B8-5F63F448B32B}"/>
              </a:ext>
            </a:extLst>
          </p:cNvPr>
          <p:cNvSpPr txBox="1"/>
          <p:nvPr/>
        </p:nvSpPr>
        <p:spPr>
          <a:xfrm>
            <a:off x="7495504" y="5171206"/>
            <a:ext cx="937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Data </a:t>
            </a:r>
          </a:p>
          <a:p>
            <a:r>
              <a:rPr lang="en-US" sz="1200" dirty="0"/>
              <a:t>Aggregation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0A80AF4-4A10-4F25-9659-F3E5578A84F1}"/>
              </a:ext>
            </a:extLst>
          </p:cNvPr>
          <p:cNvSpPr/>
          <p:nvPr/>
        </p:nvSpPr>
        <p:spPr>
          <a:xfrm>
            <a:off x="10017617" y="3384545"/>
            <a:ext cx="1463899" cy="793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Business Integration</a:t>
            </a:r>
          </a:p>
          <a:p>
            <a:pPr algn="ctr"/>
            <a:r>
              <a:rPr lang="en-US" sz="1200" dirty="0"/>
              <a:t>Azure </a:t>
            </a:r>
            <a:r>
              <a:rPr lang="en-US" sz="1200" dirty="0" err="1"/>
              <a:t>Funcation</a:t>
            </a:r>
            <a:endParaRPr lang="en-US" sz="1200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B4781F5-E0E0-4983-AD94-9F1CA2736436}"/>
              </a:ext>
            </a:extLst>
          </p:cNvPr>
          <p:cNvCxnSpPr>
            <a:cxnSpLocks/>
            <a:stCxn id="48" idx="3"/>
            <a:endCxn id="64" idx="1"/>
          </p:cNvCxnSpPr>
          <p:nvPr/>
        </p:nvCxnSpPr>
        <p:spPr>
          <a:xfrm>
            <a:off x="8437547" y="3746455"/>
            <a:ext cx="1580070" cy="35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11B46A0-CB97-478D-85A5-A5ABB10155F0}"/>
              </a:ext>
            </a:extLst>
          </p:cNvPr>
          <p:cNvCxnSpPr/>
          <p:nvPr/>
        </p:nvCxnSpPr>
        <p:spPr>
          <a:xfrm flipV="1">
            <a:off x="10749566" y="1889145"/>
            <a:ext cx="0" cy="1594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52DED7A-825A-4B5E-A22D-58D8832CD5FC}"/>
              </a:ext>
            </a:extLst>
          </p:cNvPr>
          <p:cNvCxnSpPr/>
          <p:nvPr/>
        </p:nvCxnSpPr>
        <p:spPr>
          <a:xfrm flipH="1">
            <a:off x="4211392" y="1867437"/>
            <a:ext cx="65381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9F6686E-8431-46EC-922F-5A8A5423D53E}"/>
              </a:ext>
            </a:extLst>
          </p:cNvPr>
          <p:cNvCxnSpPr>
            <a:cxnSpLocks/>
          </p:cNvCxnSpPr>
          <p:nvPr/>
        </p:nvCxnSpPr>
        <p:spPr>
          <a:xfrm>
            <a:off x="4211392" y="1889145"/>
            <a:ext cx="0" cy="1380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FAF33E6-4588-4E1F-9EBB-A418303AE948}"/>
              </a:ext>
            </a:extLst>
          </p:cNvPr>
          <p:cNvSpPr txBox="1"/>
          <p:nvPr/>
        </p:nvSpPr>
        <p:spPr>
          <a:xfrm>
            <a:off x="8541113" y="3380822"/>
            <a:ext cx="11383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Data Modelling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CC2B94F-D1EE-4B95-A95B-B82CB0E4437A}"/>
              </a:ext>
            </a:extLst>
          </p:cNvPr>
          <p:cNvSpPr txBox="1"/>
          <p:nvPr/>
        </p:nvSpPr>
        <p:spPr>
          <a:xfrm>
            <a:off x="6454201" y="1599398"/>
            <a:ext cx="1426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Update Device Twin</a:t>
            </a:r>
          </a:p>
        </p:txBody>
      </p:sp>
    </p:spTree>
    <p:extLst>
      <p:ext uri="{BB962C8B-B14F-4D97-AF65-F5344CB8AC3E}">
        <p14:creationId xmlns:p14="http://schemas.microsoft.com/office/powerpoint/2010/main" val="3173407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1E517-4BC0-4AF8-A87C-C413A10E7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2914"/>
          </a:xfrm>
        </p:spPr>
        <p:txBody>
          <a:bodyPr>
            <a:normAutofit/>
          </a:bodyPr>
          <a:lstStyle/>
          <a:p>
            <a:r>
              <a:rPr lang="en-US" sz="3200" dirty="0"/>
              <a:t>Subsystems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3EB2C-7722-4F68-84F0-C4259786D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9411"/>
            <a:ext cx="10515600" cy="4626690"/>
          </a:xfrm>
        </p:spPr>
        <p:txBody>
          <a:bodyPr>
            <a:normAutofit/>
          </a:bodyPr>
          <a:lstStyle/>
          <a:p>
            <a:r>
              <a:rPr lang="en-US" sz="2000" dirty="0"/>
              <a:t>IoT Device (MX Chip) to send telemetry data to the cloud.</a:t>
            </a:r>
          </a:p>
          <a:p>
            <a:r>
              <a:rPr lang="en-US" sz="2000" dirty="0"/>
              <a:t>Cloud Gateway (IoT Hub) to receive telemetry data and configure device using device twin.</a:t>
            </a:r>
          </a:p>
          <a:p>
            <a:r>
              <a:rPr lang="en-US" sz="2000" dirty="0"/>
              <a:t>Stream Processing (Azure Stream Analytics) to process the data and rule evaluation. Stream Analytics will be used to send the telemetry to the cold storage and Business Integration.</a:t>
            </a:r>
          </a:p>
          <a:p>
            <a:r>
              <a:rPr lang="en-US" sz="2000" dirty="0"/>
              <a:t>Cold Storage (Data Lake Storage) to store raw and aggregated telemetry data.</a:t>
            </a:r>
          </a:p>
          <a:p>
            <a:r>
              <a:rPr lang="en-US" sz="2000" dirty="0"/>
              <a:t>Business Integration (Azure Function) to update device twin based on the telemetry data.</a:t>
            </a:r>
          </a:p>
          <a:p>
            <a:r>
              <a:rPr lang="en-US" sz="2000" dirty="0"/>
              <a:t>Data Lake Storage (Cold Storage) used to optimally store data so it can be aggregated by Data Lake Analytics.</a:t>
            </a:r>
          </a:p>
          <a:p>
            <a:r>
              <a:rPr lang="en-US" sz="2000" dirty="0"/>
              <a:t>Data Lake Analytics used to aggregate telemetry data on a one-hourly window.</a:t>
            </a:r>
          </a:p>
          <a:p>
            <a:r>
              <a:rPr lang="en-US" sz="2000" dirty="0"/>
              <a:t>App Service Plan for use with Azure Function</a:t>
            </a:r>
          </a:p>
          <a:p>
            <a:r>
              <a:rPr lang="en-US" sz="2000" dirty="0"/>
              <a:t>Storage account with Blob and File containers for use with Azure Function</a:t>
            </a:r>
          </a:p>
        </p:txBody>
      </p:sp>
    </p:spTree>
    <p:extLst>
      <p:ext uri="{BB962C8B-B14F-4D97-AF65-F5344CB8AC3E}">
        <p14:creationId xmlns:p14="http://schemas.microsoft.com/office/powerpoint/2010/main" val="1842007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3958</TotalTime>
  <Words>204</Words>
  <Application>Microsoft Office PowerPoint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Subsystems Used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samad</dc:creator>
  <cp:lastModifiedBy>abdul samad</cp:lastModifiedBy>
  <cp:revision>18</cp:revision>
  <dcterms:created xsi:type="dcterms:W3CDTF">2019-11-02T11:55:26Z</dcterms:created>
  <dcterms:modified xsi:type="dcterms:W3CDTF">2019-11-05T05:53:53Z</dcterms:modified>
</cp:coreProperties>
</file>