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E43B9-6D60-4EDD-B3EB-4E2EE8B869E3}" v="29" dt="2024-09-18T07:47:39.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0" d="100"/>
          <a:sy n="80" d="100"/>
        </p:scale>
        <p:origin x="53"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33917-B565-4A59-A49F-E3BD3765AE34}"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067FD-3801-4F8D-8E36-36197096D198}" type="slidenum">
              <a:rPr lang="en-IN" smtClean="0"/>
              <a:t>‹#›</a:t>
            </a:fld>
            <a:endParaRPr lang="en-IN"/>
          </a:p>
        </p:txBody>
      </p:sp>
    </p:spTree>
    <p:extLst>
      <p:ext uri="{BB962C8B-B14F-4D97-AF65-F5344CB8AC3E}">
        <p14:creationId xmlns:p14="http://schemas.microsoft.com/office/powerpoint/2010/main" val="3665626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A067FD-3801-4F8D-8E36-36197096D198}" type="slidenum">
              <a:rPr lang="en-IN" smtClean="0"/>
              <a:t>20</a:t>
            </a:fld>
            <a:endParaRPr lang="en-IN"/>
          </a:p>
        </p:txBody>
      </p:sp>
    </p:spTree>
    <p:extLst>
      <p:ext uri="{BB962C8B-B14F-4D97-AF65-F5344CB8AC3E}">
        <p14:creationId xmlns:p14="http://schemas.microsoft.com/office/powerpoint/2010/main" val="161512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7144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371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13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724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9/18/2024</a:t>
            </a:fld>
            <a:endParaRPr lang="en-US" dirty="0"/>
          </a:p>
        </p:txBody>
      </p:sp>
    </p:spTree>
    <p:extLst>
      <p:ext uri="{BB962C8B-B14F-4D97-AF65-F5344CB8AC3E}">
        <p14:creationId xmlns:p14="http://schemas.microsoft.com/office/powerpoint/2010/main" val="183673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775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366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21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969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780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01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5557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7" name="Picture 56" descr="Multi-coloured graphs and numbers">
            <a:extLst>
              <a:ext uri="{FF2B5EF4-FFF2-40B4-BE49-F238E27FC236}">
                <a16:creationId xmlns:a16="http://schemas.microsoft.com/office/drawing/2014/main" id="{F5F06810-740B-D3DB-2D90-15D5A73EB474}"/>
              </a:ext>
            </a:extLst>
          </p:cNvPr>
          <p:cNvPicPr>
            <a:picLocks noChangeAspect="1"/>
          </p:cNvPicPr>
          <p:nvPr/>
        </p:nvPicPr>
        <p:blipFill>
          <a:blip r:embed="rId2"/>
          <a:srcRect t="7854" r="-1" b="7854"/>
          <a:stretch/>
        </p:blipFill>
        <p:spPr>
          <a:xfrm>
            <a:off x="1524" y="10"/>
            <a:ext cx="12188952" cy="6857990"/>
          </a:xfrm>
          <a:prstGeom prst="rect">
            <a:avLst/>
          </a:prstGeom>
        </p:spPr>
      </p:pic>
      <p:sp>
        <p:nvSpPr>
          <p:cNvPr id="66" name="Freeform: Shape 65">
            <a:extLst>
              <a:ext uri="{FF2B5EF4-FFF2-40B4-BE49-F238E27FC236}">
                <a16:creationId xmlns:a16="http://schemas.microsoft.com/office/drawing/2014/main" id="{746D3498-BB0C-4BBC-957B-FC6466C80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949" y="0"/>
            <a:ext cx="7476051" cy="6858000"/>
          </a:xfrm>
          <a:custGeom>
            <a:avLst/>
            <a:gdLst>
              <a:gd name="connsiteX0" fmla="*/ 0 w 7476051"/>
              <a:gd name="connsiteY0" fmla="*/ 0 h 6858000"/>
              <a:gd name="connsiteX1" fmla="*/ 348024 w 7476051"/>
              <a:gd name="connsiteY1" fmla="*/ 0 h 6858000"/>
              <a:gd name="connsiteX2" fmla="*/ 681975 w 7476051"/>
              <a:gd name="connsiteY2" fmla="*/ 0 h 6858000"/>
              <a:gd name="connsiteX3" fmla="*/ 1555845 w 7476051"/>
              <a:gd name="connsiteY3" fmla="*/ 0 h 6858000"/>
              <a:gd name="connsiteX4" fmla="*/ 1568054 w 7476051"/>
              <a:gd name="connsiteY4" fmla="*/ 0 h 6858000"/>
              <a:gd name="connsiteX5" fmla="*/ 1693495 w 7476051"/>
              <a:gd name="connsiteY5" fmla="*/ 0 h 6858000"/>
              <a:gd name="connsiteX6" fmla="*/ 3186636 w 7476051"/>
              <a:gd name="connsiteY6" fmla="*/ 0 h 6858000"/>
              <a:gd name="connsiteX7" fmla="*/ 5853028 w 7476051"/>
              <a:gd name="connsiteY7" fmla="*/ 0 h 6858000"/>
              <a:gd name="connsiteX8" fmla="*/ 5875152 w 7476051"/>
              <a:gd name="connsiteY8" fmla="*/ 14997 h 6858000"/>
              <a:gd name="connsiteX9" fmla="*/ 7476051 w 7476051"/>
              <a:gd name="connsiteY9" fmla="*/ 3621656 h 6858000"/>
              <a:gd name="connsiteX10" fmla="*/ 5601701 w 7476051"/>
              <a:gd name="connsiteY10" fmla="*/ 6374814 h 6858000"/>
              <a:gd name="connsiteX11" fmla="*/ 5085053 w 7476051"/>
              <a:gd name="connsiteY11" fmla="*/ 6780599 h 6858000"/>
              <a:gd name="connsiteX12" fmla="*/ 4973297 w 7476051"/>
              <a:gd name="connsiteY12" fmla="*/ 6858000 h 6858000"/>
              <a:gd name="connsiteX13" fmla="*/ 3186636 w 7476051"/>
              <a:gd name="connsiteY13" fmla="*/ 6858000 h 6858000"/>
              <a:gd name="connsiteX14" fmla="*/ 1568054 w 7476051"/>
              <a:gd name="connsiteY14" fmla="*/ 6858000 h 6858000"/>
              <a:gd name="connsiteX15" fmla="*/ 1555845 w 7476051"/>
              <a:gd name="connsiteY15" fmla="*/ 6858000 h 6858000"/>
              <a:gd name="connsiteX16" fmla="*/ 1385101 w 7476051"/>
              <a:gd name="connsiteY16" fmla="*/ 6858000 h 6858000"/>
              <a:gd name="connsiteX17" fmla="*/ 681975 w 7476051"/>
              <a:gd name="connsiteY17" fmla="*/ 6858000 h 6858000"/>
              <a:gd name="connsiteX18" fmla="*/ 348024 w 7476051"/>
              <a:gd name="connsiteY18" fmla="*/ 6858000 h 6858000"/>
              <a:gd name="connsiteX19" fmla="*/ 0 w 7476051"/>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76051" h="6858000">
                <a:moveTo>
                  <a:pt x="0" y="0"/>
                </a:moveTo>
                <a:lnTo>
                  <a:pt x="348024" y="0"/>
                </a:lnTo>
                <a:lnTo>
                  <a:pt x="681975" y="0"/>
                </a:lnTo>
                <a:lnTo>
                  <a:pt x="1555845" y="0"/>
                </a:lnTo>
                <a:lnTo>
                  <a:pt x="1568054" y="0"/>
                </a:lnTo>
                <a:lnTo>
                  <a:pt x="1693495" y="0"/>
                </a:lnTo>
                <a:lnTo>
                  <a:pt x="3186636" y="0"/>
                </a:lnTo>
                <a:lnTo>
                  <a:pt x="5853028" y="0"/>
                </a:lnTo>
                <a:lnTo>
                  <a:pt x="5875152" y="14997"/>
                </a:lnTo>
                <a:cubicBezTo>
                  <a:pt x="6902315" y="754641"/>
                  <a:pt x="7476051" y="2093192"/>
                  <a:pt x="7476051" y="3621656"/>
                </a:cubicBezTo>
                <a:cubicBezTo>
                  <a:pt x="7476051" y="4969131"/>
                  <a:pt x="6547326" y="5602839"/>
                  <a:pt x="5601701" y="6374814"/>
                </a:cubicBezTo>
                <a:cubicBezTo>
                  <a:pt x="5429498" y="6515397"/>
                  <a:pt x="5258871" y="6653108"/>
                  <a:pt x="5085053" y="6780599"/>
                </a:cubicBezTo>
                <a:lnTo>
                  <a:pt x="4973297" y="6858000"/>
                </a:lnTo>
                <a:lnTo>
                  <a:pt x="3186636" y="6858000"/>
                </a:lnTo>
                <a:lnTo>
                  <a:pt x="1568054" y="6858000"/>
                </a:lnTo>
                <a:lnTo>
                  <a:pt x="1555845" y="6858000"/>
                </a:lnTo>
                <a:lnTo>
                  <a:pt x="1385101" y="6858000"/>
                </a:lnTo>
                <a:lnTo>
                  <a:pt x="681975" y="6858000"/>
                </a:lnTo>
                <a:lnTo>
                  <a:pt x="348024" y="6858000"/>
                </a:lnTo>
                <a:lnTo>
                  <a:pt x="0" y="685800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974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3D8EFB43-661E-4B15-BA65-39CC17EF7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10788"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Title 1">
            <a:extLst>
              <a:ext uri="{FF2B5EF4-FFF2-40B4-BE49-F238E27FC236}">
                <a16:creationId xmlns:a16="http://schemas.microsoft.com/office/drawing/2014/main" id="{4BDFFBF2-8BE8-EB89-705F-E696775C6407}"/>
              </a:ext>
            </a:extLst>
          </p:cNvPr>
          <p:cNvSpPr>
            <a:spLocks noGrp="1"/>
          </p:cNvSpPr>
          <p:nvPr>
            <p:ph type="ctrTitle"/>
          </p:nvPr>
        </p:nvSpPr>
        <p:spPr>
          <a:xfrm>
            <a:off x="5781675" y="1346268"/>
            <a:ext cx="5932755" cy="3285207"/>
          </a:xfrm>
        </p:spPr>
        <p:txBody>
          <a:bodyPr vert="horz" lIns="109728" tIns="109728" rIns="109728" bIns="91440" rtlCol="0">
            <a:normAutofit/>
          </a:bodyPr>
          <a:lstStyle/>
          <a:p>
            <a:r>
              <a:rPr kumimoji="0" lang="en-US" altLang="en-US" i="0" u="none" strike="noStrike" cap="none" normalizeH="0">
                <a:ln>
                  <a:noFill/>
                </a:ln>
                <a:solidFill>
                  <a:schemeClr val="bg1"/>
                </a:solidFill>
                <a:effectLst/>
                <a:latin typeface="Chamberi Super Display" panose="020F0502020204030204" pitchFamily="18" charset="0"/>
              </a:rPr>
              <a:t>Yes Bank Stock Closing Price Prediction</a:t>
            </a:r>
            <a:endParaRPr lang="en-US">
              <a:solidFill>
                <a:schemeClr val="bg1"/>
              </a:solidFill>
              <a:latin typeface="Chamberi Super Display" panose="020F0502020204030204" pitchFamily="18" charset="0"/>
            </a:endParaRPr>
          </a:p>
        </p:txBody>
      </p:sp>
      <p:sp>
        <p:nvSpPr>
          <p:cNvPr id="8" name="Subtitle 2">
            <a:extLst>
              <a:ext uri="{FF2B5EF4-FFF2-40B4-BE49-F238E27FC236}">
                <a16:creationId xmlns:a16="http://schemas.microsoft.com/office/drawing/2014/main" id="{8EF38F9D-2D5C-A60E-1D73-D1BF2E0ADB68}"/>
              </a:ext>
            </a:extLst>
          </p:cNvPr>
          <p:cNvSpPr>
            <a:spLocks noGrp="1"/>
          </p:cNvSpPr>
          <p:nvPr>
            <p:ph type="subTitle" idx="1"/>
          </p:nvPr>
        </p:nvSpPr>
        <p:spPr>
          <a:xfrm>
            <a:off x="6095999" y="4631475"/>
            <a:ext cx="5618429" cy="1731224"/>
          </a:xfrm>
        </p:spPr>
        <p:txBody>
          <a:bodyPr vert="horz" lIns="109728" tIns="109728" rIns="109728" bIns="91440" rtlCol="0">
            <a:normAutofit/>
          </a:bodyPr>
          <a:lstStyle/>
          <a:p>
            <a:pPr>
              <a:lnSpc>
                <a:spcPct val="120000"/>
              </a:lnSpc>
            </a:pPr>
            <a:r>
              <a:rPr kumimoji="0" lang="en-US" altLang="en-US" sz="1100" b="0" i="0" u="none" strike="noStrike" cap="none" normalizeH="0" dirty="0">
                <a:ln>
                  <a:noFill/>
                </a:ln>
                <a:solidFill>
                  <a:schemeClr val="bg1"/>
                </a:solidFill>
                <a:effectLst/>
              </a:rPr>
              <a:t>An In-Depth Exploration </a:t>
            </a:r>
          </a:p>
          <a:p>
            <a:pPr>
              <a:lnSpc>
                <a:spcPct val="120000"/>
              </a:lnSpc>
            </a:pPr>
            <a:r>
              <a:rPr kumimoji="0" lang="en-US" altLang="en-US" sz="1100" b="0" i="0" u="none" strike="noStrike" cap="none" normalizeH="0" dirty="0">
                <a:ln>
                  <a:noFill/>
                </a:ln>
                <a:solidFill>
                  <a:schemeClr val="bg1"/>
                </a:solidFill>
                <a:effectLst/>
              </a:rPr>
              <a:t>with Python and R</a:t>
            </a:r>
          </a:p>
          <a:p>
            <a:pPr>
              <a:lnSpc>
                <a:spcPct val="120000"/>
              </a:lnSpc>
            </a:pPr>
            <a:endParaRPr lang="en-US" altLang="en-US" sz="1100" dirty="0">
              <a:solidFill>
                <a:schemeClr val="bg1"/>
              </a:solidFill>
            </a:endParaRPr>
          </a:p>
          <a:p>
            <a:pPr>
              <a:lnSpc>
                <a:spcPct val="120000"/>
              </a:lnSpc>
            </a:pPr>
            <a:r>
              <a:rPr kumimoji="0" lang="en-US" altLang="en-US" sz="1100" b="0" i="0" u="none" strike="noStrike" cap="none" normalizeH="0" dirty="0">
                <a:ln>
                  <a:noFill/>
                </a:ln>
                <a:solidFill>
                  <a:schemeClr val="bg1"/>
                </a:solidFill>
                <a:effectLst/>
              </a:rPr>
              <a:t>Submitting by: SK Nadeem</a:t>
            </a:r>
          </a:p>
          <a:p>
            <a:pPr>
              <a:lnSpc>
                <a:spcPct val="120000"/>
              </a:lnSpc>
            </a:pPr>
            <a:r>
              <a:rPr lang="en-US" sz="1100" dirty="0">
                <a:solidFill>
                  <a:schemeClr val="bg1"/>
                </a:solidFill>
              </a:rPr>
              <a:t>Reg no:-221FA14069</a:t>
            </a:r>
          </a:p>
          <a:p>
            <a:pPr>
              <a:lnSpc>
                <a:spcPct val="120000"/>
              </a:lnSpc>
            </a:pPr>
            <a:endParaRPr lang="en-US" sz="600" dirty="0">
              <a:solidFill>
                <a:schemeClr val="bg1"/>
              </a:solidFill>
            </a:endParaRPr>
          </a:p>
          <a:p>
            <a:pPr>
              <a:lnSpc>
                <a:spcPct val="120000"/>
              </a:lnSpc>
            </a:pPr>
            <a:endParaRPr lang="en-US" sz="600" dirty="0">
              <a:solidFill>
                <a:schemeClr val="bg1"/>
              </a:solidFill>
            </a:endParaRPr>
          </a:p>
        </p:txBody>
      </p:sp>
    </p:spTree>
    <p:extLst>
      <p:ext uri="{BB962C8B-B14F-4D97-AF65-F5344CB8AC3E}">
        <p14:creationId xmlns:p14="http://schemas.microsoft.com/office/powerpoint/2010/main" val="428479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ECFA14C-1EAA-FF38-218B-FE3264FB6669}"/>
              </a:ext>
            </a:extLst>
          </p:cNvPr>
          <p:cNvSpPr>
            <a:spLocks noGrp="1"/>
          </p:cNvSpPr>
          <p:nvPr>
            <p:ph type="title"/>
          </p:nvPr>
        </p:nvSpPr>
        <p:spPr>
          <a:xfrm>
            <a:off x="0" y="534349"/>
            <a:ext cx="4779514" cy="772221"/>
          </a:xfrm>
        </p:spPr>
        <p:txBody>
          <a:bodyPr anchor="b">
            <a:normAutofit fontScale="90000"/>
          </a:bodyPr>
          <a:lstStyle/>
          <a:p>
            <a:r>
              <a:rPr lang="en-IN" b="0" i="0" dirty="0">
                <a:solidFill>
                  <a:schemeClr val="tx1"/>
                </a:solidFill>
                <a:effectLst/>
                <a:latin typeface="Times New Roman" panose="02020603050405020304" pitchFamily="18" charset="0"/>
                <a:cs typeface="Times New Roman" panose="02020603050405020304" pitchFamily="18" charset="0"/>
              </a:rPr>
              <a:t> Linear Regression</a:t>
            </a:r>
            <a:br>
              <a:rPr lang="en-IN" b="0"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graph with blue and orange lines&#10;&#10;Description automatically generated">
            <a:extLst>
              <a:ext uri="{FF2B5EF4-FFF2-40B4-BE49-F238E27FC236}">
                <a16:creationId xmlns:a16="http://schemas.microsoft.com/office/drawing/2014/main" id="{DB7288A1-4A31-1B1E-48C2-ED5088AE6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4" y="1558615"/>
            <a:ext cx="3266788" cy="2302933"/>
          </a:xfrm>
          <a:prstGeom prst="rect">
            <a:avLst/>
          </a:prstGeom>
        </p:spPr>
      </p:pic>
      <p:pic>
        <p:nvPicPr>
          <p:cNvPr id="4" name="Picture 3">
            <a:extLst>
              <a:ext uri="{FF2B5EF4-FFF2-40B4-BE49-F238E27FC236}">
                <a16:creationId xmlns:a16="http://schemas.microsoft.com/office/drawing/2014/main" id="{DDACF90C-4F3D-C4A3-B4FF-815ECC076BAD}"/>
              </a:ext>
            </a:extLst>
          </p:cNvPr>
          <p:cNvPicPr>
            <a:picLocks noChangeAspect="1"/>
          </p:cNvPicPr>
          <p:nvPr/>
        </p:nvPicPr>
        <p:blipFill>
          <a:blip r:embed="rId3"/>
          <a:stretch>
            <a:fillRect/>
          </a:stretch>
        </p:blipFill>
        <p:spPr>
          <a:xfrm>
            <a:off x="375853" y="4064432"/>
            <a:ext cx="1962061" cy="2313073"/>
          </a:xfrm>
          <a:prstGeom prst="rect">
            <a:avLst/>
          </a:prstGeom>
        </p:spPr>
      </p:pic>
      <p:sp>
        <p:nvSpPr>
          <p:cNvPr id="6" name="Rectangle 1">
            <a:extLst>
              <a:ext uri="{FF2B5EF4-FFF2-40B4-BE49-F238E27FC236}">
                <a16:creationId xmlns:a16="http://schemas.microsoft.com/office/drawing/2014/main" id="{6A7B533F-D76F-83EA-46D7-782418DAA362}"/>
              </a:ext>
            </a:extLst>
          </p:cNvPr>
          <p:cNvSpPr>
            <a:spLocks noGrp="1" noChangeArrowheads="1"/>
          </p:cNvSpPr>
          <p:nvPr>
            <p:ph idx="1"/>
          </p:nvPr>
        </p:nvSpPr>
        <p:spPr bwMode="auto">
          <a:xfrm>
            <a:off x="4112250" y="589761"/>
            <a:ext cx="7776416"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code implements a </a:t>
            </a:r>
            <a:r>
              <a:rPr kumimoji="0" lang="en-US" altLang="en-US" sz="1600" b="1" i="0" u="none" strike="noStrike" cap="none" normalizeH="0" baseline="0" dirty="0">
                <a:ln>
                  <a:noFill/>
                </a:ln>
                <a:solidFill>
                  <a:schemeClr val="tx1"/>
                </a:solidFill>
                <a:effectLst/>
                <a:latin typeface="Arial" panose="020B0604020202020204" pitchFamily="34" charset="0"/>
              </a:rPr>
              <a:t>Linear Regression model</a:t>
            </a:r>
            <a:r>
              <a:rPr kumimoji="0" lang="en-US" altLang="en-US" sz="1600" b="0" i="0" u="none" strike="noStrike" cap="none" normalizeH="0" baseline="0" dirty="0">
                <a:ln>
                  <a:noFill/>
                </a:ln>
                <a:solidFill>
                  <a:schemeClr val="tx1"/>
                </a:solidFill>
                <a:effectLst/>
                <a:latin typeface="Arial" panose="020B0604020202020204" pitchFamily="34" charset="0"/>
              </a:rPr>
              <a:t> for predicting values based on training data. Here's a brief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Model Initialization &amp;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Linear Regression model </a:t>
            </a:r>
            <a:r>
              <a:rPr lang="en-US" altLang="en-US" sz="2400" dirty="0">
                <a:solidFill>
                  <a:schemeClr val="tx1"/>
                </a:solidFill>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Unicode MS"/>
              </a:rPr>
              <a:t>reg</a:t>
            </a:r>
            <a:r>
              <a:rPr kumimoji="0" lang="en-US" altLang="en-US" sz="1200" b="0" i="0" u="none" strike="noStrike" cap="none" normalizeH="0" baseline="0" dirty="0">
                <a:ln>
                  <a:noFill/>
                </a:ln>
                <a:solidFill>
                  <a:schemeClr val="tx1"/>
                </a:solidFill>
                <a:effectLst/>
              </a:rPr>
              <a:t>) is created and trained using </a:t>
            </a:r>
            <a:r>
              <a:rPr kumimoji="0" lang="en-US" altLang="en-US" sz="1200" b="0" i="0" u="none" strike="noStrike" cap="none" normalizeH="0" baseline="0" dirty="0">
                <a:ln>
                  <a:noFill/>
                </a:ln>
                <a:solidFill>
                  <a:schemeClr val="tx1"/>
                </a:solidFill>
                <a:effectLst/>
                <a:latin typeface="Arial Unicode MS"/>
              </a:rPr>
              <a:t>X_train</a:t>
            </a:r>
            <a:r>
              <a:rPr kumimoji="0" lang="en-US" altLang="en-US" sz="1200" b="0" i="0" u="none" strike="noStrike" cap="none" normalizeH="0" baseline="0" dirty="0">
                <a:ln>
                  <a:noFill/>
                </a:ln>
                <a:solidFill>
                  <a:schemeClr val="tx1"/>
                </a:solidFill>
                <a:effectLst/>
              </a:rPr>
              <a:t> and </a:t>
            </a:r>
            <a:r>
              <a:rPr kumimoji="0" lang="en-US" altLang="en-US" sz="1200" b="0" i="0" u="none" strike="noStrike" cap="none" normalizeH="0" baseline="0" dirty="0">
                <a:ln>
                  <a:noFill/>
                </a:ln>
                <a:solidFill>
                  <a:schemeClr val="tx1"/>
                </a:solidFill>
                <a:effectLst/>
                <a:latin typeface="Arial Unicode MS"/>
              </a:rPr>
              <a:t>y_train</a:t>
            </a:r>
            <a:r>
              <a:rPr kumimoji="0" lang="en-US" altLang="en-US" sz="1200" b="0" i="0" u="none" strike="noStrike" cap="none" normalizeH="0" baseline="0" dirty="0">
                <a:ln>
                  <a:noFill/>
                </a:ln>
                <a:solidFill>
                  <a:schemeClr val="tx1"/>
                </a:solidFill>
                <a:effectLst/>
              </a:rPr>
              <a:t> with the </a:t>
            </a:r>
            <a:r>
              <a:rPr kumimoji="0" lang="en-US" altLang="en-US" sz="1200" b="0" i="0" u="none" strike="noStrike" cap="none" normalizeH="0" baseline="0" dirty="0">
                <a:ln>
                  <a:noFill/>
                </a:ln>
                <a:solidFill>
                  <a:schemeClr val="tx1"/>
                </a:solidFill>
                <a:effectLst/>
                <a:latin typeface="Arial Unicode MS"/>
              </a:rPr>
              <a:t>reg.fit()</a:t>
            </a:r>
            <a:r>
              <a:rPr kumimoji="0" lang="en-US" altLang="en-US" sz="1200" b="0" i="0" u="none" strike="noStrike" cap="none" normalizeH="0" baseline="0" dirty="0">
                <a:ln>
                  <a:noFill/>
                </a:ln>
                <a:solidFill>
                  <a:schemeClr val="tx1"/>
                </a:solidFill>
                <a:effectLst/>
              </a:rPr>
              <a:t> function.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Prediction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Predictions on the test data </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Unicode MS"/>
              </a:rPr>
              <a:t>X_test</a:t>
            </a:r>
            <a:r>
              <a:rPr kumimoji="0" lang="en-US" altLang="en-US" sz="1200" b="0" i="0" u="none" strike="noStrike" cap="none" normalizeH="0" baseline="0" dirty="0">
                <a:ln>
                  <a:noFill/>
                </a:ln>
                <a:solidFill>
                  <a:schemeClr val="tx1"/>
                </a:solidFill>
                <a:effectLst/>
              </a:rPr>
              <a:t>) are made using </a:t>
            </a:r>
            <a:r>
              <a:rPr kumimoji="0" lang="en-US" altLang="en-US" sz="1200" b="0" i="0" u="none" strike="noStrike" cap="none" normalizeH="0" baseline="0" dirty="0">
                <a:ln>
                  <a:noFill/>
                </a:ln>
                <a:solidFill>
                  <a:schemeClr val="tx1"/>
                </a:solidFill>
                <a:effectLst/>
                <a:latin typeface="Arial Unicode MS"/>
              </a:rPr>
              <a:t>reg.predict()</a:t>
            </a:r>
            <a:r>
              <a:rPr kumimoji="0" lang="en-US" altLang="en-US" sz="1200" b="0" i="0" u="none" strike="noStrike" cap="none" normalizeH="0" baseline="0" dirty="0">
                <a:ln>
                  <a:noFill/>
                </a:ln>
                <a:solidFill>
                  <a:schemeClr val="tx1"/>
                </a:solidFill>
                <a:effectLst/>
              </a:rPr>
              <a:t>, and</a:t>
            </a:r>
            <a:r>
              <a:rPr kumimoji="0" lang="en-US" altLang="en-US" sz="105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the result is stored in </a:t>
            </a:r>
            <a:r>
              <a:rPr kumimoji="0" lang="en-US" altLang="en-US" sz="1200" b="0" i="0" u="none" strike="noStrike" cap="none" normalizeH="0" baseline="0" dirty="0">
                <a:ln>
                  <a:noFill/>
                </a:ln>
                <a:solidFill>
                  <a:schemeClr val="tx1"/>
                </a:solidFill>
                <a:effectLst/>
                <a:latin typeface="Arial Unicode MS"/>
              </a:rPr>
              <a:t>y_pred</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Evaluation Metrics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Metrics such as </a:t>
            </a:r>
            <a:r>
              <a:rPr kumimoji="0" lang="en-US" altLang="en-US" b="1" i="0" u="none" strike="noStrike" cap="none" normalizeH="0" baseline="0" dirty="0">
                <a:ln>
                  <a:noFill/>
                </a:ln>
                <a:solidFill>
                  <a:schemeClr val="tx1"/>
                </a:solidFill>
                <a:effectLst/>
                <a:latin typeface="Arial" panose="020B0604020202020204" pitchFamily="34" charset="0"/>
              </a:rPr>
              <a:t>Mean Squared Error (MSE)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Root Mean Squared Error (RMSE)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R-squared (R²)</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Adjusted R-squared</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Mean Absolute Error (MAE)</a:t>
            </a:r>
            <a:r>
              <a:rPr kumimoji="0" lang="en-US" altLang="en-US" b="0" i="0" u="none" strike="noStrike" cap="none" normalizeH="0" baseline="0" dirty="0">
                <a:ln>
                  <a:noFill/>
                </a:ln>
                <a:solidFill>
                  <a:schemeClr val="tx1"/>
                </a:solidFill>
                <a:effectLst/>
                <a:latin typeface="Arial" panose="020B0604020202020204" pitchFamily="34" charset="0"/>
              </a:rPr>
              <a:t> are calculated to evaluate model performance. The results are converted from log-transformed values using </a:t>
            </a:r>
            <a:r>
              <a:rPr kumimoji="0" lang="en-US" altLang="en-US" sz="1400" b="0" i="0" u="none" strike="noStrike" cap="none" normalizeH="0" baseline="0" dirty="0">
                <a:ln>
                  <a:noFill/>
                </a:ln>
                <a:solidFill>
                  <a:schemeClr val="tx1"/>
                </a:solidFill>
                <a:effectLst/>
                <a:latin typeface="Arial Unicode MS"/>
              </a:rPr>
              <a:t>10**</a:t>
            </a:r>
            <a:r>
              <a:rPr kumimoji="0" lang="en-US" altLang="en-US" sz="1400" b="0" i="0" u="none" strike="noStrike" cap="none" normalizeH="0" baseline="0" dirty="0">
                <a:ln>
                  <a:noFill/>
                </a:ln>
                <a:solidFill>
                  <a:schemeClr val="tx1"/>
                </a:solidFill>
                <a:effectLst/>
              </a:rPr>
              <a:t> and stored in a Data Frame </a:t>
            </a:r>
            <a:r>
              <a:rPr kumimoji="0" lang="en-US" altLang="en-US" sz="1400" b="0" i="0" u="none" strike="noStrike" cap="none" normalizeH="0" baseline="0" dirty="0">
                <a:ln>
                  <a:noFill/>
                </a:ln>
                <a:solidFill>
                  <a:schemeClr val="tx1"/>
                </a:solidFill>
                <a:effectLst/>
                <a:latin typeface="Arial Unicode MS"/>
              </a:rPr>
              <a:t>eval</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predicted and actual values are plotted on a graph for visual comparison, with the predicted values in one line and actual values in another.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process provides both numerical and visual insights into the model's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4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D9B85EB-3833-368E-74DB-6804195BEF47}"/>
              </a:ext>
            </a:extLst>
          </p:cNvPr>
          <p:cNvSpPr>
            <a:spLocks noGrp="1"/>
          </p:cNvSpPr>
          <p:nvPr>
            <p:ph type="title"/>
          </p:nvPr>
        </p:nvSpPr>
        <p:spPr>
          <a:xfrm>
            <a:off x="358125" y="403660"/>
            <a:ext cx="11156023" cy="1564290"/>
          </a:xfrm>
        </p:spPr>
        <p:txBody>
          <a:bodyPr anchor="b">
            <a:normAutofit/>
          </a:bodyPr>
          <a:lstStyle/>
          <a:p>
            <a:r>
              <a:rPr lang="en-US" b="0" i="0" u="sng" dirty="0">
                <a:solidFill>
                  <a:schemeClr val="tx1"/>
                </a:solidFill>
                <a:effectLst/>
                <a:latin typeface="Roboto" panose="02000000000000000000" pitchFamily="2" charset="0"/>
              </a:rPr>
              <a:t>Linear Regression using Lasso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38B114E2-A88A-440D-873C-C5B224DCC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pic>
        <p:nvPicPr>
          <p:cNvPr id="4" name="Picture 3">
            <a:extLst>
              <a:ext uri="{FF2B5EF4-FFF2-40B4-BE49-F238E27FC236}">
                <a16:creationId xmlns:a16="http://schemas.microsoft.com/office/drawing/2014/main" id="{09DC310C-A741-E98C-EDB1-2993781A90BA}"/>
              </a:ext>
            </a:extLst>
          </p:cNvPr>
          <p:cNvPicPr>
            <a:picLocks noChangeAspect="1"/>
          </p:cNvPicPr>
          <p:nvPr/>
        </p:nvPicPr>
        <p:blipFill>
          <a:blip r:embed="rId3"/>
          <a:stretch>
            <a:fillRect/>
          </a:stretch>
        </p:blipFill>
        <p:spPr>
          <a:xfrm>
            <a:off x="6469160" y="1953133"/>
            <a:ext cx="4946092" cy="2990283"/>
          </a:xfrm>
          <a:prstGeom prst="rect">
            <a:avLst/>
          </a:prstGeom>
        </p:spPr>
      </p:pic>
    </p:spTree>
    <p:extLst>
      <p:ext uri="{BB962C8B-B14F-4D97-AF65-F5344CB8AC3E}">
        <p14:creationId xmlns:p14="http://schemas.microsoft.com/office/powerpoint/2010/main" val="128936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5639303-3462-D692-623B-97570471A043}"/>
              </a:ext>
            </a:extLst>
          </p:cNvPr>
          <p:cNvSpPr>
            <a:spLocks noGrp="1"/>
          </p:cNvSpPr>
          <p:nvPr>
            <p:ph type="title"/>
          </p:nvPr>
        </p:nvSpPr>
        <p:spPr>
          <a:xfrm>
            <a:off x="0" y="481781"/>
            <a:ext cx="11598474" cy="1524961"/>
          </a:xfrm>
        </p:spPr>
        <p:txBody>
          <a:bodyPr anchor="b">
            <a:normAutofit/>
          </a:bodyPr>
          <a:lstStyle/>
          <a:p>
            <a:r>
              <a:rPr lang="en-IN" b="0" i="0" u="sng" dirty="0">
                <a:solidFill>
                  <a:schemeClr val="tx1"/>
                </a:solidFill>
                <a:effectLst/>
                <a:latin typeface="Roboto" panose="02000000000000000000" pitchFamily="2" charset="0"/>
              </a:rPr>
              <a:t>Cross- Validation &amp; Hyperparameter Tuning</a:t>
            </a:r>
            <a:br>
              <a:rPr lang="en-IN"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blue and orange lines&#10;&#10;Description automatically generated">
            <a:extLst>
              <a:ext uri="{FF2B5EF4-FFF2-40B4-BE49-F238E27FC236}">
                <a16:creationId xmlns:a16="http://schemas.microsoft.com/office/drawing/2014/main" id="{73A04026-19DD-06F2-6716-2D491DCD9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2" y="1415844"/>
            <a:ext cx="4616887" cy="2920181"/>
          </a:xfrm>
          <a:prstGeom prst="rect">
            <a:avLst/>
          </a:prstGeom>
        </p:spPr>
      </p:pic>
      <p:pic>
        <p:nvPicPr>
          <p:cNvPr id="6" name="Picture 5">
            <a:extLst>
              <a:ext uri="{FF2B5EF4-FFF2-40B4-BE49-F238E27FC236}">
                <a16:creationId xmlns:a16="http://schemas.microsoft.com/office/drawing/2014/main" id="{6D2F2CAA-48D6-5636-9505-726EE50410EA}"/>
              </a:ext>
            </a:extLst>
          </p:cNvPr>
          <p:cNvPicPr>
            <a:picLocks noChangeAspect="1"/>
          </p:cNvPicPr>
          <p:nvPr/>
        </p:nvPicPr>
        <p:blipFill>
          <a:blip r:embed="rId3"/>
          <a:stretch>
            <a:fillRect/>
          </a:stretch>
        </p:blipFill>
        <p:spPr>
          <a:xfrm>
            <a:off x="791524" y="4631428"/>
            <a:ext cx="3512662" cy="1931169"/>
          </a:xfrm>
          <a:prstGeom prst="rect">
            <a:avLst/>
          </a:prstGeom>
        </p:spPr>
      </p:pic>
      <p:sp>
        <p:nvSpPr>
          <p:cNvPr id="22" name="TextBox 21">
            <a:extLst>
              <a:ext uri="{FF2B5EF4-FFF2-40B4-BE49-F238E27FC236}">
                <a16:creationId xmlns:a16="http://schemas.microsoft.com/office/drawing/2014/main" id="{2327F3DA-4600-FC0F-1A2A-3892632BC041}"/>
              </a:ext>
            </a:extLst>
          </p:cNvPr>
          <p:cNvSpPr txBox="1"/>
          <p:nvPr/>
        </p:nvSpPr>
        <p:spPr>
          <a:xfrm>
            <a:off x="5309419" y="1799303"/>
            <a:ext cx="6778588" cy="2308324"/>
          </a:xfrm>
          <a:prstGeom prst="rect">
            <a:avLst/>
          </a:prstGeom>
          <a:noFill/>
        </p:spPr>
        <p:txBody>
          <a:bodyPr wrap="square">
            <a:spAutoFit/>
          </a:bodyPr>
          <a:lstStyle/>
          <a:p>
            <a:r>
              <a:rPr lang="en-US" b="0" i="0" dirty="0">
                <a:effectLst/>
                <a:latin typeface="Roboto" panose="02000000000000000000" pitchFamily="2" charset="0"/>
              </a:rPr>
              <a:t>Here we use GridSearchCV for optimization. GridSearchCV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Data frame we can say that our linear regression with lasso regularization is doing better compare to all others.</a:t>
            </a:r>
            <a:endParaRPr lang="en-IN" dirty="0"/>
          </a:p>
        </p:txBody>
      </p:sp>
    </p:spTree>
    <p:extLst>
      <p:ext uri="{BB962C8B-B14F-4D97-AF65-F5344CB8AC3E}">
        <p14:creationId xmlns:p14="http://schemas.microsoft.com/office/powerpoint/2010/main" val="185119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AC2C33A-97C1-437C-7806-38411065507D}"/>
              </a:ext>
            </a:extLst>
          </p:cNvPr>
          <p:cNvSpPr>
            <a:spLocks noGrp="1"/>
          </p:cNvSpPr>
          <p:nvPr>
            <p:ph type="title"/>
          </p:nvPr>
        </p:nvSpPr>
        <p:spPr>
          <a:xfrm>
            <a:off x="400001" y="508803"/>
            <a:ext cx="11391997" cy="1593786"/>
          </a:xfrm>
        </p:spPr>
        <p:txBody>
          <a:bodyPr anchor="b">
            <a:normAutofit/>
          </a:bodyPr>
          <a:lstStyle/>
          <a:p>
            <a:r>
              <a:rPr lang="en-US" b="0" i="0" u="sng" dirty="0">
                <a:solidFill>
                  <a:schemeClr val="tx1"/>
                </a:solidFill>
                <a:effectLst/>
                <a:latin typeface="Roboto" panose="02000000000000000000" pitchFamily="2" charset="0"/>
              </a:rPr>
              <a:t>Linear Regression with Ridge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89BC4CE0-8B9B-C237-BA14-E0CD14E5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pic>
        <p:nvPicPr>
          <p:cNvPr id="4" name="Picture 3">
            <a:extLst>
              <a:ext uri="{FF2B5EF4-FFF2-40B4-BE49-F238E27FC236}">
                <a16:creationId xmlns:a16="http://schemas.microsoft.com/office/drawing/2014/main" id="{9B52CAD0-2E5E-1B07-F11B-7D2F2AB5DBF2}"/>
              </a:ext>
            </a:extLst>
          </p:cNvPr>
          <p:cNvPicPr>
            <a:picLocks noChangeAspect="1"/>
          </p:cNvPicPr>
          <p:nvPr/>
        </p:nvPicPr>
        <p:blipFill>
          <a:blip r:embed="rId3"/>
          <a:stretch>
            <a:fillRect/>
          </a:stretch>
        </p:blipFill>
        <p:spPr>
          <a:xfrm>
            <a:off x="6023460" y="2102589"/>
            <a:ext cx="6035517" cy="2613545"/>
          </a:xfrm>
          <a:prstGeom prst="rect">
            <a:avLst/>
          </a:prstGeom>
        </p:spPr>
      </p:pic>
    </p:spTree>
    <p:extLst>
      <p:ext uri="{BB962C8B-B14F-4D97-AF65-F5344CB8AC3E}">
        <p14:creationId xmlns:p14="http://schemas.microsoft.com/office/powerpoint/2010/main" val="155654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1FC4-8AA2-6028-7420-D83A2A063D82}"/>
              </a:ext>
            </a:extLst>
          </p:cNvPr>
          <p:cNvSpPr>
            <a:spLocks noGrp="1"/>
          </p:cNvSpPr>
          <p:nvPr>
            <p:ph type="title"/>
          </p:nvPr>
        </p:nvSpPr>
        <p:spPr>
          <a:xfrm>
            <a:off x="433080" y="363562"/>
            <a:ext cx="8770571" cy="1345269"/>
          </a:xfrm>
        </p:spPr>
        <p:txBody>
          <a:bodyPr>
            <a:normAutofit fontScale="90000"/>
          </a:bodyPr>
          <a:lstStyle/>
          <a:p>
            <a:r>
              <a:rPr lang="en-IN" b="0" i="0" u="sng" dirty="0">
                <a:solidFill>
                  <a:schemeClr val="tx1"/>
                </a:solidFill>
                <a:effectLst/>
                <a:latin typeface="Roboto" panose="02000000000000000000" pitchFamily="2" charset="0"/>
              </a:rPr>
              <a:t> Cross- Validation &amp; Hyperparameter Tuning</a:t>
            </a:r>
            <a:br>
              <a:rPr lang="en-IN"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blue and orange lines&#10;&#10;Description automatically generated">
            <a:extLst>
              <a:ext uri="{FF2B5EF4-FFF2-40B4-BE49-F238E27FC236}">
                <a16:creationId xmlns:a16="http://schemas.microsoft.com/office/drawing/2014/main" id="{8F524311-FD87-2837-86E0-CC12B09D1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80" y="1457582"/>
            <a:ext cx="4001268" cy="2533348"/>
          </a:xfrm>
        </p:spPr>
      </p:pic>
      <p:pic>
        <p:nvPicPr>
          <p:cNvPr id="4" name="Picture 3">
            <a:extLst>
              <a:ext uri="{FF2B5EF4-FFF2-40B4-BE49-F238E27FC236}">
                <a16:creationId xmlns:a16="http://schemas.microsoft.com/office/drawing/2014/main" id="{113601A7-BCFB-C89F-36E0-6837894A25F1}"/>
              </a:ext>
            </a:extLst>
          </p:cNvPr>
          <p:cNvPicPr>
            <a:picLocks noChangeAspect="1"/>
          </p:cNvPicPr>
          <p:nvPr/>
        </p:nvPicPr>
        <p:blipFill>
          <a:blip r:embed="rId3"/>
          <a:stretch>
            <a:fillRect/>
          </a:stretch>
        </p:blipFill>
        <p:spPr>
          <a:xfrm>
            <a:off x="79118" y="4473283"/>
            <a:ext cx="5053321" cy="2109646"/>
          </a:xfrm>
          <a:prstGeom prst="rect">
            <a:avLst/>
          </a:prstGeom>
        </p:spPr>
      </p:pic>
      <p:sp>
        <p:nvSpPr>
          <p:cNvPr id="7" name="TextBox 6">
            <a:extLst>
              <a:ext uri="{FF2B5EF4-FFF2-40B4-BE49-F238E27FC236}">
                <a16:creationId xmlns:a16="http://schemas.microsoft.com/office/drawing/2014/main" id="{5562A4E5-F4F3-2394-6676-E692D1496432}"/>
              </a:ext>
            </a:extLst>
          </p:cNvPr>
          <p:cNvSpPr txBox="1"/>
          <p:nvPr/>
        </p:nvSpPr>
        <p:spPr>
          <a:xfrm>
            <a:off x="5358581" y="2434536"/>
            <a:ext cx="6096000" cy="2862322"/>
          </a:xfrm>
          <a:prstGeom prst="rect">
            <a:avLst/>
          </a:prstGeom>
          <a:noFill/>
        </p:spPr>
        <p:txBody>
          <a:bodyPr wrap="square">
            <a:spAutoFit/>
          </a:bodyPr>
          <a:lstStyle/>
          <a:p>
            <a:r>
              <a:rPr lang="en-US" b="0" i="0" dirty="0">
                <a:effectLst/>
                <a:latin typeface="Roboto" panose="02000000000000000000" pitchFamily="2" charset="0"/>
              </a:rPr>
              <a:t>Here we use GridSearchCV for optimization. GridSearchCV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Data frame we can say that our linear regression with Ridge regularization is doing better compare to all others.</a:t>
            </a:r>
          </a:p>
          <a:p>
            <a:endParaRPr lang="en-US" dirty="0">
              <a:latin typeface="Roboto" panose="02000000000000000000" pitchFamily="2" charset="0"/>
            </a:endParaRPr>
          </a:p>
          <a:p>
            <a:endParaRPr lang="en-IN" dirty="0"/>
          </a:p>
        </p:txBody>
      </p:sp>
    </p:spTree>
    <p:extLst>
      <p:ext uri="{BB962C8B-B14F-4D97-AF65-F5344CB8AC3E}">
        <p14:creationId xmlns:p14="http://schemas.microsoft.com/office/powerpoint/2010/main" val="61523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515AB79-BA70-FE5E-CE7B-8E45B9C05A22}"/>
              </a:ext>
            </a:extLst>
          </p:cNvPr>
          <p:cNvSpPr>
            <a:spLocks noGrp="1"/>
          </p:cNvSpPr>
          <p:nvPr>
            <p:ph type="title"/>
          </p:nvPr>
        </p:nvSpPr>
        <p:spPr>
          <a:xfrm>
            <a:off x="102115" y="419119"/>
            <a:ext cx="11303507" cy="1495464"/>
          </a:xfrm>
        </p:spPr>
        <p:txBody>
          <a:bodyPr anchor="b">
            <a:normAutofit/>
          </a:bodyPr>
          <a:lstStyle/>
          <a:p>
            <a:r>
              <a:rPr lang="en-US" b="0" i="0" u="sng" dirty="0">
                <a:solidFill>
                  <a:schemeClr val="tx1"/>
                </a:solidFill>
                <a:effectLst/>
                <a:latin typeface="Roboto" panose="02000000000000000000" pitchFamily="2" charset="0"/>
              </a:rPr>
              <a:t>Linear Regression with Elastic Net Regularization</a:t>
            </a:r>
            <a:br>
              <a:rPr lang="en-US" b="0" i="0" u="sng" dirty="0">
                <a:solidFill>
                  <a:schemeClr val="tx1"/>
                </a:solidFill>
                <a:effectLst/>
                <a:latin typeface="Roboto" panose="02000000000000000000" pitchFamily="2" charset="0"/>
              </a:rPr>
            </a:br>
            <a:endParaRPr lang="en-IN" u="sng" dirty="0">
              <a:solidFill>
                <a:schemeClr val="tx1"/>
              </a:solidFill>
            </a:endParaRPr>
          </a:p>
        </p:txBody>
      </p:sp>
      <p:pic>
        <p:nvPicPr>
          <p:cNvPr id="5" name="Content Placeholder 4" descr="A graph with orange and blue lines&#10;&#10;Description automatically generated">
            <a:extLst>
              <a:ext uri="{FF2B5EF4-FFF2-40B4-BE49-F238E27FC236}">
                <a16:creationId xmlns:a16="http://schemas.microsoft.com/office/drawing/2014/main" id="{BD097A22-F5C0-F56F-6E5B-4E20E2F87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33" y="1914584"/>
            <a:ext cx="4788670" cy="3028834"/>
          </a:xfrm>
          <a:prstGeom prst="rect">
            <a:avLst/>
          </a:prstGeom>
        </p:spPr>
      </p:pic>
      <p:pic>
        <p:nvPicPr>
          <p:cNvPr id="4" name="Picture 3">
            <a:extLst>
              <a:ext uri="{FF2B5EF4-FFF2-40B4-BE49-F238E27FC236}">
                <a16:creationId xmlns:a16="http://schemas.microsoft.com/office/drawing/2014/main" id="{481F6462-CAB8-D8AF-884F-D7D71C1BF097}"/>
              </a:ext>
            </a:extLst>
          </p:cNvPr>
          <p:cNvPicPr>
            <a:picLocks noChangeAspect="1"/>
          </p:cNvPicPr>
          <p:nvPr/>
        </p:nvPicPr>
        <p:blipFill>
          <a:blip r:embed="rId3"/>
          <a:stretch>
            <a:fillRect/>
          </a:stretch>
        </p:blipFill>
        <p:spPr>
          <a:xfrm>
            <a:off x="5653226" y="1967950"/>
            <a:ext cx="6263471" cy="2975468"/>
          </a:xfrm>
          <a:prstGeom prst="rect">
            <a:avLst/>
          </a:prstGeom>
        </p:spPr>
      </p:pic>
    </p:spTree>
    <p:extLst>
      <p:ext uri="{BB962C8B-B14F-4D97-AF65-F5344CB8AC3E}">
        <p14:creationId xmlns:p14="http://schemas.microsoft.com/office/powerpoint/2010/main" val="127360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9F618AA-77DB-FDFD-8307-B73F890EA7E2}"/>
              </a:ext>
            </a:extLst>
          </p:cNvPr>
          <p:cNvSpPr>
            <a:spLocks noGrp="1"/>
          </p:cNvSpPr>
          <p:nvPr>
            <p:ph type="title"/>
          </p:nvPr>
        </p:nvSpPr>
        <p:spPr>
          <a:xfrm>
            <a:off x="5259311" y="953729"/>
            <a:ext cx="6690112" cy="3973193"/>
          </a:xfrm>
        </p:spPr>
        <p:txBody>
          <a:bodyPr anchor="b">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Here we use GridSearchCV for optimization. GridSearchCV is more likely to find the optimal set of hyperparameters if the search space is small enough, as it performs an exhaustive search.</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Here we tried all the possible regularization methods, but among all Ridge CV is performing better than any other model.</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graph with blue and orange lines&#10;&#10;Description automatically generated">
            <a:extLst>
              <a:ext uri="{FF2B5EF4-FFF2-40B4-BE49-F238E27FC236}">
                <a16:creationId xmlns:a16="http://schemas.microsoft.com/office/drawing/2014/main" id="{D9631DDF-DA6F-C200-A63C-DA09F830F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 y="1678608"/>
            <a:ext cx="4788670" cy="3028834"/>
          </a:xfrm>
          <a:prstGeom prst="rect">
            <a:avLst/>
          </a:prstGeom>
        </p:spPr>
      </p:pic>
      <p:pic>
        <p:nvPicPr>
          <p:cNvPr id="4" name="Content Placeholder 3">
            <a:extLst>
              <a:ext uri="{FF2B5EF4-FFF2-40B4-BE49-F238E27FC236}">
                <a16:creationId xmlns:a16="http://schemas.microsoft.com/office/drawing/2014/main" id="{484D8793-21E2-B81F-5EFB-2C5B6DF317A0}"/>
              </a:ext>
            </a:extLst>
          </p:cNvPr>
          <p:cNvPicPr>
            <a:picLocks noGrp="1" noChangeAspect="1"/>
          </p:cNvPicPr>
          <p:nvPr>
            <p:ph idx="1"/>
          </p:nvPr>
        </p:nvPicPr>
        <p:blipFill>
          <a:blip r:embed="rId3"/>
          <a:stretch>
            <a:fillRect/>
          </a:stretch>
        </p:blipFill>
        <p:spPr>
          <a:xfrm>
            <a:off x="203660" y="4926922"/>
            <a:ext cx="5892339" cy="1708775"/>
          </a:xfrm>
        </p:spPr>
      </p:pic>
      <p:sp>
        <p:nvSpPr>
          <p:cNvPr id="7" name="TextBox 6">
            <a:extLst>
              <a:ext uri="{FF2B5EF4-FFF2-40B4-BE49-F238E27FC236}">
                <a16:creationId xmlns:a16="http://schemas.microsoft.com/office/drawing/2014/main" id="{DEF40ED6-99F7-201E-8F12-32A171FBAAF5}"/>
              </a:ext>
            </a:extLst>
          </p:cNvPr>
          <p:cNvSpPr txBox="1"/>
          <p:nvPr/>
        </p:nvSpPr>
        <p:spPr>
          <a:xfrm>
            <a:off x="242577" y="785600"/>
            <a:ext cx="7800210" cy="523220"/>
          </a:xfrm>
          <a:prstGeom prst="rect">
            <a:avLst/>
          </a:prstGeom>
          <a:noFill/>
        </p:spPr>
        <p:txBody>
          <a:bodyPr wrap="square">
            <a:spAutoFit/>
          </a:bodyPr>
          <a:lstStyle/>
          <a:p>
            <a:pPr algn="l"/>
            <a:r>
              <a:rPr lang="en-IN" sz="2800" b="0" i="0" dirty="0">
                <a:effectLst/>
                <a:latin typeface="Roboto" panose="02000000000000000000" pitchFamily="2" charset="0"/>
              </a:rPr>
              <a:t>Cross- Validation &amp; Hyperparameter Tuning</a:t>
            </a:r>
          </a:p>
        </p:txBody>
      </p:sp>
    </p:spTree>
    <p:extLst>
      <p:ext uri="{BB962C8B-B14F-4D97-AF65-F5344CB8AC3E}">
        <p14:creationId xmlns:p14="http://schemas.microsoft.com/office/powerpoint/2010/main" val="281278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descr="A graph with colored dots&#10;&#10;Description automatically generated">
            <a:extLst>
              <a:ext uri="{FF2B5EF4-FFF2-40B4-BE49-F238E27FC236}">
                <a16:creationId xmlns:a16="http://schemas.microsoft.com/office/drawing/2014/main" id="{51A2F278-64B3-C1EB-E68A-D5D2A30D1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32" y="4773639"/>
            <a:ext cx="4788670" cy="1664063"/>
          </a:xfrm>
          <a:prstGeom prst="rect">
            <a:avLst/>
          </a:prstGeom>
        </p:spPr>
      </p:pic>
      <p:sp>
        <p:nvSpPr>
          <p:cNvPr id="9" name="Content Placeholder 8">
            <a:extLst>
              <a:ext uri="{FF2B5EF4-FFF2-40B4-BE49-F238E27FC236}">
                <a16:creationId xmlns:a16="http://schemas.microsoft.com/office/drawing/2014/main" id="{F063ED17-20D6-9EA0-E6DA-F68842AE8547}"/>
              </a:ext>
            </a:extLst>
          </p:cNvPr>
          <p:cNvSpPr>
            <a:spLocks noGrp="1"/>
          </p:cNvSpPr>
          <p:nvPr>
            <p:ph idx="1"/>
          </p:nvPr>
        </p:nvSpPr>
        <p:spPr>
          <a:xfrm>
            <a:off x="594" y="609601"/>
            <a:ext cx="11444494" cy="4091503"/>
          </a:xfrm>
        </p:spPr>
        <p:txBody>
          <a:bodyPr>
            <a:norm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As we take our best performing model as RidgeCV. On the basis of our Hyperparameter Tunning we get our Alpha as 0.01. here we are Gona check feature importance with two methods are as follows: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Coefficient : By looking at the coefficient of model we can say that High has most impact on target variable where as Open has negative correlation with target variable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SHAP : SHAP values quantify the contribution of each feature to the predicted outcome for a particular instance. The summary plot shows the features ranked in descending order of importance, based on the mean absolute SHAP values are calculated for each instance in the test set. By examining the summary plot, we can identify High and Low have the strongest impact on the model's predictions.</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5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31" name="Group 30">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32" name="Freeform: Shape 31">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4" name="Content Placeholder 8">
            <a:extLst>
              <a:ext uri="{FF2B5EF4-FFF2-40B4-BE49-F238E27FC236}">
                <a16:creationId xmlns:a16="http://schemas.microsoft.com/office/drawing/2014/main" id="{914CB237-F0DE-561E-0098-A3EE6165FBCB}"/>
              </a:ext>
            </a:extLst>
          </p:cNvPr>
          <p:cNvSpPr>
            <a:spLocks noGrp="1"/>
          </p:cNvSpPr>
          <p:nvPr>
            <p:ph idx="1"/>
          </p:nvPr>
        </p:nvSpPr>
        <p:spPr>
          <a:xfrm>
            <a:off x="0" y="0"/>
            <a:ext cx="12191695" cy="1897003"/>
          </a:xfrm>
        </p:spPr>
        <p:txBody>
          <a:bodyPr>
            <a:normAutofit/>
          </a:bodyPr>
          <a:lstStyle/>
          <a:p>
            <a:r>
              <a:rPr lang="en-US" sz="1600" dirty="0"/>
              <a:t>The plotlines are obtained after running the code in python and R respectively.</a:t>
            </a:r>
          </a:p>
          <a:p>
            <a:r>
              <a:rPr lang="en-US" sz="1600" dirty="0"/>
              <a:t>We got the best fit line after comparing MSE, RMSE, R2, Adj R2, and MAE.</a:t>
            </a:r>
          </a:p>
        </p:txBody>
      </p:sp>
      <p:pic>
        <p:nvPicPr>
          <p:cNvPr id="5" name="Content Placeholder 4" descr="A line graph with different colored dots&#10;&#10;Description automatically generated">
            <a:extLst>
              <a:ext uri="{FF2B5EF4-FFF2-40B4-BE49-F238E27FC236}">
                <a16:creationId xmlns:a16="http://schemas.microsoft.com/office/drawing/2014/main" id="{5C0A06EC-385B-4820-88FF-A3DFF70D0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25" y="1553177"/>
            <a:ext cx="3590364" cy="2441448"/>
          </a:xfrm>
          <a:prstGeom prst="rect">
            <a:avLst/>
          </a:prstGeom>
        </p:spPr>
      </p:pic>
      <p:pic>
        <p:nvPicPr>
          <p:cNvPr id="7" name="Picture 6">
            <a:extLst>
              <a:ext uri="{FF2B5EF4-FFF2-40B4-BE49-F238E27FC236}">
                <a16:creationId xmlns:a16="http://schemas.microsoft.com/office/drawing/2014/main" id="{F163AB29-0BAA-C1F1-46F4-DCA900F0DFB7}"/>
              </a:ext>
            </a:extLst>
          </p:cNvPr>
          <p:cNvPicPr>
            <a:picLocks noChangeAspect="1"/>
          </p:cNvPicPr>
          <p:nvPr/>
        </p:nvPicPr>
        <p:blipFill>
          <a:blip r:embed="rId3"/>
          <a:stretch>
            <a:fillRect/>
          </a:stretch>
        </p:blipFill>
        <p:spPr>
          <a:xfrm>
            <a:off x="6567309" y="1553177"/>
            <a:ext cx="4103274" cy="2441448"/>
          </a:xfrm>
          <a:prstGeom prst="rect">
            <a:avLst/>
          </a:prstGeom>
        </p:spPr>
      </p:pic>
      <p:pic>
        <p:nvPicPr>
          <p:cNvPr id="3" name="Picture 2">
            <a:extLst>
              <a:ext uri="{FF2B5EF4-FFF2-40B4-BE49-F238E27FC236}">
                <a16:creationId xmlns:a16="http://schemas.microsoft.com/office/drawing/2014/main" id="{49CF2630-9381-B380-3849-9ED83B9F738B}"/>
              </a:ext>
            </a:extLst>
          </p:cNvPr>
          <p:cNvPicPr>
            <a:picLocks noChangeAspect="1"/>
          </p:cNvPicPr>
          <p:nvPr/>
        </p:nvPicPr>
        <p:blipFill>
          <a:blip r:embed="rId4"/>
          <a:stretch>
            <a:fillRect/>
          </a:stretch>
        </p:blipFill>
        <p:spPr>
          <a:xfrm>
            <a:off x="187059" y="4763818"/>
            <a:ext cx="5478566" cy="1856862"/>
          </a:xfrm>
          <a:prstGeom prst="rect">
            <a:avLst/>
          </a:prstGeom>
        </p:spPr>
      </p:pic>
      <p:pic>
        <p:nvPicPr>
          <p:cNvPr id="4" name="Picture 3">
            <a:extLst>
              <a:ext uri="{FF2B5EF4-FFF2-40B4-BE49-F238E27FC236}">
                <a16:creationId xmlns:a16="http://schemas.microsoft.com/office/drawing/2014/main" id="{A361ACB3-8CC8-11CB-501C-9B586EE3FCA8}"/>
              </a:ext>
            </a:extLst>
          </p:cNvPr>
          <p:cNvPicPr>
            <a:picLocks noChangeAspect="1"/>
          </p:cNvPicPr>
          <p:nvPr/>
        </p:nvPicPr>
        <p:blipFill>
          <a:blip r:embed="rId5"/>
          <a:stretch>
            <a:fillRect/>
          </a:stretch>
        </p:blipFill>
        <p:spPr>
          <a:xfrm>
            <a:off x="6241891" y="4545041"/>
            <a:ext cx="5232799" cy="2202748"/>
          </a:xfrm>
          <a:prstGeom prst="rect">
            <a:avLst/>
          </a:prstGeom>
        </p:spPr>
      </p:pic>
    </p:spTree>
    <p:extLst>
      <p:ext uri="{BB962C8B-B14F-4D97-AF65-F5344CB8AC3E}">
        <p14:creationId xmlns:p14="http://schemas.microsoft.com/office/powerpoint/2010/main" val="318815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91ED-114E-0C7E-0676-0ED5982AFEF8}"/>
              </a:ext>
            </a:extLst>
          </p:cNvPr>
          <p:cNvSpPr>
            <a:spLocks noGrp="1"/>
          </p:cNvSpPr>
          <p:nvPr>
            <p:ph type="title"/>
          </p:nvPr>
        </p:nvSpPr>
        <p:spPr>
          <a:xfrm>
            <a:off x="1823983" y="967007"/>
            <a:ext cx="8770571" cy="1345269"/>
          </a:xfrm>
        </p:spPr>
        <p:txBody>
          <a:bodyPr>
            <a:normAutofit/>
          </a:bodyPr>
          <a:lstStyle/>
          <a:p>
            <a:r>
              <a:rPr lang="en-IN" sz="4000" u="sng" dirty="0"/>
              <a:t>Conclusion:</a:t>
            </a:r>
          </a:p>
        </p:txBody>
      </p:sp>
      <p:sp>
        <p:nvSpPr>
          <p:cNvPr id="3" name="Content Placeholder 2">
            <a:extLst>
              <a:ext uri="{FF2B5EF4-FFF2-40B4-BE49-F238E27FC236}">
                <a16:creationId xmlns:a16="http://schemas.microsoft.com/office/drawing/2014/main" id="{9B1C0571-B510-22E2-9832-4C13A9002A88}"/>
              </a:ext>
            </a:extLst>
          </p:cNvPr>
          <p:cNvSpPr>
            <a:spLocks noGrp="1"/>
          </p:cNvSpPr>
          <p:nvPr>
            <p:ph idx="1"/>
          </p:nvPr>
        </p:nvSpPr>
        <p:spPr>
          <a:xfrm>
            <a:off x="613611" y="2312275"/>
            <a:ext cx="11429999" cy="4401345"/>
          </a:xfrm>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After making model on Yes bank Stock Closing price predication, we want to conclude that Data has multicollinearity. So for dealing with it we preferred to go for different regularization techniques with cross validation. We made every possible model then on the basis of Mean Squared Error (MSE) and Adjusted R2 (Adj r2) we can see our best performing model is RidgeCV with minimal error. With respective model we tried to do some feature importance for model, Where we find out that High is most impacting feature for target variable also Open is negatively impacting the target variable.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49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extBox 4">
            <a:extLst>
              <a:ext uri="{FF2B5EF4-FFF2-40B4-BE49-F238E27FC236}">
                <a16:creationId xmlns:a16="http://schemas.microsoft.com/office/drawing/2014/main" id="{47E83166-3F21-8AD9-4238-121F19263BC6}"/>
              </a:ext>
            </a:extLst>
          </p:cNvPr>
          <p:cNvSpPr txBox="1"/>
          <p:nvPr/>
        </p:nvSpPr>
        <p:spPr>
          <a:xfrm>
            <a:off x="992518" y="442913"/>
            <a:ext cx="5271804" cy="1639888"/>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a:solidFill>
                  <a:schemeClr val="tx1">
                    <a:lumMod val="75000"/>
                    <a:lumOff val="25000"/>
                  </a:schemeClr>
                </a:solidFill>
                <a:latin typeface="+mj-lt"/>
                <a:ea typeface="+mj-ea"/>
                <a:cs typeface="+mj-cs"/>
              </a:rPr>
              <a:t>Content:</a:t>
            </a:r>
          </a:p>
        </p:txBody>
      </p:sp>
      <p:sp>
        <p:nvSpPr>
          <p:cNvPr id="7" name="TextBox 6">
            <a:extLst>
              <a:ext uri="{FF2B5EF4-FFF2-40B4-BE49-F238E27FC236}">
                <a16:creationId xmlns:a16="http://schemas.microsoft.com/office/drawing/2014/main" id="{0E3E4C76-A9CF-BCB4-3ADB-425CBCF2EB33}"/>
              </a:ext>
            </a:extLst>
          </p:cNvPr>
          <p:cNvSpPr txBox="1"/>
          <p:nvPr/>
        </p:nvSpPr>
        <p:spPr>
          <a:xfrm>
            <a:off x="400050" y="2082801"/>
            <a:ext cx="7153275" cy="4775199"/>
          </a:xfrm>
          <a:prstGeom prst="rect">
            <a:avLst/>
          </a:prstGeom>
        </p:spPr>
        <p:txBody>
          <a:bodyPr vert="horz" lIns="109728" tIns="109728" rIns="109728" bIns="91440" rtlCol="0">
            <a:noAutofit/>
          </a:bodyPr>
          <a:lstStyle/>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development of the code</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Step-by-Step Breakdown of the   Approach</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data summary</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Industry Overview: GPU Kernel Performance</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Business Problem Statement</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Dataset Description and Plan of Action</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Exploratory Data Analysis (EDA)</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Histogram of data</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Correlation matrix</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Boxplot, linear regression plot, scatter plot’s</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Data Processing</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Data splitting</a:t>
            </a:r>
          </a:p>
          <a:p>
            <a:pPr>
              <a:lnSpc>
                <a:spcPct val="130000"/>
              </a:lnSpc>
              <a:spcBef>
                <a:spcPts val="930"/>
              </a:spcBef>
              <a:buClr>
                <a:srgbClr val="002060"/>
              </a:buClr>
              <a:buFont typeface="Corbel" panose="020B0503020204020204" pitchFamily="34" charset="0"/>
              <a:buChar char="•"/>
            </a:pPr>
            <a:r>
              <a:rPr lang="en-US" sz="1200" spc="150" dirty="0">
                <a:solidFill>
                  <a:schemeClr val="tx1">
                    <a:lumMod val="75000"/>
                    <a:lumOff val="25000"/>
                  </a:schemeClr>
                </a:solidFill>
              </a:rPr>
              <a:t>  Conclusion</a:t>
            </a:r>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5" name="Picture 24" descr="Graph">
            <a:extLst>
              <a:ext uri="{FF2B5EF4-FFF2-40B4-BE49-F238E27FC236}">
                <a16:creationId xmlns:a16="http://schemas.microsoft.com/office/drawing/2014/main" id="{79613B5F-17E8-0A57-205B-5384753EA137}"/>
              </a:ext>
            </a:extLst>
          </p:cNvPr>
          <p:cNvPicPr>
            <a:picLocks noChangeAspect="1"/>
          </p:cNvPicPr>
          <p:nvPr/>
        </p:nvPicPr>
        <p:blipFill>
          <a:blip r:embed="rId2"/>
          <a:srcRect l="21638" r="32903"/>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7245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602893F-76C2-73B2-8082-3AC7741FE59A}"/>
              </a:ext>
            </a:extLst>
          </p:cNvPr>
          <p:cNvSpPr>
            <a:spLocks noGrp="1"/>
          </p:cNvSpPr>
          <p:nvPr>
            <p:ph type="title"/>
          </p:nvPr>
        </p:nvSpPr>
        <p:spPr>
          <a:xfrm>
            <a:off x="3777125" y="2889924"/>
            <a:ext cx="4957475" cy="1078152"/>
          </a:xfrm>
        </p:spPr>
        <p:txBody>
          <a:bodyPr anchor="b">
            <a:noAutofit/>
          </a:bodyPr>
          <a:lstStyle/>
          <a:p>
            <a:r>
              <a:rPr lang="en-IN" sz="6600" dirty="0">
                <a:latin typeface="Gabriel Weiss' Friends Font" panose="00000400000000000000" pitchFamily="2" charset="0"/>
              </a:rPr>
              <a:t>Thank You</a:t>
            </a:r>
          </a:p>
        </p:txBody>
      </p:sp>
    </p:spTree>
    <p:extLst>
      <p:ext uri="{BB962C8B-B14F-4D97-AF65-F5344CB8AC3E}">
        <p14:creationId xmlns:p14="http://schemas.microsoft.com/office/powerpoint/2010/main" val="337652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78460-1BED-5806-6404-CD8656D09756}"/>
              </a:ext>
            </a:extLst>
          </p:cNvPr>
          <p:cNvSpPr>
            <a:spLocks noGrp="1"/>
          </p:cNvSpPr>
          <p:nvPr>
            <p:ph idx="1"/>
          </p:nvPr>
        </p:nvSpPr>
        <p:spPr>
          <a:xfrm>
            <a:off x="639098" y="2312276"/>
            <a:ext cx="11287432" cy="433433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YES bank stands for Youth Enterprise Scheme Bank. Stock market is one of the major fields that attracts people, thus stock market price prediction is always a hot topic for researchers from both financial and technical domains. In our project our objective is to build a prediction model for close price prediction. A stock market is a public market where you can buy and sell shares for publicly listed companies. Stock Price Prediction using machine learning helps you get an estimate of value of company stock going forward and other financial assets traded on an exchange. The entire idea of predicting stock prices is to gain significant profits. Predicting how the stock market will perform is a hard task to do. There are numerous other factors involved in the prediction, such as the psychological factor – namely crowd behavior etc. All these factors combine to make share prices very difficult to predict with high accuracy.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691DAB-0E42-3A2B-9698-9BF89A9B7050}"/>
              </a:ext>
            </a:extLst>
          </p:cNvPr>
          <p:cNvSpPr txBox="1"/>
          <p:nvPr/>
        </p:nvSpPr>
        <p:spPr>
          <a:xfrm>
            <a:off x="1920240" y="1789056"/>
            <a:ext cx="6096000" cy="523220"/>
          </a:xfrm>
          <a:prstGeom prst="rect">
            <a:avLst/>
          </a:prstGeom>
          <a:noFill/>
        </p:spPr>
        <p:txBody>
          <a:bodyPr wrap="square">
            <a:spAutoFit/>
          </a:bodyPr>
          <a:lstStyle/>
          <a:p>
            <a:r>
              <a:rPr lang="en-US" sz="2800" dirty="0"/>
              <a:t>Introduction:- </a:t>
            </a:r>
            <a:endParaRPr lang="en-IN" sz="2800" dirty="0"/>
          </a:p>
        </p:txBody>
      </p:sp>
    </p:spTree>
    <p:extLst>
      <p:ext uri="{BB962C8B-B14F-4D97-AF65-F5344CB8AC3E}">
        <p14:creationId xmlns:p14="http://schemas.microsoft.com/office/powerpoint/2010/main" val="340333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6" name="Group 35">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73" name="Freeform: Shape 72">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7" name="TextBox 6">
            <a:extLst>
              <a:ext uri="{FF2B5EF4-FFF2-40B4-BE49-F238E27FC236}">
                <a16:creationId xmlns:a16="http://schemas.microsoft.com/office/drawing/2014/main" id="{A96720D0-6CF2-458F-CA3C-4BD77564698A}"/>
              </a:ext>
            </a:extLst>
          </p:cNvPr>
          <p:cNvSpPr txBox="1"/>
          <p:nvPr/>
        </p:nvSpPr>
        <p:spPr>
          <a:xfrm>
            <a:off x="1152076" y="657225"/>
            <a:ext cx="6443644" cy="874712"/>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Data Description:- </a:t>
            </a:r>
          </a:p>
        </p:txBody>
      </p:sp>
      <p:sp>
        <p:nvSpPr>
          <p:cNvPr id="77" name="TextBox 76">
            <a:extLst>
              <a:ext uri="{FF2B5EF4-FFF2-40B4-BE49-F238E27FC236}">
                <a16:creationId xmlns:a16="http://schemas.microsoft.com/office/drawing/2014/main" id="{869D3D17-0659-176A-492D-8946F957FCC9}"/>
              </a:ext>
            </a:extLst>
          </p:cNvPr>
          <p:cNvSpPr txBox="1"/>
          <p:nvPr/>
        </p:nvSpPr>
        <p:spPr>
          <a:xfrm>
            <a:off x="419100" y="1674813"/>
            <a:ext cx="9666240" cy="3651250"/>
          </a:xfrm>
          <a:prstGeom prst="rect">
            <a:avLst/>
          </a:prstGeom>
        </p:spPr>
        <p:txBody>
          <a:bodyPr vert="horz" lIns="109728" tIns="109728" rIns="109728" bIns="91440" rtlCol="0">
            <a:noAutofit/>
          </a:bodyPr>
          <a:lstStyle/>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Before performing any operation on the dataset, it is important to understand the data. After loading the data, we observed the dataset by checking a few of the first and last rows. We checked the shape of the dataset and there are 185 rows and 5 features columns in our dataset.</a:t>
            </a:r>
          </a:p>
          <a:p>
            <a:pPr>
              <a:lnSpc>
                <a:spcPct val="130000"/>
              </a:lnSpc>
              <a:spcBef>
                <a:spcPts val="930"/>
              </a:spcBef>
              <a:buFont typeface="Corbel" panose="020B0503020204020204" pitchFamily="34" charset="0"/>
            </a:pPr>
            <a:endParaRPr lang="en-US" sz="14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Let’s understand the features present in our dataset. </a:t>
            </a:r>
          </a:p>
          <a:p>
            <a:pPr>
              <a:lnSpc>
                <a:spcPct val="130000"/>
              </a:lnSpc>
              <a:spcBef>
                <a:spcPts val="930"/>
              </a:spcBef>
              <a:buFont typeface="Corbel" panose="020B0503020204020204" pitchFamily="34" charset="0"/>
            </a:pPr>
            <a:endParaRPr lang="en-US" sz="14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Date: It denotes date of investment done (in our case we have month and year).</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Open: Open means the price at which a stock started trading when the opening bell rang. </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High: High refer to the maximum prices in a given time period. </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Low: Low refer to the minimum prices in a given time period. </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Close: Close refers to the price of an individual stock at the end of the considered time period. </a:t>
            </a:r>
          </a:p>
        </p:txBody>
      </p:sp>
    </p:spTree>
    <p:extLst>
      <p:ext uri="{BB962C8B-B14F-4D97-AF65-F5344CB8AC3E}">
        <p14:creationId xmlns:p14="http://schemas.microsoft.com/office/powerpoint/2010/main" val="382640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line graph with numbers on it&#10;&#10;Description automatically generated">
            <a:extLst>
              <a:ext uri="{FF2B5EF4-FFF2-40B4-BE49-F238E27FC236}">
                <a16:creationId xmlns:a16="http://schemas.microsoft.com/office/drawing/2014/main" id="{9FAB8C54-0DB2-6082-9A0A-AC3F98FCD1DF}"/>
              </a:ext>
            </a:extLst>
          </p:cNvPr>
          <p:cNvPicPr>
            <a:picLocks noChangeAspect="1"/>
          </p:cNvPicPr>
          <p:nvPr/>
        </p:nvPicPr>
        <p:blipFill>
          <a:blip r:embed="rId2">
            <a:extLst>
              <a:ext uri="{28A0092B-C50C-407E-A947-70E740481C1C}">
                <a14:useLocalDpi xmlns:a14="http://schemas.microsoft.com/office/drawing/2010/main" val="0"/>
              </a:ext>
            </a:extLst>
          </a:blip>
          <a:srcRect t="10753" r="-1" b="5270"/>
          <a:stretch/>
        </p:blipFill>
        <p:spPr>
          <a:xfrm>
            <a:off x="22382" y="0"/>
            <a:ext cx="12188952" cy="6857990"/>
          </a:xfrm>
          <a:prstGeom prst="rect">
            <a:avLst/>
          </a:prstGeom>
        </p:spPr>
      </p:pic>
      <p:sp>
        <p:nvSpPr>
          <p:cNvPr id="39" name="Freeform: Shape 38">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Rectangle 2">
            <a:extLst>
              <a:ext uri="{FF2B5EF4-FFF2-40B4-BE49-F238E27FC236}">
                <a16:creationId xmlns:a16="http://schemas.microsoft.com/office/drawing/2014/main" id="{20D0B5F6-4B94-CF53-B0FF-3AA01222CB3C}"/>
              </a:ext>
            </a:extLst>
          </p:cNvPr>
          <p:cNvSpPr>
            <a:spLocks noChangeArrowheads="1"/>
          </p:cNvSpPr>
          <p:nvPr/>
        </p:nvSpPr>
        <p:spPr bwMode="auto">
          <a:xfrm>
            <a:off x="1863725" y="894626"/>
            <a:ext cx="8994775" cy="50387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0" compatLnSpc="1">
            <a:prstTxWarp prst="textNoShape">
              <a:avLst/>
            </a:prstTxWarp>
            <a:normAutofit fontScale="77500" lnSpcReduction="20000"/>
          </a:bodyPr>
          <a:lstStyle/>
          <a:p>
            <a:pPr marR="0" lvl="0" indent="0" fontAlgn="base">
              <a:lnSpc>
                <a:spcPct val="130000"/>
              </a:lnSpc>
              <a:spcBef>
                <a:spcPts val="930"/>
              </a:spcBef>
              <a:spcAft>
                <a:spcPct val="0"/>
              </a:spcAft>
              <a:buClrTx/>
              <a:buSzTx/>
              <a:buFont typeface="Corbel" panose="020B0503020204020204" pitchFamily="34" charset="0"/>
              <a:buNone/>
              <a:tabLst/>
            </a:pPr>
            <a:r>
              <a:rPr kumimoji="0" lang="en-US" altLang="en-US" sz="1600" b="1" i="0" u="none" strike="noStrike" cap="none" spc="150" normalizeH="0" dirty="0">
                <a:ln>
                  <a:noFill/>
                </a:ln>
                <a:solidFill>
                  <a:schemeClr val="tx1">
                    <a:lumMod val="75000"/>
                    <a:lumOff val="25000"/>
                  </a:schemeClr>
                </a:solidFill>
                <a:effectLst/>
              </a:rPr>
              <a:t>plt.figure(figsize=(9,6))</a:t>
            </a:r>
          </a:p>
          <a:p>
            <a:pPr marR="0" lvl="0" indent="0" fontAlgn="base">
              <a:lnSpc>
                <a:spcPct val="130000"/>
              </a:lnSpc>
              <a:spcBef>
                <a:spcPts val="930"/>
              </a:spcBef>
              <a:spcAft>
                <a:spcPct val="0"/>
              </a:spcAft>
              <a:buClrTx/>
              <a:buSzTx/>
              <a:buFont typeface="Corbel" panose="020B0503020204020204" pitchFamily="34" charset="0"/>
              <a:buNone/>
              <a:tabLst/>
            </a:pPr>
            <a:endParaRPr kumimoji="0" lang="en-US" altLang="en-US" sz="1600" b="1"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1" i="0" u="none" strike="noStrike" cap="none" spc="150" normalizeH="0" dirty="0">
                <a:ln>
                  <a:noFill/>
                </a:ln>
                <a:solidFill>
                  <a:schemeClr val="tx1">
                    <a:lumMod val="75000"/>
                    <a:lumOff val="25000"/>
                  </a:schemeClr>
                </a:solidFill>
                <a:effectLst/>
              </a:rPr>
              <a:t> plt.figure()</a:t>
            </a:r>
            <a:r>
              <a:rPr kumimoji="0" lang="en-US" altLang="en-US" sz="1600" b="0" i="0" u="none" strike="noStrike" cap="none" spc="150" normalizeH="0" dirty="0">
                <a:ln>
                  <a:noFill/>
                </a:ln>
                <a:solidFill>
                  <a:schemeClr val="tx1">
                    <a:lumMod val="75000"/>
                    <a:lumOff val="25000"/>
                  </a:schemeClr>
                </a:solidFill>
                <a:effectLst/>
              </a:rPr>
              <a:t>: This initializes a new figure for plotting. You can think of it as creating a blank canvas.</a:t>
            </a:r>
          </a:p>
          <a:p>
            <a:pPr marR="0" lvl="0" indent="0" fontAlgn="base">
              <a:lnSpc>
                <a:spcPct val="130000"/>
              </a:lnSpc>
              <a:spcBef>
                <a:spcPts val="930"/>
              </a:spcBef>
              <a:spcAft>
                <a:spcPct val="0"/>
              </a:spcAft>
              <a:buClrTx/>
              <a:buSzTx/>
              <a:buFont typeface="Corbel" panose="020B0503020204020204" pitchFamily="34" charset="0"/>
              <a:tabLst/>
            </a:pPr>
            <a:endParaRPr kumimoji="0" lang="en-US" altLang="en-US" sz="1600" b="0"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1" i="0" u="none" strike="noStrike" cap="none" spc="150" normalizeH="0" dirty="0">
                <a:ln>
                  <a:noFill/>
                </a:ln>
                <a:solidFill>
                  <a:schemeClr val="tx1">
                    <a:lumMod val="75000"/>
                    <a:lumOff val="25000"/>
                  </a:schemeClr>
                </a:solidFill>
                <a:effectLst/>
              </a:rPr>
              <a:t> figsize=(9,6)</a:t>
            </a:r>
            <a:r>
              <a:rPr kumimoji="0" lang="en-US" altLang="en-US" sz="1600" b="0" i="0" u="none" strike="noStrike" cap="none" spc="150" normalizeH="0" dirty="0">
                <a:ln>
                  <a:noFill/>
                </a:ln>
                <a:solidFill>
                  <a:schemeClr val="tx1">
                    <a:lumMod val="75000"/>
                    <a:lumOff val="25000"/>
                  </a:schemeClr>
                </a:solidFill>
                <a:effectLst/>
              </a:rPr>
              <a:t>: This sets the size of the figure (width, height). Here, the width is 9 units and the height is 6 units.</a:t>
            </a:r>
          </a:p>
          <a:p>
            <a:pPr marR="0" lvl="0" indent="0" fontAlgn="base">
              <a:lnSpc>
                <a:spcPct val="130000"/>
              </a:lnSpc>
              <a:spcBef>
                <a:spcPts val="930"/>
              </a:spcBef>
              <a:spcAft>
                <a:spcPct val="0"/>
              </a:spcAft>
              <a:buClrTx/>
              <a:buSzTx/>
              <a:buFont typeface="Corbel" panose="020B0503020204020204" pitchFamily="34" charset="0"/>
              <a:buNone/>
              <a:tabLst/>
            </a:pPr>
            <a:endParaRPr kumimoji="0" lang="en-US" altLang="en-US" sz="1600" b="1"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None/>
              <a:tabLst/>
            </a:pPr>
            <a:r>
              <a:rPr kumimoji="0" lang="en-US" altLang="en-US" sz="1600" b="1" i="0" u="none" strike="noStrike" cap="none" spc="150" normalizeH="0" dirty="0">
                <a:ln>
                  <a:noFill/>
                </a:ln>
                <a:solidFill>
                  <a:schemeClr val="tx1">
                    <a:lumMod val="75000"/>
                    <a:lumOff val="25000"/>
                  </a:schemeClr>
                </a:solidFill>
                <a:effectLst/>
              </a:rPr>
              <a:t>2. plt.plot(data['Date'], data['Close’])</a:t>
            </a:r>
          </a:p>
          <a:p>
            <a:pPr marR="0" lvl="0" indent="0" fontAlgn="base">
              <a:lnSpc>
                <a:spcPct val="130000"/>
              </a:lnSpc>
              <a:spcBef>
                <a:spcPts val="930"/>
              </a:spcBef>
              <a:spcAft>
                <a:spcPct val="0"/>
              </a:spcAft>
              <a:buClrTx/>
              <a:buSzTx/>
              <a:buFont typeface="Corbel" panose="020B0503020204020204" pitchFamily="34" charset="0"/>
              <a:buNone/>
              <a:tabLst/>
            </a:pPr>
            <a:endParaRPr kumimoji="0" lang="en-US" altLang="en-US" sz="1600" b="1"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1" i="0" u="none" strike="noStrike" cap="none" spc="150" normalizeH="0" dirty="0">
                <a:ln>
                  <a:noFill/>
                </a:ln>
                <a:solidFill>
                  <a:schemeClr val="tx1">
                    <a:lumMod val="75000"/>
                    <a:lumOff val="25000"/>
                  </a:schemeClr>
                </a:solidFill>
                <a:effectLst/>
              </a:rPr>
              <a:t> plt</a:t>
            </a:r>
            <a:r>
              <a:rPr lang="en-US" altLang="en-US" sz="1600" b="1" spc="150" dirty="0">
                <a:solidFill>
                  <a:schemeClr val="tx1">
                    <a:lumMod val="75000"/>
                    <a:lumOff val="25000"/>
                  </a:schemeClr>
                </a:solidFill>
              </a:rPr>
              <a:t>.</a:t>
            </a:r>
            <a:r>
              <a:rPr kumimoji="0" lang="en-US" altLang="en-US" sz="1600" b="1" i="0" u="none" strike="noStrike" cap="none" spc="150" normalizeH="0" dirty="0">
                <a:ln>
                  <a:noFill/>
                </a:ln>
                <a:solidFill>
                  <a:schemeClr val="tx1">
                    <a:lumMod val="75000"/>
                    <a:lumOff val="25000"/>
                  </a:schemeClr>
                </a:solidFill>
                <a:effectLst/>
              </a:rPr>
              <a:t>plot()</a:t>
            </a:r>
            <a:r>
              <a:rPr kumimoji="0" lang="en-US" altLang="en-US" sz="1600" b="0" i="0" u="none" strike="noStrike" cap="none" spc="150" normalizeH="0" dirty="0">
                <a:ln>
                  <a:noFill/>
                </a:ln>
                <a:solidFill>
                  <a:schemeClr val="tx1">
                    <a:lumMod val="75000"/>
                    <a:lumOff val="25000"/>
                  </a:schemeClr>
                </a:solidFill>
                <a:effectLst/>
              </a:rPr>
              <a:t>: This function is used to create a line plot.</a:t>
            </a:r>
          </a:p>
          <a:p>
            <a:pPr marR="0" lvl="0" indent="0" fontAlgn="base">
              <a:lnSpc>
                <a:spcPct val="130000"/>
              </a:lnSpc>
              <a:spcBef>
                <a:spcPts val="930"/>
              </a:spcBef>
              <a:spcAft>
                <a:spcPct val="0"/>
              </a:spcAft>
              <a:buClrTx/>
              <a:buSzTx/>
              <a:buFont typeface="Corbel" panose="020B0503020204020204" pitchFamily="34" charset="0"/>
              <a:tabLst/>
            </a:pPr>
            <a:endParaRPr kumimoji="0" lang="en-US" altLang="en-US" sz="500" b="0"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400" b="1" i="0" u="none" strike="noStrike" cap="none" spc="150" normalizeH="0" dirty="0">
                <a:ln>
                  <a:noFill/>
                </a:ln>
                <a:solidFill>
                  <a:schemeClr val="tx1">
                    <a:lumMod val="75000"/>
                    <a:lumOff val="25000"/>
                  </a:schemeClr>
                </a:solidFill>
                <a:effectLst/>
              </a:rPr>
              <a:t>data['Date']</a:t>
            </a:r>
            <a:r>
              <a:rPr kumimoji="0" lang="en-US" altLang="en-US" sz="1400" b="0" i="0" u="none" strike="noStrike" cap="none" spc="150" normalizeH="0" dirty="0">
                <a:ln>
                  <a:noFill/>
                </a:ln>
                <a:solidFill>
                  <a:schemeClr val="tx1">
                    <a:lumMod val="75000"/>
                    <a:lumOff val="25000"/>
                  </a:schemeClr>
                </a:solidFill>
                <a:effectLst/>
              </a:rPr>
              <a:t>: This specifies the data for the x-axis, which appears to be a column labeled 'Date' in the data Frame.</a:t>
            </a:r>
          </a:p>
          <a:p>
            <a:pPr marR="0" lvl="0" indent="0" fontAlgn="base">
              <a:lnSpc>
                <a:spcPct val="130000"/>
              </a:lnSpc>
              <a:spcBef>
                <a:spcPts val="930"/>
              </a:spcBef>
              <a:spcAft>
                <a:spcPct val="0"/>
              </a:spcAft>
              <a:buClrTx/>
              <a:buSzTx/>
              <a:buFont typeface="Corbel" panose="020B0503020204020204" pitchFamily="34" charset="0"/>
              <a:tabLst/>
            </a:pPr>
            <a:endParaRPr kumimoji="0" lang="en-US" altLang="en-US" sz="500" b="0" i="0" u="none" strike="noStrike" cap="none" spc="150" normalizeH="0" dirty="0">
              <a:ln>
                <a:noFill/>
              </a:ln>
              <a:solidFill>
                <a:schemeClr val="tx1">
                  <a:lumMod val="75000"/>
                  <a:lumOff val="25000"/>
                </a:schemeClr>
              </a:solidFill>
              <a:effectLst/>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1" i="0" u="none" strike="noStrike" cap="none" spc="150" normalizeH="0" dirty="0">
                <a:ln>
                  <a:noFill/>
                </a:ln>
                <a:solidFill>
                  <a:schemeClr val="tx1">
                    <a:lumMod val="75000"/>
                    <a:lumOff val="25000"/>
                  </a:schemeClr>
                </a:solidFill>
                <a:effectLst/>
              </a:rPr>
              <a:t>data['Close']</a:t>
            </a:r>
            <a:r>
              <a:rPr kumimoji="0" lang="en-US" altLang="en-US" sz="1600" b="0" i="0" u="none" strike="noStrike" cap="none" spc="150" normalizeH="0" dirty="0">
                <a:ln>
                  <a:noFill/>
                </a:ln>
                <a:solidFill>
                  <a:schemeClr val="tx1">
                    <a:lumMod val="75000"/>
                    <a:lumOff val="25000"/>
                  </a:schemeClr>
                </a:solidFill>
                <a:effectLst/>
              </a:rPr>
              <a:t>: This specifies the data for the y-axis, which is likely a column labeled 'Close' (probably representing closing prices of a stock or other time series data</a:t>
            </a:r>
            <a:r>
              <a:rPr kumimoji="0" lang="en-US" altLang="en-US" sz="500" b="0" i="0" u="none" strike="noStrike" cap="none" spc="150" normalizeH="0" dirty="0">
                <a:ln>
                  <a:noFill/>
                </a:ln>
                <a:solidFill>
                  <a:schemeClr val="tx1">
                    <a:lumMod val="75000"/>
                    <a:lumOff val="25000"/>
                  </a:schemeClr>
                </a:solidFill>
                <a:effectLst/>
              </a:rPr>
              <a:t>).</a:t>
            </a:r>
          </a:p>
          <a:p>
            <a:pPr marR="0" lvl="0" indent="0" fontAlgn="base">
              <a:lnSpc>
                <a:spcPct val="130000"/>
              </a:lnSpc>
              <a:spcBef>
                <a:spcPts val="930"/>
              </a:spcBef>
              <a:spcAft>
                <a:spcPct val="0"/>
              </a:spcAft>
              <a:buClrTx/>
              <a:buSzTx/>
              <a:buFont typeface="Corbel" panose="020B0503020204020204" pitchFamily="34" charset="0"/>
              <a:buNone/>
              <a:tabLst/>
            </a:pPr>
            <a:endParaRPr kumimoji="0" lang="en-US" altLang="en-US" sz="500" b="0" i="0" u="none" strike="noStrike" cap="none" spc="150" normalizeH="0" dirty="0">
              <a:ln>
                <a:noFill/>
              </a:ln>
              <a:solidFill>
                <a:schemeClr val="tx1">
                  <a:lumMod val="75000"/>
                  <a:lumOff val="25000"/>
                </a:schemeClr>
              </a:solidFill>
              <a:effectLst/>
            </a:endParaRPr>
          </a:p>
        </p:txBody>
      </p:sp>
    </p:spTree>
    <p:extLst>
      <p:ext uri="{BB962C8B-B14F-4D97-AF65-F5344CB8AC3E}">
        <p14:creationId xmlns:p14="http://schemas.microsoft.com/office/powerpoint/2010/main" val="137325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line&#10;&#10;Description automatically generated">
            <a:extLst>
              <a:ext uri="{FF2B5EF4-FFF2-40B4-BE49-F238E27FC236}">
                <a16:creationId xmlns:a16="http://schemas.microsoft.com/office/drawing/2014/main" id="{ABBE0E21-8925-F035-1B12-6DFCC2DE8B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3199" r="28576"/>
          <a:stretch/>
        </p:blipFill>
        <p:spPr>
          <a:xfrm>
            <a:off x="20" y="-1"/>
            <a:ext cx="6073118" cy="6858000"/>
          </a:xfrm>
          <a:prstGeom prst="rect">
            <a:avLst/>
          </a:prstGeom>
        </p:spPr>
      </p:pic>
      <p:pic>
        <p:nvPicPr>
          <p:cNvPr id="7" name="Picture 6" descr="A graph with a yellow line&#10;&#10;Description automatically generated">
            <a:extLst>
              <a:ext uri="{FF2B5EF4-FFF2-40B4-BE49-F238E27FC236}">
                <a16:creationId xmlns:a16="http://schemas.microsoft.com/office/drawing/2014/main" id="{9DCE663C-DE68-DC67-EF65-831D22B5DF71}"/>
              </a:ext>
            </a:extLst>
          </p:cNvPr>
          <p:cNvPicPr>
            <a:picLocks noChangeAspect="1"/>
          </p:cNvPicPr>
          <p:nvPr/>
        </p:nvPicPr>
        <p:blipFill>
          <a:blip r:embed="rId3">
            <a:extLst>
              <a:ext uri="{28A0092B-C50C-407E-A947-70E740481C1C}">
                <a14:useLocalDpi xmlns:a14="http://schemas.microsoft.com/office/drawing/2010/main" val="0"/>
              </a:ext>
            </a:extLst>
          </a:blip>
          <a:srcRect l="24503" r="15058" b="1"/>
          <a:stretch/>
        </p:blipFill>
        <p:spPr>
          <a:xfrm>
            <a:off x="6118861" y="10"/>
            <a:ext cx="6073140" cy="6857990"/>
          </a:xfrm>
          <a:prstGeom prst="rect">
            <a:avLst/>
          </a:prstGeom>
        </p:spPr>
      </p:pic>
    </p:spTree>
    <p:extLst>
      <p:ext uri="{BB962C8B-B14F-4D97-AF65-F5344CB8AC3E}">
        <p14:creationId xmlns:p14="http://schemas.microsoft.com/office/powerpoint/2010/main" val="182239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0" name="Group 19">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21" name="Freeform: Shape 20">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7" name="Picture 6" descr="A graph with different colored lines&#10;&#10;Description automatically generated">
            <a:extLst>
              <a:ext uri="{FF2B5EF4-FFF2-40B4-BE49-F238E27FC236}">
                <a16:creationId xmlns:a16="http://schemas.microsoft.com/office/drawing/2014/main" id="{578C7189-33AE-D363-F212-7943D2858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513" y="474748"/>
            <a:ext cx="3994975" cy="2836432"/>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05640D61-99F6-A248-1E22-7A5147213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723" y="584218"/>
            <a:ext cx="3481317" cy="2738348"/>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0F4FDEB7-C4AF-6409-A616-4C58FB937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512" y="3464665"/>
            <a:ext cx="3790311" cy="3158227"/>
          </a:xfrm>
          <a:prstGeom prst="rect">
            <a:avLst/>
          </a:prstGeom>
        </p:spPr>
      </p:pic>
      <p:pic>
        <p:nvPicPr>
          <p:cNvPr id="5" name="Content Placeholder 4" descr="A graph with blue squares&#10;&#10;Description automatically generated">
            <a:extLst>
              <a:ext uri="{FF2B5EF4-FFF2-40B4-BE49-F238E27FC236}">
                <a16:creationId xmlns:a16="http://schemas.microsoft.com/office/drawing/2014/main" id="{9ACB5C34-5FC6-D41E-0914-427AC82F68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816" y="3464665"/>
            <a:ext cx="3686284" cy="3158228"/>
          </a:xfrm>
          <a:prstGeom prst="rect">
            <a:avLst/>
          </a:prstGeom>
        </p:spPr>
      </p:pic>
      <p:sp>
        <p:nvSpPr>
          <p:cNvPr id="2" name="Rectangle 1">
            <a:extLst>
              <a:ext uri="{FF2B5EF4-FFF2-40B4-BE49-F238E27FC236}">
                <a16:creationId xmlns:a16="http://schemas.microsoft.com/office/drawing/2014/main" id="{E6639D2A-4FD7-329E-EB8E-8FA7C80FB670}"/>
              </a:ext>
            </a:extLst>
          </p:cNvPr>
          <p:cNvSpPr>
            <a:spLocks noChangeArrowheads="1"/>
          </p:cNvSpPr>
          <p:nvPr/>
        </p:nvSpPr>
        <p:spPr bwMode="auto">
          <a:xfrm>
            <a:off x="69960" y="211916"/>
            <a:ext cx="458170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H</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istograms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numeric feature in a dataset, excluding the last feature in the list numeric_fea. For each numeric column, it plots the distribution of values, highlighting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distinct vertical lines.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Iterating through columns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loop goes through all numeric columns in the dataset (numeric_fea), except the last one.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figure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column, a new figure with a size of 9x6 units is created using plt.figure().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Plotting histogram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histogram of the column's data is plotted with 50 bins. This provides a visual representation of the frequency distribution of the values in the column.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Adding reference lines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Two dashed vertical lines are drawn on each histogram: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magenta).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Another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cyan).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Setting titles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plot is titled with the column name to identify which feature is being visualized.</a:t>
            </a: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Displaying plots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Once all histograms are created,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 displays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7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6E961F8-E8D9-40C0-9827-6A2A0B4F2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rgbClr val="DAD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8" name="Freeform: Shape 47">
            <a:extLst>
              <a:ext uri="{FF2B5EF4-FFF2-40B4-BE49-F238E27FC236}">
                <a16:creationId xmlns:a16="http://schemas.microsoft.com/office/drawing/2014/main" id="{48465142-26CF-4A14-BAE0-499E62FD4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2897" cy="3393534"/>
          </a:xfrm>
          <a:custGeom>
            <a:avLst/>
            <a:gdLst>
              <a:gd name="connsiteX0" fmla="*/ 0 w 2979721"/>
              <a:gd name="connsiteY0" fmla="*/ 0 h 3387852"/>
              <a:gd name="connsiteX1" fmla="*/ 2979721 w 2979721"/>
              <a:gd name="connsiteY1" fmla="*/ 0 h 3387852"/>
              <a:gd name="connsiteX2" fmla="*/ 2979721 w 2979721"/>
              <a:gd name="connsiteY2" fmla="*/ 3387852 h 3387852"/>
              <a:gd name="connsiteX3" fmla="*/ 0 w 2979721"/>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2979721" h="3387852">
                <a:moveTo>
                  <a:pt x="0" y="0"/>
                </a:moveTo>
                <a:lnTo>
                  <a:pt x="2979721" y="0"/>
                </a:lnTo>
                <a:lnTo>
                  <a:pt x="2979721"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A graph with blue dots&#10;&#10;Description automatically generated">
            <a:extLst>
              <a:ext uri="{FF2B5EF4-FFF2-40B4-BE49-F238E27FC236}">
                <a16:creationId xmlns:a16="http://schemas.microsoft.com/office/drawing/2014/main" id="{CFBA17B1-B25E-3E66-A236-6946CEB84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3" y="352663"/>
            <a:ext cx="2804199" cy="3040872"/>
          </a:xfrm>
          <a:prstGeom prst="rect">
            <a:avLst/>
          </a:prstGeom>
        </p:spPr>
      </p:pic>
      <p:sp useBgFill="1">
        <p:nvSpPr>
          <p:cNvPr id="49" name="Freeform: Shape 48">
            <a:extLst>
              <a:ext uri="{FF2B5EF4-FFF2-40B4-BE49-F238E27FC236}">
                <a16:creationId xmlns:a16="http://schemas.microsoft.com/office/drawing/2014/main" id="{0F89C133-1972-4B13-9E90-2BDD4CB3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1253" y="0"/>
            <a:ext cx="2981236" cy="3393535"/>
          </a:xfrm>
          <a:custGeom>
            <a:avLst/>
            <a:gdLst>
              <a:gd name="connsiteX0" fmla="*/ 0 w 2980095"/>
              <a:gd name="connsiteY0" fmla="*/ 0 h 3404729"/>
              <a:gd name="connsiteX1" fmla="*/ 2980095 w 2980095"/>
              <a:gd name="connsiteY1" fmla="*/ 0 h 3404729"/>
              <a:gd name="connsiteX2" fmla="*/ 2980095 w 2980095"/>
              <a:gd name="connsiteY2" fmla="*/ 3404729 h 3404729"/>
              <a:gd name="connsiteX3" fmla="*/ 0 w 2980095"/>
              <a:gd name="connsiteY3" fmla="*/ 3404729 h 3404729"/>
            </a:gdLst>
            <a:ahLst/>
            <a:cxnLst>
              <a:cxn ang="0">
                <a:pos x="connsiteX0" y="connsiteY0"/>
              </a:cxn>
              <a:cxn ang="0">
                <a:pos x="connsiteX1" y="connsiteY1"/>
              </a:cxn>
              <a:cxn ang="0">
                <a:pos x="connsiteX2" y="connsiteY2"/>
              </a:cxn>
              <a:cxn ang="0">
                <a:pos x="connsiteX3" y="connsiteY3"/>
              </a:cxn>
            </a:cxnLst>
            <a:rect l="l" t="t" r="r" b="b"/>
            <a:pathLst>
              <a:path w="2980095" h="3404729">
                <a:moveTo>
                  <a:pt x="0" y="0"/>
                </a:moveTo>
                <a:lnTo>
                  <a:pt x="2980095" y="0"/>
                </a:lnTo>
                <a:lnTo>
                  <a:pt x="2980095" y="3404729"/>
                </a:lnTo>
                <a:lnTo>
                  <a:pt x="0" y="3404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descr="A graph with blue dots and red line&#10;&#10;Description automatically generated">
            <a:extLst>
              <a:ext uri="{FF2B5EF4-FFF2-40B4-BE49-F238E27FC236}">
                <a16:creationId xmlns:a16="http://schemas.microsoft.com/office/drawing/2014/main" id="{F7F00A36-98F0-7FED-CB1D-AB1D9CAAD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476" y="352662"/>
            <a:ext cx="2981236" cy="2998813"/>
          </a:xfrm>
          <a:prstGeom prst="rect">
            <a:avLst/>
          </a:prstGeom>
        </p:spPr>
      </p:pic>
      <p:sp useBgFill="1">
        <p:nvSpPr>
          <p:cNvPr id="50" name="Freeform: Shape 49">
            <a:extLst>
              <a:ext uri="{FF2B5EF4-FFF2-40B4-BE49-F238E27FC236}">
                <a16:creationId xmlns:a16="http://schemas.microsoft.com/office/drawing/2014/main" id="{410EE20B-ABA0-4D8B-A352-239FD3B7F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3464465"/>
            <a:ext cx="6053328" cy="3393535"/>
          </a:xfrm>
          <a:custGeom>
            <a:avLst/>
            <a:gdLst>
              <a:gd name="connsiteX0" fmla="*/ 0 w 6053328"/>
              <a:gd name="connsiteY0" fmla="*/ 0 h 3387852"/>
              <a:gd name="connsiteX1" fmla="*/ 6053328 w 6053328"/>
              <a:gd name="connsiteY1" fmla="*/ 0 h 3387852"/>
              <a:gd name="connsiteX2" fmla="*/ 6053328 w 6053328"/>
              <a:gd name="connsiteY2" fmla="*/ 3387852 h 3387852"/>
              <a:gd name="connsiteX3" fmla="*/ 0 w 6053328"/>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6053328" h="3387852">
                <a:moveTo>
                  <a:pt x="0" y="0"/>
                </a:moveTo>
                <a:lnTo>
                  <a:pt x="6053328" y="0"/>
                </a:lnTo>
                <a:lnTo>
                  <a:pt x="6053328"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11" descr="A graph with blue dots and red line&#10;&#10;Description automatically generated">
            <a:extLst>
              <a:ext uri="{FF2B5EF4-FFF2-40B4-BE49-F238E27FC236}">
                <a16:creationId xmlns:a16="http://schemas.microsoft.com/office/drawing/2014/main" id="{FC9F187B-0C6E-4806-20F0-21B67DC44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49" y="4314016"/>
            <a:ext cx="4829671" cy="2344768"/>
          </a:xfrm>
          <a:prstGeom prst="rect">
            <a:avLst/>
          </a:prstGeom>
        </p:spPr>
      </p:pic>
      <p:sp useBgFill="1">
        <p:nvSpPr>
          <p:cNvPr id="51" name="Freeform: Shape 50">
            <a:extLst>
              <a:ext uri="{FF2B5EF4-FFF2-40B4-BE49-F238E27FC236}">
                <a16:creationId xmlns:a16="http://schemas.microsoft.com/office/drawing/2014/main" id="{1ACF5E41-1180-4F4D-8B18-7BF41E95F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3" y="-2"/>
            <a:ext cx="6099631" cy="6858000"/>
          </a:xfrm>
          <a:custGeom>
            <a:avLst/>
            <a:gdLst>
              <a:gd name="connsiteX0" fmla="*/ 0 w 6053328"/>
              <a:gd name="connsiteY0" fmla="*/ 0 h 6858000"/>
              <a:gd name="connsiteX1" fmla="*/ 6053328 w 6053328"/>
              <a:gd name="connsiteY1" fmla="*/ 0 h 6858000"/>
              <a:gd name="connsiteX2" fmla="*/ 6053328 w 6053328"/>
              <a:gd name="connsiteY2" fmla="*/ 6858000 h 6858000"/>
              <a:gd name="connsiteX3" fmla="*/ 0 w 60533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53328" h="6858000">
                <a:moveTo>
                  <a:pt x="0" y="0"/>
                </a:moveTo>
                <a:lnTo>
                  <a:pt x="6053328" y="0"/>
                </a:lnTo>
                <a:lnTo>
                  <a:pt x="605332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0875622B-BE16-4243-B0B6-627893091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0899" y="1081378"/>
            <a:ext cx="4635771" cy="465860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37A1B7AB-6762-4150-B1BE-25D0E642B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76553" y="1216550"/>
            <a:ext cx="4269851" cy="42698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Content Placeholder 23">
            <a:extLst>
              <a:ext uri="{FF2B5EF4-FFF2-40B4-BE49-F238E27FC236}">
                <a16:creationId xmlns:a16="http://schemas.microsoft.com/office/drawing/2014/main" id="{1DE6C49F-F4F3-23B5-EE62-0998679E57D7}"/>
              </a:ext>
            </a:extLst>
          </p:cNvPr>
          <p:cNvSpPr>
            <a:spLocks noGrp="1"/>
          </p:cNvSpPr>
          <p:nvPr>
            <p:ph idx="1"/>
          </p:nvPr>
        </p:nvSpPr>
        <p:spPr>
          <a:xfrm>
            <a:off x="6348480" y="70447"/>
            <a:ext cx="5484078" cy="4847756"/>
          </a:xfrm>
        </p:spPr>
        <p:txBody>
          <a:bodyPr>
            <a:noAutofit/>
          </a:bodyPr>
          <a:lstStyle/>
          <a:p>
            <a:pPr algn="l"/>
            <a:r>
              <a:rPr lang="en-US" sz="1200" b="0" i="0" dirty="0">
                <a:solidFill>
                  <a:schemeClr val="tx1"/>
                </a:solidFill>
                <a:effectLst/>
                <a:latin typeface="Times New Roman" panose="02020603050405020304" pitchFamily="18" charset="0"/>
                <a:cs typeface="Times New Roman" panose="02020603050405020304" pitchFamily="18" charset="0"/>
              </a:rPr>
              <a:t>A scatter plot is a common and useful visualization technique to explore the relationship between a dependent variable (i.e., Yes Bank stock closing price) and one or more independent variables. In a scatter plot, each observation is represented as a point on the graph, with the independent variable plotted on the x-axis and the dependent variable plotted on the y-axis.</a:t>
            </a:r>
          </a:p>
          <a:p>
            <a:pPr algn="l"/>
            <a:r>
              <a:rPr lang="en-US" sz="1200" b="0" i="0" dirty="0">
                <a:solidFill>
                  <a:schemeClr val="tx1"/>
                </a:solidFill>
                <a:effectLst/>
                <a:latin typeface="Times New Roman" panose="02020603050405020304" pitchFamily="18" charset="0"/>
                <a:cs typeface="Times New Roman" panose="02020603050405020304" pitchFamily="18" charset="0"/>
              </a:rPr>
              <a:t>By examining the scatter plot, we can identify any patterns or relationships between the two variables. For example, if the points on the scatter plot are closely clustered around a straight line, this suggests a strong linear relationship between the two variables. On the other hand, if the points on the scatter plot are more spread out and do not appear to form a straight line, this suggests a weaker relationship or no relationship at all.</a:t>
            </a:r>
          </a:p>
          <a:p>
            <a:pPr algn="l"/>
            <a:r>
              <a:rPr lang="en-US" sz="1200" b="0" i="0" dirty="0">
                <a:solidFill>
                  <a:schemeClr val="tx1"/>
                </a:solidFill>
                <a:effectLst/>
                <a:latin typeface="Times New Roman" panose="02020603050405020304" pitchFamily="18" charset="0"/>
                <a:cs typeface="Times New Roman" panose="02020603050405020304" pitchFamily="18" charset="0"/>
              </a:rPr>
              <a:t>By examining the scatter plot, we can determine whether there is a strong or weak relationship between the closing price and the independent variable(s), and whether this relationship is linear or nonlinear. This information can be used to inform the selection of appropriate ML algorithms for predicting the closing price, and to identify any potential issues with the data that may need to be addressed before training the ML model.</a:t>
            </a:r>
            <a:endParaRPr lang="en-US" sz="1100" dirty="0">
              <a:solidFill>
                <a:schemeClr val="tx1"/>
              </a:solidFill>
              <a:latin typeface="Times New Roman" panose="02020603050405020304" pitchFamily="18" charset="0"/>
              <a:cs typeface="Times New Roman" panose="02020603050405020304" pitchFamily="18" charset="0"/>
            </a:endParaRPr>
          </a:p>
          <a:p>
            <a:pPr algn="l"/>
            <a:r>
              <a:rPr lang="en-US" sz="1200" b="0" i="0" dirty="0">
                <a:solidFill>
                  <a:schemeClr val="tx1"/>
                </a:solidFill>
                <a:effectLst/>
                <a:latin typeface="Times New Roman" panose="02020603050405020304" pitchFamily="18" charset="0"/>
                <a:cs typeface="Times New Roman" panose="02020603050405020304" pitchFamily="18" charset="0"/>
              </a:rPr>
              <a:t>From all above graphs we can see that all the independent variable are linearly corelated with dependent variable(i.e., Yes Bank stock closing price). We need to choose appropriate model to deal with multicollinearity in our data.</a:t>
            </a: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AF2E4B5D-B5A6-48F9-AD2A-B5F12570B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0387" y="887226"/>
            <a:ext cx="4940264" cy="4997704"/>
          </a:xfrm>
          <a:custGeom>
            <a:avLst/>
            <a:gdLst>
              <a:gd name="connsiteX0" fmla="*/ 2146523 w 4940264"/>
              <a:gd name="connsiteY0" fmla="*/ 378 h 4997704"/>
              <a:gd name="connsiteX1" fmla="*/ 2939155 w 4940264"/>
              <a:gd name="connsiteY1" fmla="*/ 134828 h 4997704"/>
              <a:gd name="connsiteX2" fmla="*/ 3908645 w 4940264"/>
              <a:gd name="connsiteY2" fmla="*/ 647447 h 4997704"/>
              <a:gd name="connsiteX3" fmla="*/ 4618132 w 4940264"/>
              <a:gd name="connsiteY3" fmla="*/ 1446866 h 4997704"/>
              <a:gd name="connsiteX4" fmla="*/ 4935325 w 4940264"/>
              <a:gd name="connsiteY4" fmla="*/ 2421700 h 4997704"/>
              <a:gd name="connsiteX5" fmla="*/ 4635255 w 4940264"/>
              <a:gd name="connsiteY5" fmla="*/ 3378892 h 4997704"/>
              <a:gd name="connsiteX6" fmla="*/ 4468983 w 4940264"/>
              <a:gd name="connsiteY6" fmla="*/ 3688923 h 4997704"/>
              <a:gd name="connsiteX7" fmla="*/ 2768340 w 4940264"/>
              <a:gd name="connsiteY7" fmla="*/ 4992719 h 4997704"/>
              <a:gd name="connsiteX8" fmla="*/ 1339508 w 4940264"/>
              <a:gd name="connsiteY8" fmla="*/ 4407156 h 4997704"/>
              <a:gd name="connsiteX9" fmla="*/ 1160878 w 4940264"/>
              <a:gd name="connsiteY9" fmla="*/ 4281686 h 4997704"/>
              <a:gd name="connsiteX10" fmla="*/ 340108 w 4940264"/>
              <a:gd name="connsiteY10" fmla="*/ 3615884 h 4997704"/>
              <a:gd name="connsiteX11" fmla="*/ 15744 w 4940264"/>
              <a:gd name="connsiteY11" fmla="*/ 2852108 h 4997704"/>
              <a:gd name="connsiteX12" fmla="*/ 421814 w 4940264"/>
              <a:gd name="connsiteY12" fmla="*/ 885019 h 4997704"/>
              <a:gd name="connsiteX13" fmla="*/ 1019923 w 4940264"/>
              <a:gd name="connsiteY13" fmla="*/ 287371 h 4997704"/>
              <a:gd name="connsiteX14" fmla="*/ 1887372 w 4940264"/>
              <a:gd name="connsiteY14" fmla="*/ 9366 h 4997704"/>
              <a:gd name="connsiteX15" fmla="*/ 2146523 w 4940264"/>
              <a:gd name="connsiteY15" fmla="*/ 378 h 499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0264" h="4997704">
                <a:moveTo>
                  <a:pt x="2146523" y="378"/>
                </a:moveTo>
                <a:cubicBezTo>
                  <a:pt x="2407417" y="4892"/>
                  <a:pt x="2673063" y="49860"/>
                  <a:pt x="2939155" y="134828"/>
                </a:cubicBezTo>
                <a:cubicBezTo>
                  <a:pt x="3284622" y="244893"/>
                  <a:pt x="3619799" y="422187"/>
                  <a:pt x="3908645" y="647447"/>
                </a:cubicBezTo>
                <a:cubicBezTo>
                  <a:pt x="4202508" y="876546"/>
                  <a:pt x="4441249" y="1145593"/>
                  <a:pt x="4618132" y="1446866"/>
                </a:cubicBezTo>
                <a:cubicBezTo>
                  <a:pt x="4798901" y="1754844"/>
                  <a:pt x="4905677" y="2082820"/>
                  <a:pt x="4935325" y="2421700"/>
                </a:cubicBezTo>
                <a:cubicBezTo>
                  <a:pt x="4965184" y="2762991"/>
                  <a:pt x="4858999" y="2973121"/>
                  <a:pt x="4635255" y="3378892"/>
                </a:cubicBezTo>
                <a:cubicBezTo>
                  <a:pt x="4581266" y="3476758"/>
                  <a:pt x="4525447" y="3578016"/>
                  <a:pt x="4468983" y="3688923"/>
                </a:cubicBezTo>
                <a:cubicBezTo>
                  <a:pt x="4037499" y="4536277"/>
                  <a:pt x="3528870" y="4926181"/>
                  <a:pt x="2768340" y="4992719"/>
                </a:cubicBezTo>
                <a:cubicBezTo>
                  <a:pt x="2269204" y="5036388"/>
                  <a:pt x="1878549" y="4789182"/>
                  <a:pt x="1339508" y="4407156"/>
                </a:cubicBezTo>
                <a:cubicBezTo>
                  <a:pt x="1279287" y="4364468"/>
                  <a:pt x="1219115" y="4322353"/>
                  <a:pt x="1160878" y="4281686"/>
                </a:cubicBezTo>
                <a:cubicBezTo>
                  <a:pt x="845199" y="4060970"/>
                  <a:pt x="547075" y="3852469"/>
                  <a:pt x="340108" y="3615884"/>
                </a:cubicBezTo>
                <a:cubicBezTo>
                  <a:pt x="142243" y="3389714"/>
                  <a:pt x="42172" y="3154178"/>
                  <a:pt x="15744" y="2852108"/>
                </a:cubicBezTo>
                <a:cubicBezTo>
                  <a:pt x="-50496" y="2094984"/>
                  <a:pt x="93697" y="1396413"/>
                  <a:pt x="421814" y="885019"/>
                </a:cubicBezTo>
                <a:cubicBezTo>
                  <a:pt x="582368" y="634887"/>
                  <a:pt x="783593" y="433774"/>
                  <a:pt x="1019923" y="287371"/>
                </a:cubicBezTo>
                <a:cubicBezTo>
                  <a:pt x="1272106" y="131259"/>
                  <a:pt x="1563904" y="37666"/>
                  <a:pt x="1887372" y="9366"/>
                </a:cubicBezTo>
                <a:cubicBezTo>
                  <a:pt x="1973122" y="1864"/>
                  <a:pt x="2059558" y="-1126"/>
                  <a:pt x="2146523" y="37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467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723BE2E-CDE5-565F-7673-DCB0268A14EC}"/>
              </a:ext>
            </a:extLst>
          </p:cNvPr>
          <p:cNvSpPr>
            <a:spLocks noGrp="1"/>
          </p:cNvSpPr>
          <p:nvPr>
            <p:ph type="title"/>
          </p:nvPr>
        </p:nvSpPr>
        <p:spPr>
          <a:xfrm>
            <a:off x="-9934" y="403274"/>
            <a:ext cx="4148511" cy="665867"/>
          </a:xfrm>
        </p:spPr>
        <p:txBody>
          <a:bodyPr anchor="b">
            <a:normAutofit fontScale="90000"/>
          </a:bodyPr>
          <a:lstStyle/>
          <a:p>
            <a:r>
              <a:rPr lang="en-US" u="sng" dirty="0"/>
              <a:t>Heat Map:</a:t>
            </a:r>
            <a:endParaRPr lang="en-IN" u="sng" dirty="0"/>
          </a:p>
        </p:txBody>
      </p:sp>
      <p:pic>
        <p:nvPicPr>
          <p:cNvPr id="5" name="Content Placeholder 4" descr="A red and blue squares with numbers&#10;&#10;Description automatically generated">
            <a:extLst>
              <a:ext uri="{FF2B5EF4-FFF2-40B4-BE49-F238E27FC236}">
                <a16:creationId xmlns:a16="http://schemas.microsoft.com/office/drawing/2014/main" id="{222CC75D-3FD7-56BD-E343-5881BEFE1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9" y="1472415"/>
            <a:ext cx="4788670" cy="3495728"/>
          </a:xfrm>
          <a:prstGeom prst="rect">
            <a:avLst/>
          </a:prstGeom>
        </p:spPr>
      </p:pic>
      <p:sp>
        <p:nvSpPr>
          <p:cNvPr id="9" name="Content Placeholder 8">
            <a:extLst>
              <a:ext uri="{FF2B5EF4-FFF2-40B4-BE49-F238E27FC236}">
                <a16:creationId xmlns:a16="http://schemas.microsoft.com/office/drawing/2014/main" id="{0D3F7DF7-42E1-A918-D56D-1A978091FD60}"/>
              </a:ext>
            </a:extLst>
          </p:cNvPr>
          <p:cNvSpPr>
            <a:spLocks noGrp="1"/>
          </p:cNvSpPr>
          <p:nvPr>
            <p:ph idx="1"/>
          </p:nvPr>
        </p:nvSpPr>
        <p:spPr>
          <a:xfrm>
            <a:off x="5343526" y="657225"/>
            <a:ext cx="6336942" cy="5905500"/>
          </a:xfrm>
        </p:spPr>
        <p:txBody>
          <a:bodyPr>
            <a:normAutofit fontScale="92500" lnSpcReduction="20000"/>
          </a:bodyPr>
          <a:lstStyle/>
          <a:p>
            <a:pPr algn="l"/>
            <a:r>
              <a:rPr lang="en-US" b="0" i="0" dirty="0">
                <a:solidFill>
                  <a:schemeClr val="tx1"/>
                </a:solidFill>
                <a:effectLst/>
                <a:latin typeface="Roboto" panose="02000000000000000000" pitchFamily="2" charset="0"/>
              </a:rPr>
              <a:t>Heatmap can be used to explore the correlation between the closing price and the independent variables. By examining the heatmap, we can identify any patterns or relationships between the variables, which can inform the selection of appropriate ML algorithms for predicting the closing price.</a:t>
            </a:r>
          </a:p>
          <a:p>
            <a:pPr algn="l"/>
            <a:r>
              <a:rPr lang="en-US" b="0" i="0" dirty="0">
                <a:solidFill>
                  <a:schemeClr val="tx1"/>
                </a:solidFill>
                <a:effectLst/>
                <a:latin typeface="Roboto" panose="02000000000000000000" pitchFamily="2" charset="0"/>
              </a:rPr>
              <a:t>A heatmap can also be used to identify any potential issues with the data, such as multicollinearity (i.e., high correlation between independent variables).</a:t>
            </a:r>
          </a:p>
          <a:p>
            <a:pPr algn="l"/>
            <a:r>
              <a:rPr lang="en-US" b="0" i="0" dirty="0">
                <a:solidFill>
                  <a:schemeClr val="tx1"/>
                </a:solidFill>
                <a:effectLst/>
                <a:latin typeface="Roboto" panose="02000000000000000000" pitchFamily="2" charset="0"/>
              </a:rPr>
              <a:t>As from above chart we can see that our data is Multicollinear. Multicollinearity can cause problems for linear regression, because it can lead to overfitting and unreliable coefficient estimates. By identifying variables with high correlations, we can decide whether to remove one of the variables or to use a different ML algorithm that is less sensitive to multicollinearity.</a:t>
            </a:r>
          </a:p>
          <a:p>
            <a:endParaRPr lang="en-US" dirty="0">
              <a:solidFill>
                <a:schemeClr val="tx1"/>
              </a:solidFill>
            </a:endParaRPr>
          </a:p>
        </p:txBody>
      </p:sp>
    </p:spTree>
    <p:extLst>
      <p:ext uri="{BB962C8B-B14F-4D97-AF65-F5344CB8AC3E}">
        <p14:creationId xmlns:p14="http://schemas.microsoft.com/office/powerpoint/2010/main" val="2973733108"/>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185</TotalTime>
  <Words>1851</Words>
  <Application>Microsoft Office PowerPoint</Application>
  <PresentationFormat>Widescreen</PresentationFormat>
  <Paragraphs>104</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Meiryo</vt:lpstr>
      <vt:lpstr>Aptos</vt:lpstr>
      <vt:lpstr>Arial</vt:lpstr>
      <vt:lpstr>Arial Unicode MS</vt:lpstr>
      <vt:lpstr>Chamberi Super Display</vt:lpstr>
      <vt:lpstr>Corbel</vt:lpstr>
      <vt:lpstr>Gabriel Weiss' Friends Font</vt:lpstr>
      <vt:lpstr>Roboto</vt:lpstr>
      <vt:lpstr>Times New Roman</vt:lpstr>
      <vt:lpstr>SketchLinesVTI</vt:lpstr>
      <vt:lpstr>Yes Bank Stock Closing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vt:lpstr>
      <vt:lpstr> Linear Regression </vt:lpstr>
      <vt:lpstr>Linear Regression using Lasso Regularization. </vt:lpstr>
      <vt:lpstr>Cross- Validation &amp; Hyperparameter Tuning </vt:lpstr>
      <vt:lpstr>Linear Regression with Ridge Regularization </vt:lpstr>
      <vt:lpstr> Cross- Validation &amp; Hyperparameter Tuning </vt:lpstr>
      <vt:lpstr>Linear Regression with Elastic Net Regularization </vt:lpstr>
      <vt:lpstr>Here we use GridSearchCV for optimization. GridSearchCV is more likely to find the optimal set of hyperparameters if the search space is small enough, as it performs an exhaustive search.  Here we tried all the possible regularization methods, but among all Ridge CV is performing better than any other model.</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Yaswanth Kumar</dc:creator>
  <cp:lastModifiedBy>Nadeem Shaik</cp:lastModifiedBy>
  <cp:revision>4</cp:revision>
  <dcterms:created xsi:type="dcterms:W3CDTF">2024-09-18T03:04:32Z</dcterms:created>
  <dcterms:modified xsi:type="dcterms:W3CDTF">2024-09-18T15:42:37Z</dcterms:modified>
</cp:coreProperties>
</file>