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256" r:id="rId2"/>
    <p:sldId id="278" r:id="rId3"/>
    <p:sldId id="266" r:id="rId4"/>
    <p:sldId id="268" r:id="rId5"/>
    <p:sldId id="270" r:id="rId6"/>
    <p:sldId id="257" r:id="rId7"/>
    <p:sldId id="258" r:id="rId8"/>
    <p:sldId id="259" r:id="rId9"/>
    <p:sldId id="271" r:id="rId10"/>
    <p:sldId id="260" r:id="rId11"/>
    <p:sldId id="274" r:id="rId12"/>
    <p:sldId id="272" r:id="rId13"/>
    <p:sldId id="273" r:id="rId14"/>
    <p:sldId id="276" r:id="rId15"/>
    <p:sldId id="275" r:id="rId16"/>
    <p:sldId id="261" r:id="rId17"/>
    <p:sldId id="262" r:id="rId18"/>
    <p:sldId id="263" r:id="rId19"/>
    <p:sldId id="264" r:id="rId20"/>
    <p:sldId id="265" r:id="rId21"/>
    <p:sldId id="277"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46FC8-5FF7-42C9-BDF0-BA2006B1C024}" type="datetimeFigureOut">
              <a:rPr lang="en-IN" smtClean="0"/>
              <a:t>18-09-2024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551788-FA49-4A1D-8BB5-4FACBC02ADD1}" type="slidenum">
              <a:rPr lang="en-IN" smtClean="0"/>
              <a:t>‹#›</a:t>
            </a:fld>
            <a:endParaRPr lang="en-IN"/>
          </a:p>
        </p:txBody>
      </p:sp>
    </p:spTree>
    <p:extLst>
      <p:ext uri="{BB962C8B-B14F-4D97-AF65-F5344CB8AC3E}">
        <p14:creationId xmlns:p14="http://schemas.microsoft.com/office/powerpoint/2010/main" val="1755950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551788-FA49-4A1D-8BB5-4FACBC02ADD1}" type="slidenum">
              <a:rPr lang="en-IN" smtClean="0"/>
              <a:t>10</a:t>
            </a:fld>
            <a:endParaRPr lang="en-IN"/>
          </a:p>
        </p:txBody>
      </p:sp>
    </p:spTree>
    <p:extLst>
      <p:ext uri="{BB962C8B-B14F-4D97-AF65-F5344CB8AC3E}">
        <p14:creationId xmlns:p14="http://schemas.microsoft.com/office/powerpoint/2010/main" val="107885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9/18/2024</a:t>
            </a:fld>
            <a:endParaRPr lang="en-US" dirty="0"/>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70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9/18/2024</a:t>
            </a:fld>
            <a:endParaRPr lang="en-US" dirty="0"/>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39600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9/18/2024</a:t>
            </a:fld>
            <a:endParaRPr lang="en-US" dirty="0"/>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B850FF-6169-4056-8077-06FFA93A536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1612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pPr/>
              <a:t>9/18/2024</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721805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pPr/>
              <a:t>9/18/2024</a:t>
            </a:fld>
            <a:endParaRPr lang="en-US" dirty="0"/>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B850FF-6169-4056-8077-06FFA93A536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7811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pPr/>
              <a:t>9/18/2024</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985729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89607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484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77043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872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0637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047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482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0534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3855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48421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DAF61AA-5A98-4049-A93E-477E5505141A}" type="datetimeFigureOut">
              <a:rPr lang="en-US" smtClean="0"/>
              <a:pPr/>
              <a:t>9/18/2024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0346960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9131-53DB-F701-7CA7-219EEB042226}"/>
              </a:ext>
            </a:extLst>
          </p:cNvPr>
          <p:cNvSpPr>
            <a:spLocks noGrp="1"/>
          </p:cNvSpPr>
          <p:nvPr>
            <p:ph type="ctrTitle"/>
          </p:nvPr>
        </p:nvSpPr>
        <p:spPr>
          <a:xfrm>
            <a:off x="2589213" y="904568"/>
            <a:ext cx="8915399" cy="2524433"/>
          </a:xfrm>
        </p:spPr>
        <p:txBody>
          <a:bodyPr>
            <a:normAutofit/>
          </a:bodyPr>
          <a:lstStyle/>
          <a:p>
            <a:r>
              <a:rPr kumimoji="0" lang="en-US" altLang="en-US" sz="6000"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SGEMM GPU Kernel Performance Analysis</a:t>
            </a:r>
            <a:endParaRPr lang="en-IN" dirty="0">
              <a:latin typeface="Aparajita" panose="02020603050405020304" pitchFamily="18" charset="0"/>
              <a:cs typeface="Aparajita" panose="02020603050405020304" pitchFamily="18" charset="0"/>
            </a:endParaRPr>
          </a:p>
        </p:txBody>
      </p:sp>
      <p:sp>
        <p:nvSpPr>
          <p:cNvPr id="3" name="Subtitle 2">
            <a:extLst>
              <a:ext uri="{FF2B5EF4-FFF2-40B4-BE49-F238E27FC236}">
                <a16:creationId xmlns:a16="http://schemas.microsoft.com/office/drawing/2014/main" id="{94261008-B579-7BB9-5A48-4D99AE190151}"/>
              </a:ext>
            </a:extLst>
          </p:cNvPr>
          <p:cNvSpPr>
            <a:spLocks noGrp="1"/>
          </p:cNvSpPr>
          <p:nvPr>
            <p:ph type="subTitle" idx="1"/>
          </p:nvPr>
        </p:nvSpPr>
        <p:spPr>
          <a:xfrm>
            <a:off x="2399071" y="3878088"/>
            <a:ext cx="8349952" cy="2075344"/>
          </a:xfrm>
        </p:spPr>
        <p:txBody>
          <a:bodyPr>
            <a:normAutofit/>
          </a:bodyPr>
          <a:lstStyle/>
          <a:p>
            <a:r>
              <a:rPr kumimoji="0" lang="en-US" altLang="en-US" sz="2600" b="0" i="0" u="none" strike="noStrike" cap="none" normalizeH="0" baseline="0" dirty="0">
                <a:ln>
                  <a:noFill/>
                </a:ln>
                <a:solidFill>
                  <a:schemeClr val="tx1"/>
                </a:solidFill>
                <a:effectLst/>
                <a:latin typeface="Arial" panose="020B0604020202020204" pitchFamily="34" charset="0"/>
              </a:rPr>
              <a:t>An In-Depth Exploration with Python and R</a:t>
            </a:r>
          </a:p>
          <a:p>
            <a:endParaRPr lang="en-US" altLang="en-US" dirty="0">
              <a:solidFill>
                <a:schemeClr val="tx1"/>
              </a:solidFill>
              <a:latin typeface="Arial" panose="020B0604020202020204" pitchFamily="34" charset="0"/>
            </a:endParaRPr>
          </a:p>
          <a:p>
            <a:r>
              <a:rPr kumimoji="0" lang="en-US" altLang="en-US" sz="1700" b="0" i="0" u="none" strike="noStrike" cap="none" normalizeH="0" baseline="0" dirty="0">
                <a:ln>
                  <a:noFill/>
                </a:ln>
                <a:solidFill>
                  <a:schemeClr val="tx1"/>
                </a:solidFill>
                <a:effectLst/>
                <a:latin typeface="Arial" panose="020B0604020202020204" pitchFamily="34" charset="0"/>
              </a:rPr>
              <a:t>Submitting by: Sk. Nazma</a:t>
            </a:r>
          </a:p>
          <a:p>
            <a:r>
              <a:rPr lang="en-US" sz="1700" dirty="0">
                <a:solidFill>
                  <a:schemeClr val="tx1"/>
                </a:solidFill>
                <a:latin typeface="Arial" panose="020B0604020202020204" pitchFamily="34" charset="0"/>
              </a:rPr>
              <a:t>221FA14005</a:t>
            </a:r>
          </a:p>
          <a:p>
            <a:r>
              <a:rPr lang="en-IN" b="1" dirty="0">
                <a:solidFill>
                  <a:schemeClr val="tx1">
                    <a:lumMod val="95000"/>
                    <a:lumOff val="5000"/>
                  </a:schemeClr>
                </a:solidFill>
                <a:latin typeface="Aptos Narrow" panose="020B0004020202020204" pitchFamily="34" charset="0"/>
              </a:rPr>
              <a:t>Submitted to</a:t>
            </a:r>
            <a:r>
              <a:rPr lang="en-IN" sz="1700" dirty="0">
                <a:latin typeface="Aptos Display" panose="020B0004020202020204" pitchFamily="34" charset="0"/>
              </a:rPr>
              <a:t>: </a:t>
            </a:r>
            <a:r>
              <a:rPr lang="en-IN" sz="1700" dirty="0">
                <a:solidFill>
                  <a:schemeClr val="tx1">
                    <a:lumMod val="95000"/>
                    <a:lumOff val="5000"/>
                  </a:schemeClr>
                </a:solidFill>
                <a:latin typeface="Aptos Display" panose="020B0004020202020204" pitchFamily="34" charset="0"/>
              </a:rPr>
              <a:t>Dr . k Abraham peele sir</a:t>
            </a:r>
            <a:endParaRPr lang="en-IN" dirty="0">
              <a:solidFill>
                <a:schemeClr val="tx1">
                  <a:lumMod val="95000"/>
                  <a:lumOff val="5000"/>
                </a:schemeClr>
              </a:solidFill>
              <a:latin typeface="Aptos Display" panose="020B0004020202020204" pitchFamily="34" charset="0"/>
            </a:endParaRPr>
          </a:p>
          <a:p>
            <a:endParaRPr lang="en-IN" dirty="0"/>
          </a:p>
        </p:txBody>
      </p:sp>
    </p:spTree>
    <p:extLst>
      <p:ext uri="{BB962C8B-B14F-4D97-AF65-F5344CB8AC3E}">
        <p14:creationId xmlns:p14="http://schemas.microsoft.com/office/powerpoint/2010/main" val="3879788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8599-CD33-43E8-DCD7-EBFB8E3C4FD8}"/>
              </a:ext>
            </a:extLst>
          </p:cNvPr>
          <p:cNvSpPr>
            <a:spLocks noGrp="1"/>
          </p:cNvSpPr>
          <p:nvPr>
            <p:ph type="title"/>
          </p:nvPr>
        </p:nvSpPr>
        <p:spPr>
          <a:xfrm>
            <a:off x="2431025" y="210039"/>
            <a:ext cx="8069827" cy="1325563"/>
          </a:xfrm>
        </p:spPr>
        <p:txBody>
          <a:bodyPr>
            <a:normAutofit/>
          </a:bodyPr>
          <a:lstStyle/>
          <a:p>
            <a:r>
              <a:rPr lang="en-IN" sz="4400" u="sng" dirty="0">
                <a:latin typeface="Aparajita" panose="02020603050405020304" pitchFamily="18" charset="0"/>
                <a:cs typeface="Aparajita" panose="02020603050405020304" pitchFamily="18" charset="0"/>
              </a:rPr>
              <a:t>Exploratory Data Analysis (EDA):</a:t>
            </a:r>
          </a:p>
        </p:txBody>
      </p:sp>
      <p:sp>
        <p:nvSpPr>
          <p:cNvPr id="4" name="Rectangle 1">
            <a:extLst>
              <a:ext uri="{FF2B5EF4-FFF2-40B4-BE49-F238E27FC236}">
                <a16:creationId xmlns:a16="http://schemas.microsoft.com/office/drawing/2014/main" id="{5657442D-3D43-D236-9444-8526B4D1A675}"/>
              </a:ext>
            </a:extLst>
          </p:cNvPr>
          <p:cNvSpPr>
            <a:spLocks noGrp="1" noChangeArrowheads="1"/>
          </p:cNvSpPr>
          <p:nvPr>
            <p:ph idx="1"/>
          </p:nvPr>
        </p:nvSpPr>
        <p:spPr bwMode="auto">
          <a:xfrm>
            <a:off x="1741025" y="2258030"/>
            <a:ext cx="9370671" cy="3503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800" dirty="0">
                <a:latin typeface="Aptos" panose="020B0004020202020204" pitchFamily="34" charset="0"/>
              </a:rPr>
              <a:t>Here are the five charts you can include:</a:t>
            </a:r>
          </a:p>
          <a:p>
            <a:pPr algn="just">
              <a:buFont typeface="+mj-lt"/>
              <a:buAutoNum type="arabicPeriod"/>
            </a:pPr>
            <a:r>
              <a:rPr lang="en-US" sz="1800" b="1" dirty="0">
                <a:latin typeface="Aptos" panose="020B0004020202020204" pitchFamily="34" charset="0"/>
              </a:rPr>
              <a:t>Histogram</a:t>
            </a:r>
            <a:r>
              <a:rPr lang="en-US" sz="1800" dirty="0">
                <a:latin typeface="Aptos" panose="020B0004020202020204" pitchFamily="34" charset="0"/>
              </a:rPr>
              <a:t>: Distribution of run times across the four different runs (Run1, Run2, Run3, Run4).</a:t>
            </a:r>
          </a:p>
          <a:p>
            <a:pPr algn="just">
              <a:buFont typeface="+mj-lt"/>
              <a:buAutoNum type="arabicPeriod"/>
            </a:pPr>
            <a:r>
              <a:rPr lang="en-US" sz="1800" b="1" dirty="0">
                <a:latin typeface="Aptos" panose="020B0004020202020204" pitchFamily="34" charset="0"/>
              </a:rPr>
              <a:t>Correlation Matrix</a:t>
            </a:r>
            <a:r>
              <a:rPr lang="en-US" sz="1800" dirty="0">
                <a:latin typeface="Aptos" panose="020B0004020202020204" pitchFamily="34" charset="0"/>
              </a:rPr>
              <a:t>: Show how features like MWG, KWG, MDIMA, etc., correlate with the target.</a:t>
            </a:r>
          </a:p>
          <a:p>
            <a:pPr algn="just">
              <a:buFont typeface="+mj-lt"/>
              <a:buAutoNum type="arabicPeriod"/>
            </a:pPr>
            <a:r>
              <a:rPr lang="en-US" sz="1800" b="1" dirty="0">
                <a:latin typeface="Aptos" panose="020B0004020202020204" pitchFamily="34" charset="0"/>
              </a:rPr>
              <a:t>Boxplot</a:t>
            </a:r>
            <a:r>
              <a:rPr lang="en-US" sz="1800" dirty="0">
                <a:latin typeface="Aptos" panose="020B0004020202020204" pitchFamily="34" charset="0"/>
              </a:rPr>
              <a:t>: Compare the variance in runtime across different runs.</a:t>
            </a:r>
          </a:p>
          <a:p>
            <a:pPr algn="just">
              <a:buFont typeface="+mj-lt"/>
              <a:buAutoNum type="arabicPeriod"/>
            </a:pPr>
            <a:r>
              <a:rPr lang="en-US" sz="1800" b="1" dirty="0">
                <a:latin typeface="Aptos" panose="020B0004020202020204" pitchFamily="34" charset="0"/>
              </a:rPr>
              <a:t>Scatter Plot</a:t>
            </a:r>
            <a:r>
              <a:rPr lang="en-US" sz="1800" dirty="0">
                <a:latin typeface="Aptos" panose="020B0004020202020204" pitchFamily="34" charset="0"/>
              </a:rPr>
              <a:t>: Plot MWG against the target to show how changes in MWG impact the execution time.</a:t>
            </a:r>
          </a:p>
          <a:p>
            <a:pPr algn="just">
              <a:buFont typeface="+mj-lt"/>
              <a:buAutoNum type="arabicPeriod"/>
            </a:pPr>
            <a:r>
              <a:rPr lang="en-US" sz="1800" b="1" dirty="0">
                <a:latin typeface="Aptos" panose="020B0004020202020204" pitchFamily="34" charset="0"/>
              </a:rPr>
              <a:t>Actual vs. Predicted Plot</a:t>
            </a:r>
            <a:r>
              <a:rPr lang="en-US" sz="1800" dirty="0">
                <a:latin typeface="Aptos" panose="020B0004020202020204" pitchFamily="34" charset="0"/>
              </a:rPr>
              <a:t>: Display the predicted versus actual runtime using the best-performing model.</a:t>
            </a:r>
          </a:p>
        </p:txBody>
      </p:sp>
    </p:spTree>
    <p:extLst>
      <p:ext uri="{BB962C8B-B14F-4D97-AF65-F5344CB8AC3E}">
        <p14:creationId xmlns:p14="http://schemas.microsoft.com/office/powerpoint/2010/main" val="1736165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B546F7-4442-4F92-98E2-39AD16130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61" y="1504708"/>
            <a:ext cx="11123271" cy="5353291"/>
          </a:xfrm>
          <a:prstGeom prst="rect">
            <a:avLst/>
          </a:prstGeom>
        </p:spPr>
      </p:pic>
      <p:sp>
        <p:nvSpPr>
          <p:cNvPr id="5" name="TextBox 4">
            <a:extLst>
              <a:ext uri="{FF2B5EF4-FFF2-40B4-BE49-F238E27FC236}">
                <a16:creationId xmlns:a16="http://schemas.microsoft.com/office/drawing/2014/main" id="{F346569A-E01C-3777-0BA8-A580E21D0D8A}"/>
              </a:ext>
            </a:extLst>
          </p:cNvPr>
          <p:cNvSpPr txBox="1"/>
          <p:nvPr/>
        </p:nvSpPr>
        <p:spPr>
          <a:xfrm>
            <a:off x="3156030" y="298561"/>
            <a:ext cx="5879939" cy="830997"/>
          </a:xfrm>
          <a:prstGeom prst="rect">
            <a:avLst/>
          </a:prstGeom>
          <a:noFill/>
        </p:spPr>
        <p:txBody>
          <a:bodyPr wrap="square" rtlCol="0">
            <a:spAutoFit/>
          </a:bodyPr>
          <a:lstStyle/>
          <a:p>
            <a:r>
              <a:rPr lang="en-US" sz="2400" b="1" u="sng" dirty="0">
                <a:solidFill>
                  <a:srgbClr val="FF0000"/>
                </a:solidFill>
              </a:rPr>
              <a:t>Histogram: (Run1, Run2, Run3, Run4).</a:t>
            </a:r>
          </a:p>
          <a:p>
            <a:endParaRPr lang="en-IN" sz="2400" b="1" u="sng" dirty="0">
              <a:solidFill>
                <a:srgbClr val="FF0000"/>
              </a:solidFill>
            </a:endParaRPr>
          </a:p>
        </p:txBody>
      </p:sp>
    </p:spTree>
    <p:extLst>
      <p:ext uri="{BB962C8B-B14F-4D97-AF65-F5344CB8AC3E}">
        <p14:creationId xmlns:p14="http://schemas.microsoft.com/office/powerpoint/2010/main" val="282709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541950-AF37-8E83-7AB3-3BDC25B8F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319" y="1250066"/>
            <a:ext cx="6485681" cy="5607934"/>
          </a:xfrm>
          <a:prstGeom prst="rect">
            <a:avLst/>
          </a:prstGeom>
        </p:spPr>
      </p:pic>
      <p:sp>
        <p:nvSpPr>
          <p:cNvPr id="4" name="TextBox 3">
            <a:extLst>
              <a:ext uri="{FF2B5EF4-FFF2-40B4-BE49-F238E27FC236}">
                <a16:creationId xmlns:a16="http://schemas.microsoft.com/office/drawing/2014/main" id="{83A870CA-0A8C-191C-82BE-D0B0EC86C92B}"/>
              </a:ext>
            </a:extLst>
          </p:cNvPr>
          <p:cNvSpPr txBox="1"/>
          <p:nvPr/>
        </p:nvSpPr>
        <p:spPr>
          <a:xfrm>
            <a:off x="4050890" y="335666"/>
            <a:ext cx="7020233" cy="461665"/>
          </a:xfrm>
          <a:prstGeom prst="rect">
            <a:avLst/>
          </a:prstGeom>
          <a:noFill/>
        </p:spPr>
        <p:txBody>
          <a:bodyPr wrap="square" rtlCol="0">
            <a:spAutoFit/>
          </a:bodyPr>
          <a:lstStyle/>
          <a:p>
            <a:r>
              <a:rPr lang="en-US" sz="2400" b="1" u="sng" dirty="0">
                <a:solidFill>
                  <a:srgbClr val="FF0000"/>
                </a:solidFill>
                <a:latin typeface="Felix Titling" panose="04060505060202020A04" pitchFamily="82" charset="0"/>
              </a:rPr>
              <a:t>Correlation matrix:</a:t>
            </a:r>
            <a:endParaRPr lang="en-IN" sz="2400" b="1" u="sng" dirty="0">
              <a:solidFill>
                <a:srgbClr val="FF0000"/>
              </a:solidFill>
              <a:latin typeface="Felix Titling" panose="04060505060202020A04" pitchFamily="82" charset="0"/>
            </a:endParaRPr>
          </a:p>
        </p:txBody>
      </p:sp>
      <p:sp>
        <p:nvSpPr>
          <p:cNvPr id="6" name="TextBox 5">
            <a:extLst>
              <a:ext uri="{FF2B5EF4-FFF2-40B4-BE49-F238E27FC236}">
                <a16:creationId xmlns:a16="http://schemas.microsoft.com/office/drawing/2014/main" id="{71D563C6-303E-2EA5-5820-774706DEE457}"/>
              </a:ext>
            </a:extLst>
          </p:cNvPr>
          <p:cNvSpPr txBox="1"/>
          <p:nvPr/>
        </p:nvSpPr>
        <p:spPr>
          <a:xfrm>
            <a:off x="1215342" y="2433577"/>
            <a:ext cx="4347436" cy="3046988"/>
          </a:xfrm>
          <a:prstGeom prst="rect">
            <a:avLst/>
          </a:prstGeom>
          <a:noFill/>
        </p:spPr>
        <p:txBody>
          <a:bodyPr wrap="square">
            <a:spAutoFit/>
          </a:bodyPr>
          <a:lstStyle/>
          <a:p>
            <a:r>
              <a:rPr lang="en-US" sz="2400" b="0" i="0" dirty="0">
                <a:solidFill>
                  <a:schemeClr val="tx1">
                    <a:lumMod val="95000"/>
                    <a:lumOff val="5000"/>
                  </a:schemeClr>
                </a:solidFill>
                <a:effectLst/>
                <a:latin typeface="Calibri Light" panose="020F0302020204030204" pitchFamily="34" charset="0"/>
                <a:cs typeface="Calibri Light" panose="020F0302020204030204" pitchFamily="34" charset="0"/>
              </a:rPr>
              <a:t>when the correlation is said to be close to zero it generally means that the relation between two variables is week.it is suggested that changes in one variable are not well-predicted by changes in the other variable based on linear pattern.</a:t>
            </a:r>
            <a:endParaRPr lang="en-IN" sz="2400" dirty="0">
              <a:solidFill>
                <a:schemeClr val="tx1">
                  <a:lumMod val="95000"/>
                  <a:lumOff val="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978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7AF2CB-737F-5E7E-D06C-89EC2FB39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81" y="1469985"/>
            <a:ext cx="11227443" cy="5344609"/>
          </a:xfrm>
          <a:prstGeom prst="rect">
            <a:avLst/>
          </a:prstGeom>
        </p:spPr>
      </p:pic>
      <p:sp>
        <p:nvSpPr>
          <p:cNvPr id="4" name="TextBox 3">
            <a:extLst>
              <a:ext uri="{FF2B5EF4-FFF2-40B4-BE49-F238E27FC236}">
                <a16:creationId xmlns:a16="http://schemas.microsoft.com/office/drawing/2014/main" id="{05D4DD71-284B-5609-DCFB-1E9958A5E677}"/>
              </a:ext>
            </a:extLst>
          </p:cNvPr>
          <p:cNvSpPr txBox="1"/>
          <p:nvPr/>
        </p:nvSpPr>
        <p:spPr>
          <a:xfrm>
            <a:off x="2311578" y="392325"/>
            <a:ext cx="9054514" cy="461665"/>
          </a:xfrm>
          <a:prstGeom prst="rect">
            <a:avLst/>
          </a:prstGeom>
          <a:noFill/>
        </p:spPr>
        <p:txBody>
          <a:bodyPr wrap="square" rtlCol="0">
            <a:spAutoFit/>
          </a:bodyPr>
          <a:lstStyle/>
          <a:p>
            <a:r>
              <a:rPr lang="en-US" sz="2400" b="1" u="sng" dirty="0">
                <a:solidFill>
                  <a:srgbClr val="FF0000"/>
                </a:solidFill>
                <a:latin typeface="Book Antiqua" panose="02040602050305030304" pitchFamily="18" charset="0"/>
              </a:rPr>
              <a:t>Boxplot for the variance comparison across different runs:</a:t>
            </a:r>
            <a:endParaRPr lang="en-IN" sz="2400" b="1" u="sng" dirty="0">
              <a:solidFill>
                <a:srgbClr val="FF0000"/>
              </a:solidFill>
              <a:latin typeface="Book Antiqua" panose="02040602050305030304" pitchFamily="18" charset="0"/>
            </a:endParaRPr>
          </a:p>
        </p:txBody>
      </p:sp>
    </p:spTree>
    <p:extLst>
      <p:ext uri="{BB962C8B-B14F-4D97-AF65-F5344CB8AC3E}">
        <p14:creationId xmlns:p14="http://schemas.microsoft.com/office/powerpoint/2010/main" val="578517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9123DD-BB8D-84E4-4DB1-793F4EC95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42" y="1625023"/>
            <a:ext cx="11482086" cy="5020066"/>
          </a:xfrm>
          <a:prstGeom prst="rect">
            <a:avLst/>
          </a:prstGeom>
        </p:spPr>
      </p:pic>
      <p:sp>
        <p:nvSpPr>
          <p:cNvPr id="4" name="TextBox 3">
            <a:extLst>
              <a:ext uri="{FF2B5EF4-FFF2-40B4-BE49-F238E27FC236}">
                <a16:creationId xmlns:a16="http://schemas.microsoft.com/office/drawing/2014/main" id="{22CEB59C-7A76-F7C0-8C65-199A620844A3}"/>
              </a:ext>
            </a:extLst>
          </p:cNvPr>
          <p:cNvSpPr txBox="1"/>
          <p:nvPr/>
        </p:nvSpPr>
        <p:spPr>
          <a:xfrm>
            <a:off x="3483982" y="212911"/>
            <a:ext cx="5972535" cy="923330"/>
          </a:xfrm>
          <a:prstGeom prst="rect">
            <a:avLst/>
          </a:prstGeom>
          <a:noFill/>
        </p:spPr>
        <p:txBody>
          <a:bodyPr wrap="square" rtlCol="0">
            <a:spAutoFit/>
          </a:bodyPr>
          <a:lstStyle/>
          <a:p>
            <a:r>
              <a:rPr lang="en-US" sz="1800" b="1" u="sng" dirty="0">
                <a:solidFill>
                  <a:srgbClr val="FF0000"/>
                </a:solidFill>
              </a:rPr>
              <a:t>Scatter Plot: Plot MWG against the target to show how changes in MWG impact the execution time.</a:t>
            </a:r>
          </a:p>
          <a:p>
            <a:endParaRPr lang="en-IN" dirty="0">
              <a:solidFill>
                <a:srgbClr val="FF0000"/>
              </a:solidFill>
            </a:endParaRPr>
          </a:p>
        </p:txBody>
      </p:sp>
    </p:spTree>
    <p:extLst>
      <p:ext uri="{BB962C8B-B14F-4D97-AF65-F5344CB8AC3E}">
        <p14:creationId xmlns:p14="http://schemas.microsoft.com/office/powerpoint/2010/main" val="112101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448602-E50B-9D47-6AFE-355A6C15E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3749" y="1671321"/>
            <a:ext cx="5694744" cy="5194307"/>
          </a:xfrm>
          <a:prstGeom prst="rect">
            <a:avLst/>
          </a:prstGeom>
        </p:spPr>
      </p:pic>
      <p:sp>
        <p:nvSpPr>
          <p:cNvPr id="4" name="TextBox 3">
            <a:extLst>
              <a:ext uri="{FF2B5EF4-FFF2-40B4-BE49-F238E27FC236}">
                <a16:creationId xmlns:a16="http://schemas.microsoft.com/office/drawing/2014/main" id="{5031A6C1-8F70-2754-3994-7FA97A3C9665}"/>
              </a:ext>
            </a:extLst>
          </p:cNvPr>
          <p:cNvSpPr txBox="1"/>
          <p:nvPr/>
        </p:nvSpPr>
        <p:spPr>
          <a:xfrm>
            <a:off x="3252485" y="173620"/>
            <a:ext cx="6354501" cy="1477328"/>
          </a:xfrm>
          <a:prstGeom prst="rect">
            <a:avLst/>
          </a:prstGeom>
          <a:noFill/>
        </p:spPr>
        <p:txBody>
          <a:bodyPr wrap="square" rtlCol="0">
            <a:spAutoFit/>
          </a:bodyPr>
          <a:lstStyle/>
          <a:p>
            <a:r>
              <a:rPr lang="en-US" sz="1800" b="1" u="sng" spc="300" dirty="0">
                <a:effectLst>
                  <a:outerShdw blurRad="38100" dist="38100" dir="2700000" algn="tl">
                    <a:srgbClr val="000000">
                      <a:alpha val="43137"/>
                    </a:srgbClr>
                  </a:outerShdw>
                </a:effectLst>
                <a:latin typeface="Felix Titling" panose="04060505060202020A04" pitchFamily="82" charset="0"/>
              </a:rPr>
              <a:t>Actual vs. Predicted Plot: </a:t>
            </a:r>
            <a:r>
              <a:rPr lang="en-US" sz="1800" u="sng" spc="300" dirty="0">
                <a:latin typeface="Felix Titling" panose="04060505060202020A04" pitchFamily="82" charset="0"/>
              </a:rPr>
              <a:t>To Display the predicted versus actual runtime using the best-performing model.(linear regression plot)</a:t>
            </a:r>
          </a:p>
          <a:p>
            <a:endParaRPr lang="en-IN" b="1" u="sng" spc="300"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9DA79BE-E41F-2948-7ACA-676A4469E6ED}"/>
              </a:ext>
            </a:extLst>
          </p:cNvPr>
          <p:cNvPicPr>
            <a:picLocks noChangeAspect="1"/>
          </p:cNvPicPr>
          <p:nvPr/>
        </p:nvPicPr>
        <p:blipFill>
          <a:blip r:embed="rId3"/>
          <a:stretch>
            <a:fillRect/>
          </a:stretch>
        </p:blipFill>
        <p:spPr>
          <a:xfrm>
            <a:off x="10040427" y="373386"/>
            <a:ext cx="1495237" cy="706382"/>
          </a:xfrm>
          <a:prstGeom prst="rect">
            <a:avLst/>
          </a:prstGeom>
        </p:spPr>
      </p:pic>
      <p:sp>
        <p:nvSpPr>
          <p:cNvPr id="2" name="AutoShape 2">
            <a:extLst>
              <a:ext uri="{FF2B5EF4-FFF2-40B4-BE49-F238E27FC236}">
                <a16:creationId xmlns:a16="http://schemas.microsoft.com/office/drawing/2014/main" id="{6B2D6830-8AA2-AC75-ED5D-9D26CFC4AA7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54BEAAC3-59F4-462C-5477-E506F355FA5D}"/>
              </a:ext>
            </a:extLst>
          </p:cNvPr>
          <p:cNvPicPr>
            <a:picLocks noChangeAspect="1"/>
          </p:cNvPicPr>
          <p:nvPr/>
        </p:nvPicPr>
        <p:blipFill>
          <a:blip r:embed="rId4"/>
          <a:stretch>
            <a:fillRect/>
          </a:stretch>
        </p:blipFill>
        <p:spPr>
          <a:xfrm>
            <a:off x="225822" y="1671322"/>
            <a:ext cx="5305425" cy="5049840"/>
          </a:xfrm>
          <a:prstGeom prst="rect">
            <a:avLst/>
          </a:prstGeom>
        </p:spPr>
      </p:pic>
    </p:spTree>
    <p:extLst>
      <p:ext uri="{BB962C8B-B14F-4D97-AF65-F5344CB8AC3E}">
        <p14:creationId xmlns:p14="http://schemas.microsoft.com/office/powerpoint/2010/main" val="3295724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C648-253A-345F-9DB3-BB997D066B21}"/>
              </a:ext>
            </a:extLst>
          </p:cNvPr>
          <p:cNvSpPr>
            <a:spLocks noGrp="1"/>
          </p:cNvSpPr>
          <p:nvPr>
            <p:ph type="title"/>
          </p:nvPr>
        </p:nvSpPr>
        <p:spPr>
          <a:xfrm>
            <a:off x="2247032" y="393290"/>
            <a:ext cx="8873252" cy="932273"/>
          </a:xfrm>
        </p:spPr>
        <p:txBody>
          <a:bodyPr/>
          <a:lstStyle/>
          <a:p>
            <a:r>
              <a:rPr lang="en-IN" sz="4400" dirty="0">
                <a:latin typeface="Aparajita" panose="02020603050405020304" pitchFamily="18" charset="0"/>
                <a:cs typeface="Aparajita" panose="02020603050405020304" pitchFamily="18" charset="0"/>
              </a:rPr>
              <a:t>Data Preprocessing Methods</a:t>
            </a:r>
            <a:r>
              <a:rPr lang="en-IN" dirty="0"/>
              <a:t>:</a:t>
            </a:r>
          </a:p>
        </p:txBody>
      </p:sp>
      <p:sp>
        <p:nvSpPr>
          <p:cNvPr id="4" name="Rectangle 1">
            <a:extLst>
              <a:ext uri="{FF2B5EF4-FFF2-40B4-BE49-F238E27FC236}">
                <a16:creationId xmlns:a16="http://schemas.microsoft.com/office/drawing/2014/main" id="{FEBE8970-64A9-2D99-D8F2-7F2A5884E350}"/>
              </a:ext>
            </a:extLst>
          </p:cNvPr>
          <p:cNvSpPr>
            <a:spLocks noGrp="1" noChangeArrowheads="1"/>
          </p:cNvSpPr>
          <p:nvPr>
            <p:ph idx="1"/>
          </p:nvPr>
        </p:nvSpPr>
        <p:spPr bwMode="auto">
          <a:xfrm>
            <a:off x="2247032" y="1988839"/>
            <a:ext cx="9593581"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 Explain data wrangling and feature engineering techniques used.</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Feature Engineering</a:t>
            </a:r>
            <a:r>
              <a:rPr kumimoji="0" lang="en-US" altLang="en-US" sz="1600" b="0" i="0" u="none" strike="noStrike" cap="none" normalizeH="0" baseline="0" dirty="0">
                <a:ln>
                  <a:noFill/>
                </a:ln>
                <a:solidFill>
                  <a:schemeClr val="tx1"/>
                </a:solidFill>
                <a:effectLst/>
                <a:latin typeface="Arial" panose="020B0604020202020204" pitchFamily="34" charset="0"/>
              </a:rPr>
              <a:t>: You created a new column "target" by averaging the four runtime columns (Run1, Run2, Run3, Run4). This consolidated the data for a more unified target variable to predict.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Wrangling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Removed unnecessary columns (Run1, Run2, Run3, Run4 after creating the target).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Checked for duplicates, missing values, and anomalies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Scaled the features using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StandardScaler</a:t>
            </a:r>
            <a:r>
              <a:rPr kumimoji="0" lang="en-US" altLang="en-US" sz="1600" b="0" i="0" u="none" strike="noStrike" cap="none" normalizeH="0" baseline="0" dirty="0">
                <a:ln>
                  <a:noFill/>
                </a:ln>
                <a:solidFill>
                  <a:schemeClr val="tx1"/>
                </a:solidFill>
                <a:effectLst/>
              </a:rPr>
              <a:t> to normalize the range for machine learning models.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8014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5403-701E-C2B0-BAEC-04F571DB0549}"/>
              </a:ext>
            </a:extLst>
          </p:cNvPr>
          <p:cNvSpPr>
            <a:spLocks noGrp="1"/>
          </p:cNvSpPr>
          <p:nvPr>
            <p:ph type="title"/>
          </p:nvPr>
        </p:nvSpPr>
        <p:spPr>
          <a:xfrm>
            <a:off x="2275776" y="312798"/>
            <a:ext cx="10515600" cy="1012765"/>
          </a:xfrm>
        </p:spPr>
        <p:txBody>
          <a:bodyPr/>
          <a:lstStyle/>
          <a:p>
            <a:r>
              <a:rPr lang="en-US" dirty="0">
                <a:latin typeface="Aptos" panose="020B0004020202020204" pitchFamily="34" charset="0"/>
              </a:rPr>
              <a:t>Data Splitting and Models Used:</a:t>
            </a:r>
            <a:endParaRPr lang="en-IN" dirty="0">
              <a:latin typeface="Aptos" panose="020B0004020202020204" pitchFamily="34" charset="0"/>
            </a:endParaRPr>
          </a:p>
        </p:txBody>
      </p:sp>
      <p:sp>
        <p:nvSpPr>
          <p:cNvPr id="4" name="Rectangle 1">
            <a:extLst>
              <a:ext uri="{FF2B5EF4-FFF2-40B4-BE49-F238E27FC236}">
                <a16:creationId xmlns:a16="http://schemas.microsoft.com/office/drawing/2014/main" id="{ED6E502A-EF73-C1E2-C72F-CF9B14FB2E2F}"/>
              </a:ext>
            </a:extLst>
          </p:cNvPr>
          <p:cNvSpPr>
            <a:spLocks noGrp="1" noChangeArrowheads="1"/>
          </p:cNvSpPr>
          <p:nvPr>
            <p:ph idx="1"/>
          </p:nvPr>
        </p:nvSpPr>
        <p:spPr bwMode="auto">
          <a:xfrm>
            <a:off x="2146139" y="2020887"/>
            <a:ext cx="1016932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Q)Discuss reasons for data splitting.</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Splitting</a:t>
            </a:r>
            <a:r>
              <a:rPr kumimoji="0" lang="en-US" altLang="en-US" sz="1800" b="0" i="0" u="none" strike="noStrike" cap="none" normalizeH="0" baseline="0" dirty="0">
                <a:ln>
                  <a:noFill/>
                </a:ln>
                <a:solidFill>
                  <a:schemeClr val="tx1"/>
                </a:solidFill>
                <a:effectLst/>
                <a:latin typeface="Arial" panose="020B0604020202020204" pitchFamily="34" charset="0"/>
              </a:rPr>
              <a:t>: Data was split into training (80%) and testing sets (20%) to evaluate the model’s performance on unseen data.</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Models Used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t>
            </a:r>
            <a:r>
              <a:rPr kumimoji="0" lang="en-US" altLang="en-US" sz="1800" b="0" i="0" u="none" strike="noStrike" cap="none" normalizeH="0" baseline="0" dirty="0">
                <a:ln>
                  <a:noFill/>
                </a:ln>
                <a:solidFill>
                  <a:schemeClr val="tx1"/>
                </a:solidFill>
                <a:effectLst/>
                <a:latin typeface="Arial" panose="020B0604020202020204" pitchFamily="34" charset="0"/>
              </a:rPr>
              <a:t>: Linear regression was used to model the relationship between MWG and target runtime.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Advanced machine learning models, including Decision Trees, Extra Trees, Random Forest, LightGBM, and CatBoost, were applied to predict target runtime.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79A8296-7CC5-0350-C602-07CE0B1B370C}"/>
              </a:ext>
            </a:extLst>
          </p:cNvPr>
          <p:cNvPicPr>
            <a:picLocks noChangeAspect="1"/>
          </p:cNvPicPr>
          <p:nvPr/>
        </p:nvPicPr>
        <p:blipFill>
          <a:blip r:embed="rId2"/>
          <a:stretch>
            <a:fillRect/>
          </a:stretch>
        </p:blipFill>
        <p:spPr>
          <a:xfrm>
            <a:off x="2275776" y="4051139"/>
            <a:ext cx="2083443" cy="984262"/>
          </a:xfrm>
          <a:prstGeom prst="rect">
            <a:avLst/>
          </a:prstGeom>
        </p:spPr>
      </p:pic>
    </p:spTree>
    <p:extLst>
      <p:ext uri="{BB962C8B-B14F-4D97-AF65-F5344CB8AC3E}">
        <p14:creationId xmlns:p14="http://schemas.microsoft.com/office/powerpoint/2010/main" val="2719569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3EF4-66F7-8259-8473-38A8449FF8E9}"/>
              </a:ext>
            </a:extLst>
          </p:cNvPr>
          <p:cNvSpPr>
            <a:spLocks noGrp="1"/>
          </p:cNvSpPr>
          <p:nvPr>
            <p:ph type="title"/>
          </p:nvPr>
        </p:nvSpPr>
        <p:spPr>
          <a:xfrm>
            <a:off x="2266709" y="206477"/>
            <a:ext cx="9001059" cy="1119086"/>
          </a:xfrm>
        </p:spPr>
        <p:txBody>
          <a:bodyPr>
            <a:normAutofit/>
          </a:bodyPr>
          <a:lstStyle/>
          <a:p>
            <a:r>
              <a:rPr lang="en-IN" sz="4000" dirty="0">
                <a:latin typeface="Aparajita" panose="02020603050405020304" pitchFamily="18" charset="0"/>
                <a:cs typeface="Aparajita" panose="02020603050405020304" pitchFamily="18" charset="0"/>
              </a:rPr>
              <a:t>Hyperparameter Tuning Improvements:</a:t>
            </a:r>
          </a:p>
        </p:txBody>
      </p:sp>
      <p:sp>
        <p:nvSpPr>
          <p:cNvPr id="3" name="Content Placeholder 2">
            <a:extLst>
              <a:ext uri="{FF2B5EF4-FFF2-40B4-BE49-F238E27FC236}">
                <a16:creationId xmlns:a16="http://schemas.microsoft.com/office/drawing/2014/main" id="{3A73C3A8-0604-C661-7EE3-DBC0BC3935D9}"/>
              </a:ext>
            </a:extLst>
          </p:cNvPr>
          <p:cNvSpPr>
            <a:spLocks noGrp="1"/>
          </p:cNvSpPr>
          <p:nvPr>
            <p:ph idx="1"/>
          </p:nvPr>
        </p:nvSpPr>
        <p:spPr>
          <a:xfrm>
            <a:off x="1451658" y="1628855"/>
            <a:ext cx="5412129" cy="4351338"/>
          </a:xfrm>
        </p:spPr>
        <p:txBody>
          <a:bodyPr>
            <a:normAutofit fontScale="92500"/>
          </a:bodyPr>
          <a:lstStyle/>
          <a:p>
            <a:pPr marL="0" indent="0" algn="just">
              <a:buNone/>
            </a:pPr>
            <a:r>
              <a:rPr lang="en-US" sz="2200" dirty="0">
                <a:latin typeface="Aparajita" panose="02020603050405020304" pitchFamily="18" charset="0"/>
                <a:cs typeface="Aparajita" panose="02020603050405020304" pitchFamily="18" charset="0"/>
              </a:rPr>
              <a:t>Q)Explain the tuning process and improvements achieved</a:t>
            </a:r>
            <a:r>
              <a:rPr lang="en-US" dirty="0">
                <a:latin typeface="Aparajita" panose="02020603050405020304" pitchFamily="18" charset="0"/>
                <a:cs typeface="Aparajita" panose="02020603050405020304" pitchFamily="18" charset="0"/>
              </a:rPr>
              <a:t>.</a:t>
            </a:r>
          </a:p>
          <a:p>
            <a:pPr marL="0" indent="0" algn="just">
              <a:buNone/>
            </a:pPr>
            <a:endParaRPr lang="en-US" dirty="0">
              <a:latin typeface="Aparajita" panose="02020603050405020304" pitchFamily="18" charset="0"/>
              <a:cs typeface="Aparajita" panose="02020603050405020304" pitchFamily="18" charset="0"/>
            </a:endParaRPr>
          </a:p>
          <a:p>
            <a:pPr algn="just">
              <a:buFont typeface="Arial" panose="020B0604020202020204" pitchFamily="34" charset="0"/>
              <a:buChar char="•"/>
            </a:pPr>
            <a:r>
              <a:rPr lang="en-US" sz="2400" b="1" dirty="0">
                <a:latin typeface="Aparajita" panose="02020603050405020304" pitchFamily="18" charset="0"/>
                <a:cs typeface="Aparajita" panose="02020603050405020304" pitchFamily="18" charset="0"/>
              </a:rPr>
              <a:t>Improvements</a:t>
            </a:r>
            <a:r>
              <a:rPr lang="en-US" sz="2400" dirty="0">
                <a:latin typeface="Aparajita" panose="02020603050405020304" pitchFamily="18" charset="0"/>
                <a:cs typeface="Aparajita" panose="02020603050405020304" pitchFamily="18" charset="0"/>
              </a:rPr>
              <a:t>: Hyperparameter tuning was applied to the Random Forest, LightGBM, and CatBoost models, yielding better results. Example: CatBoost with optimal hyperparameters gave better R-squared values and reduced errors (RMSE).</a:t>
            </a:r>
          </a:p>
          <a:p>
            <a:pPr marL="0" indent="0" algn="just">
              <a:buNone/>
            </a:pPr>
            <a:endParaRPr lang="en-US" sz="2400" dirty="0">
              <a:latin typeface="Aparajita" panose="02020603050405020304" pitchFamily="18" charset="0"/>
              <a:cs typeface="Aparajita" panose="02020603050405020304" pitchFamily="18" charset="0"/>
            </a:endParaRPr>
          </a:p>
          <a:p>
            <a:pPr algn="just">
              <a:buFont typeface="Arial" panose="020B0604020202020204" pitchFamily="34" charset="0"/>
              <a:buChar char="•"/>
            </a:pPr>
            <a:r>
              <a:rPr lang="en-US" sz="2400" dirty="0">
                <a:latin typeface="Aparajita" panose="02020603050405020304" pitchFamily="18" charset="0"/>
                <a:cs typeface="Aparajita" panose="02020603050405020304" pitchFamily="18" charset="0"/>
              </a:rPr>
              <a:t>Show a performance comparison (before and after tuning) for the best models using evaluation metrics like R2, MSE, and MAE.</a:t>
            </a:r>
          </a:p>
          <a:p>
            <a:endParaRPr lang="en-IN" dirty="0"/>
          </a:p>
        </p:txBody>
      </p:sp>
      <p:pic>
        <p:nvPicPr>
          <p:cNvPr id="5" name="Picture 4">
            <a:extLst>
              <a:ext uri="{FF2B5EF4-FFF2-40B4-BE49-F238E27FC236}">
                <a16:creationId xmlns:a16="http://schemas.microsoft.com/office/drawing/2014/main" id="{97FA021A-2872-735D-3BED-88CCF6064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534" y="1325562"/>
            <a:ext cx="5296382" cy="5532437"/>
          </a:xfrm>
          <a:prstGeom prst="rect">
            <a:avLst/>
          </a:prstGeom>
        </p:spPr>
      </p:pic>
    </p:spTree>
    <p:extLst>
      <p:ext uri="{BB962C8B-B14F-4D97-AF65-F5344CB8AC3E}">
        <p14:creationId xmlns:p14="http://schemas.microsoft.com/office/powerpoint/2010/main" val="524118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DDF2-E04F-29FC-C606-FD6DBEBDDA3E}"/>
              </a:ext>
            </a:extLst>
          </p:cNvPr>
          <p:cNvSpPr>
            <a:spLocks noGrp="1"/>
          </p:cNvSpPr>
          <p:nvPr>
            <p:ph type="title"/>
          </p:nvPr>
        </p:nvSpPr>
        <p:spPr>
          <a:xfrm>
            <a:off x="2331334" y="383458"/>
            <a:ext cx="10515600" cy="942105"/>
          </a:xfrm>
        </p:spPr>
        <p:txBody>
          <a:bodyPr/>
          <a:lstStyle/>
          <a:p>
            <a:r>
              <a:rPr lang="en-IN" dirty="0">
                <a:latin typeface="Aptos Display" panose="020B0004020202020204" pitchFamily="34" charset="0"/>
              </a:rPr>
              <a:t>Insights and Evaluation Metrics:</a:t>
            </a:r>
          </a:p>
        </p:txBody>
      </p:sp>
      <p:sp>
        <p:nvSpPr>
          <p:cNvPr id="4" name="Rectangle 1">
            <a:extLst>
              <a:ext uri="{FF2B5EF4-FFF2-40B4-BE49-F238E27FC236}">
                <a16:creationId xmlns:a16="http://schemas.microsoft.com/office/drawing/2014/main" id="{2626F7D2-C68B-AAF2-4B84-3B4AD5E689C9}"/>
              </a:ext>
            </a:extLst>
          </p:cNvPr>
          <p:cNvSpPr>
            <a:spLocks noGrp="1" noChangeArrowheads="1"/>
          </p:cNvSpPr>
          <p:nvPr>
            <p:ph idx="1"/>
          </p:nvPr>
        </p:nvSpPr>
        <p:spPr bwMode="auto">
          <a:xfrm>
            <a:off x="1613705" y="1707566"/>
            <a:ext cx="10273496"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ptos Display" panose="020B0004020202020204" pitchFamily="34" charset="0"/>
              </a:rPr>
              <a:t>Q) Summarize key insights.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ptos Display" panose="020B0004020202020204" pitchFamily="34" charset="0"/>
              </a:rPr>
              <a:t>     Discuss evaluation metrics and their relevance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Aptos Display" panose="020B00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ptos Display" panose="020B0004020202020204" pitchFamily="34" charset="0"/>
              </a:rPr>
              <a:t>Best Performing Model</a:t>
            </a:r>
            <a:r>
              <a:rPr kumimoji="0" lang="en-US" altLang="en-US" sz="2000" b="0" i="0" u="none" strike="noStrike" cap="none" normalizeH="0" baseline="0" dirty="0">
                <a:ln>
                  <a:noFill/>
                </a:ln>
                <a:solidFill>
                  <a:schemeClr val="tx1"/>
                </a:solidFill>
                <a:effectLst/>
                <a:latin typeface="Aptos Display" panose="020B0004020202020204" pitchFamily="34" charset="0"/>
              </a:rPr>
              <a:t>: After evaluating multiple models, CatBoost (after hyperparameter tuning) provided the best </a:t>
            </a:r>
            <a:r>
              <a:rPr kumimoji="0" lang="en-US" altLang="en-US" sz="2000" b="0" i="0" u="none" strike="noStrike" cap="none" normalizeH="0" baseline="0" dirty="0">
                <a:ln>
                  <a:noFill/>
                </a:ln>
                <a:solidFill>
                  <a:schemeClr val="tx1"/>
                </a:solidFill>
                <a:effectLst/>
                <a:highlight>
                  <a:srgbClr val="C0C0C0"/>
                </a:highlight>
                <a:latin typeface="Aptos Display" panose="020B0004020202020204" pitchFamily="34" charset="0"/>
              </a:rPr>
              <a:t>performance with a high R-squared value and low RMSE.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ptos Display" panose="020B00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ptos Display" panose="020B0004020202020204" pitchFamily="34" charset="0"/>
              </a:rPr>
              <a:t>Key Insights</a:t>
            </a:r>
            <a:r>
              <a:rPr kumimoji="0" lang="en-US" altLang="en-US" sz="2000" b="0" i="0" u="none" strike="noStrike" cap="none" normalizeH="0" baseline="0" dirty="0">
                <a:ln>
                  <a:noFill/>
                </a:ln>
                <a:solidFill>
                  <a:schemeClr val="tx1"/>
                </a:solidFill>
                <a:effectLst/>
                <a:latin typeface="Aptos Display" panose="020B00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ptos Display" panose="020B0004020202020204" pitchFamily="34" charset="0"/>
              </a:rPr>
              <a:t>The correlation matrix revealed that some features (e.g., MWG, KWG) had stronger relationships with the target.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ptos Display" panose="020B0004020202020204" pitchFamily="34" charset="0"/>
              </a:rPr>
              <a:t>The Random Forest and CatBoost models showed significant improvement in accuracy after tuning.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7154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CB77E6-0EFB-EE42-25A5-CF83C7AF2A2E}"/>
              </a:ext>
            </a:extLst>
          </p:cNvPr>
          <p:cNvSpPr txBox="1"/>
          <p:nvPr/>
        </p:nvSpPr>
        <p:spPr>
          <a:xfrm>
            <a:off x="2378243" y="657544"/>
            <a:ext cx="6104020" cy="523220"/>
          </a:xfrm>
          <a:prstGeom prst="rect">
            <a:avLst/>
          </a:prstGeom>
          <a:noFill/>
        </p:spPr>
        <p:txBody>
          <a:bodyPr wrap="square">
            <a:spAutoFit/>
          </a:bodyPr>
          <a:lstStyle/>
          <a:p>
            <a:r>
              <a:rPr lang="en-US" sz="2800" b="1" dirty="0">
                <a:latin typeface="Calisto MT" panose="02040603050505030304" pitchFamily="18" charset="0"/>
              </a:rPr>
              <a:t>Presentation Outline</a:t>
            </a:r>
            <a:r>
              <a:rPr lang="en-US" sz="2800" b="1" dirty="0"/>
              <a:t>:</a:t>
            </a:r>
            <a:endParaRPr lang="en-IN" sz="2800" dirty="0"/>
          </a:p>
        </p:txBody>
      </p:sp>
      <p:sp>
        <p:nvSpPr>
          <p:cNvPr id="5" name="TextBox 4">
            <a:extLst>
              <a:ext uri="{FF2B5EF4-FFF2-40B4-BE49-F238E27FC236}">
                <a16:creationId xmlns:a16="http://schemas.microsoft.com/office/drawing/2014/main" id="{AA31E3CF-6795-F13D-0FB7-5D62969529A6}"/>
              </a:ext>
            </a:extLst>
          </p:cNvPr>
          <p:cNvSpPr txBox="1"/>
          <p:nvPr/>
        </p:nvSpPr>
        <p:spPr>
          <a:xfrm>
            <a:off x="2095500" y="1655348"/>
            <a:ext cx="8001000" cy="4893647"/>
          </a:xfrm>
          <a:prstGeom prst="rect">
            <a:avLst/>
          </a:prstGeom>
          <a:noFill/>
        </p:spPr>
        <p:txBody>
          <a:bodyPr wrap="square">
            <a:spAutoFit/>
          </a:bodyPr>
          <a:lstStyle/>
          <a:p>
            <a:pPr algn="just">
              <a:buClr>
                <a:srgbClr val="002060"/>
              </a:buClr>
              <a:buFont typeface="Arial" pitchFamily="34" charset="0"/>
              <a:buChar char="•"/>
            </a:pPr>
            <a:r>
              <a:rPr lang="en-US" sz="2400" dirty="0"/>
              <a:t> </a:t>
            </a:r>
            <a:r>
              <a:rPr lang="en-US" sz="2400" dirty="0">
                <a:latin typeface="Aparajita" panose="02020603050405020304" pitchFamily="18" charset="0"/>
                <a:cs typeface="Aparajita" panose="02020603050405020304" pitchFamily="18" charset="0"/>
              </a:rPr>
              <a:t>development of the code</a:t>
            </a:r>
          </a:p>
          <a:p>
            <a:pPr algn="just">
              <a:buClr>
                <a:srgbClr val="002060"/>
              </a:buClr>
              <a:buFont typeface="Arial" pitchFamily="34" charset="0"/>
              <a:buChar char="•"/>
            </a:pPr>
            <a:r>
              <a:rPr lang="en-US" sz="2400" dirty="0">
                <a:latin typeface="Aparajita" panose="02020603050405020304" pitchFamily="18" charset="0"/>
                <a:cs typeface="Aparajita" panose="02020603050405020304" pitchFamily="18" charset="0"/>
              </a:rPr>
              <a:t>Step-by-Step Breakdown of the   Approach</a:t>
            </a:r>
          </a:p>
          <a:p>
            <a:pPr algn="just">
              <a:buClr>
                <a:srgbClr val="002060"/>
              </a:buClr>
              <a:buFont typeface="Arial" pitchFamily="34" charset="0"/>
              <a:buChar char="•"/>
            </a:pPr>
            <a:r>
              <a:rPr lang="en-US" sz="2400" dirty="0">
                <a:latin typeface="Aparajita" panose="02020603050405020304" pitchFamily="18" charset="0"/>
                <a:cs typeface="Aparajita" panose="02020603050405020304" pitchFamily="18" charset="0"/>
              </a:rPr>
              <a:t> data summary</a:t>
            </a:r>
          </a:p>
          <a:p>
            <a:pPr algn="just">
              <a:buClr>
                <a:srgbClr val="002060"/>
              </a:buClr>
              <a:buFont typeface="Arial" pitchFamily="34" charset="0"/>
              <a:buChar char="•"/>
            </a:pPr>
            <a:r>
              <a:rPr lang="en-US" sz="2400" dirty="0">
                <a:latin typeface="Aparajita" panose="02020603050405020304" pitchFamily="18" charset="0"/>
                <a:cs typeface="Aparajita" panose="02020603050405020304" pitchFamily="18" charset="0"/>
              </a:rPr>
              <a:t> </a:t>
            </a:r>
            <a:r>
              <a:rPr lang="en-IN" sz="2400" dirty="0">
                <a:latin typeface="Aparajita" panose="02020603050405020304" pitchFamily="18" charset="0"/>
                <a:cs typeface="Aparajita" panose="02020603050405020304" pitchFamily="18" charset="0"/>
              </a:rPr>
              <a:t>Industry Overview:</a:t>
            </a:r>
            <a:r>
              <a:rPr lang="en-US" sz="2400" dirty="0">
                <a:latin typeface="Aparajita" panose="02020603050405020304" pitchFamily="18" charset="0"/>
                <a:cs typeface="Aparajita" panose="02020603050405020304" pitchFamily="18" charset="0"/>
              </a:rPr>
              <a:t> GPU Kernel Performance</a:t>
            </a:r>
          </a:p>
          <a:p>
            <a:pPr algn="just">
              <a:buClr>
                <a:srgbClr val="002060"/>
              </a:buClr>
              <a:buFont typeface="Arial" pitchFamily="34" charset="0"/>
              <a:buChar char="•"/>
            </a:pPr>
            <a:r>
              <a:rPr lang="en-IN" sz="2400" dirty="0">
                <a:latin typeface="Aparajita" panose="02020603050405020304" pitchFamily="18" charset="0"/>
                <a:cs typeface="Aparajita" panose="02020603050405020304" pitchFamily="18" charset="0"/>
              </a:rPr>
              <a:t>Business Problem Statement</a:t>
            </a:r>
          </a:p>
          <a:p>
            <a:pPr algn="just">
              <a:buClr>
                <a:srgbClr val="002060"/>
              </a:buClr>
              <a:buFont typeface="Arial" pitchFamily="34" charset="0"/>
              <a:buChar char="•"/>
            </a:pPr>
            <a:r>
              <a:rPr lang="en-US" sz="2400" dirty="0">
                <a:latin typeface="Aparajita" panose="02020603050405020304" pitchFamily="18" charset="0"/>
                <a:cs typeface="Aparajita" panose="02020603050405020304" pitchFamily="18" charset="0"/>
              </a:rPr>
              <a:t>Dataset Description and Plan of Action</a:t>
            </a:r>
          </a:p>
          <a:p>
            <a:pPr algn="just">
              <a:buClr>
                <a:srgbClr val="002060"/>
              </a:buClr>
              <a:buFont typeface="Arial" pitchFamily="34" charset="0"/>
              <a:buChar char="•"/>
            </a:pPr>
            <a:r>
              <a:rPr lang="en-IN" sz="2400" dirty="0">
                <a:latin typeface="Aparajita" panose="02020603050405020304" pitchFamily="18" charset="0"/>
                <a:cs typeface="Aparajita" panose="02020603050405020304" pitchFamily="18" charset="0"/>
              </a:rPr>
              <a:t>Exploratory Data Analysis (EDA)</a:t>
            </a:r>
          </a:p>
          <a:p>
            <a:pPr algn="just">
              <a:buClr>
                <a:srgbClr val="002060"/>
              </a:buClr>
              <a:buFont typeface="Arial" pitchFamily="34" charset="0"/>
              <a:buChar char="•"/>
            </a:pPr>
            <a:r>
              <a:rPr lang="en-US" sz="2400" dirty="0">
                <a:latin typeface="Aparajita" panose="02020603050405020304" pitchFamily="18" charset="0"/>
                <a:cs typeface="Aparajita" panose="02020603050405020304" pitchFamily="18" charset="0"/>
              </a:rPr>
              <a:t>Histogram of data</a:t>
            </a:r>
          </a:p>
          <a:p>
            <a:pPr algn="just">
              <a:buClr>
                <a:srgbClr val="002060"/>
              </a:buClr>
              <a:buFont typeface="Arial" pitchFamily="34" charset="0"/>
              <a:buChar char="•"/>
            </a:pPr>
            <a:r>
              <a:rPr lang="en-US" sz="2400" dirty="0">
                <a:latin typeface="Aparajita" panose="02020603050405020304" pitchFamily="18" charset="0"/>
                <a:cs typeface="Aparajita" panose="02020603050405020304" pitchFamily="18" charset="0"/>
              </a:rPr>
              <a:t>Correlation matrix</a:t>
            </a:r>
          </a:p>
          <a:p>
            <a:pPr algn="just">
              <a:buClr>
                <a:srgbClr val="002060"/>
              </a:buClr>
              <a:buFont typeface="Arial" pitchFamily="34" charset="0"/>
              <a:buChar char="•"/>
            </a:pPr>
            <a:r>
              <a:rPr lang="en-US" sz="2400" dirty="0">
                <a:latin typeface="Aparajita" panose="02020603050405020304" pitchFamily="18" charset="0"/>
                <a:cs typeface="Aparajita" panose="02020603050405020304" pitchFamily="18" charset="0"/>
              </a:rPr>
              <a:t>Boxplot,linear regression  plot,scatter plot’s</a:t>
            </a:r>
          </a:p>
          <a:p>
            <a:pPr algn="just">
              <a:buClr>
                <a:srgbClr val="002060"/>
              </a:buClr>
              <a:buFont typeface="Arial" pitchFamily="34" charset="0"/>
              <a:buChar char="•"/>
            </a:pPr>
            <a:r>
              <a:rPr lang="en-US" sz="2400" dirty="0">
                <a:latin typeface="Aparajita" panose="02020603050405020304" pitchFamily="18" charset="0"/>
                <a:cs typeface="Aparajita" panose="02020603050405020304" pitchFamily="18" charset="0"/>
              </a:rPr>
              <a:t>  Data Processing</a:t>
            </a:r>
          </a:p>
          <a:p>
            <a:pPr algn="just">
              <a:buClr>
                <a:srgbClr val="002060"/>
              </a:buClr>
              <a:buFont typeface="Arial" pitchFamily="34" charset="0"/>
              <a:buChar char="•"/>
            </a:pPr>
            <a:r>
              <a:rPr lang="en-US" sz="2400" dirty="0">
                <a:latin typeface="Aparajita" panose="02020603050405020304" pitchFamily="18" charset="0"/>
                <a:cs typeface="Aparajita" panose="02020603050405020304" pitchFamily="18" charset="0"/>
              </a:rPr>
              <a:t>Data splitting</a:t>
            </a:r>
          </a:p>
          <a:p>
            <a:pPr algn="just">
              <a:buClr>
                <a:srgbClr val="002060"/>
              </a:buClr>
              <a:buFont typeface="Arial" pitchFamily="34" charset="0"/>
              <a:buChar char="•"/>
            </a:pPr>
            <a:r>
              <a:rPr lang="en-US" sz="2400" dirty="0">
                <a:latin typeface="Aparajita" panose="02020603050405020304" pitchFamily="18" charset="0"/>
                <a:cs typeface="Aparajita" panose="02020603050405020304" pitchFamily="18" charset="0"/>
              </a:rPr>
              <a:t> Conclusion</a:t>
            </a:r>
          </a:p>
        </p:txBody>
      </p:sp>
    </p:spTree>
    <p:extLst>
      <p:ext uri="{BB962C8B-B14F-4D97-AF65-F5344CB8AC3E}">
        <p14:creationId xmlns:p14="http://schemas.microsoft.com/office/powerpoint/2010/main" val="2479002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BC1-DBEB-6CDC-5E2A-14CD09C4DD99}"/>
              </a:ext>
            </a:extLst>
          </p:cNvPr>
          <p:cNvSpPr>
            <a:spLocks noGrp="1"/>
          </p:cNvSpPr>
          <p:nvPr>
            <p:ph type="title"/>
          </p:nvPr>
        </p:nvSpPr>
        <p:spPr>
          <a:xfrm>
            <a:off x="2261886" y="462116"/>
            <a:ext cx="9467998" cy="863447"/>
          </a:xfrm>
        </p:spPr>
        <p:txBody>
          <a:bodyPr>
            <a:normAutofit/>
          </a:bodyPr>
          <a:lstStyle/>
          <a:p>
            <a:r>
              <a:rPr lang="en-US" dirty="0">
                <a:latin typeface="Aparajita" panose="02020603050405020304" pitchFamily="18" charset="0"/>
                <a:cs typeface="Aparajita" panose="02020603050405020304" pitchFamily="18" charset="0"/>
              </a:rPr>
              <a:t>Model Explainability and Business Impact:</a:t>
            </a:r>
            <a:endParaRPr lang="en-IN" dirty="0">
              <a:latin typeface="Aparajita" panose="02020603050405020304" pitchFamily="18" charset="0"/>
              <a:cs typeface="Aparajita" panose="02020603050405020304" pitchFamily="18" charset="0"/>
            </a:endParaRPr>
          </a:p>
        </p:txBody>
      </p:sp>
      <p:sp>
        <p:nvSpPr>
          <p:cNvPr id="4" name="Rectangle 1">
            <a:extLst>
              <a:ext uri="{FF2B5EF4-FFF2-40B4-BE49-F238E27FC236}">
                <a16:creationId xmlns:a16="http://schemas.microsoft.com/office/drawing/2014/main" id="{911E27D1-8422-0279-7ADF-D358E8403492}"/>
              </a:ext>
            </a:extLst>
          </p:cNvPr>
          <p:cNvSpPr>
            <a:spLocks noGrp="1" noChangeArrowheads="1"/>
          </p:cNvSpPr>
          <p:nvPr>
            <p:ph idx="1"/>
          </p:nvPr>
        </p:nvSpPr>
        <p:spPr bwMode="auto">
          <a:xfrm>
            <a:off x="1833622" y="2150683"/>
            <a:ext cx="8930833" cy="362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algn="just">
              <a:buFont typeface="Arial" panose="020B0604020202020204" pitchFamily="34" charset="0"/>
              <a:buChar char="•"/>
            </a:pPr>
            <a:r>
              <a:rPr lang="en-US" sz="2000" b="1" dirty="0">
                <a:latin typeface="Aptos" panose="020B0004020202020204" pitchFamily="34" charset="0"/>
              </a:rPr>
              <a:t>Model Explainability</a:t>
            </a:r>
            <a:r>
              <a:rPr lang="en-US" sz="2000" dirty="0">
                <a:latin typeface="Aptos" panose="020B0004020202020204" pitchFamily="34" charset="0"/>
              </a:rPr>
              <a:t>: Techniques like SHAP values or feature importance in Random Forest and CatBoost models can explain which features contributed the most to the predictions.</a:t>
            </a:r>
          </a:p>
          <a:p>
            <a:pPr algn="just">
              <a:buFont typeface="Arial" panose="020B0604020202020204" pitchFamily="34" charset="0"/>
              <a:buChar char="•"/>
            </a:pPr>
            <a:endParaRPr lang="en-US" sz="2000" dirty="0">
              <a:latin typeface="Aptos" panose="020B0004020202020204" pitchFamily="34" charset="0"/>
            </a:endParaRPr>
          </a:p>
          <a:p>
            <a:pPr marL="0" indent="0" algn="just">
              <a:buNone/>
            </a:pPr>
            <a:endParaRPr lang="en-US" sz="2000" dirty="0">
              <a:latin typeface="Aptos" panose="020B0004020202020204" pitchFamily="34" charset="0"/>
            </a:endParaRPr>
          </a:p>
          <a:p>
            <a:pPr algn="just">
              <a:buFont typeface="Arial" panose="020B0604020202020204" pitchFamily="34" charset="0"/>
              <a:buChar char="•"/>
            </a:pPr>
            <a:r>
              <a:rPr lang="en-US" sz="2000" b="1" dirty="0">
                <a:latin typeface="Aptos" panose="020B0004020202020204" pitchFamily="34" charset="0"/>
              </a:rPr>
              <a:t>Business Impact</a:t>
            </a:r>
            <a:r>
              <a:rPr lang="en-US" sz="2000" dirty="0">
                <a:latin typeface="Aptos" panose="020B0004020202020204" pitchFamily="34" charset="0"/>
              </a:rPr>
              <a:t>: Faster GPU performance leads to reduced hardware costs, increased efficiency in processing large datasets, and enhanced overall productivity in industries like AI and scientific computing</a:t>
            </a:r>
            <a:r>
              <a:rPr lang="en-US" sz="1800" dirty="0"/>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0417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9C688E-07CA-84A9-1721-D79591E6069E}"/>
              </a:ext>
            </a:extLst>
          </p:cNvPr>
          <p:cNvPicPr>
            <a:picLocks noChangeAspect="1"/>
          </p:cNvPicPr>
          <p:nvPr/>
        </p:nvPicPr>
        <p:blipFill>
          <a:blip r:embed="rId2"/>
          <a:srcRect t="37671" b="-1"/>
          <a:stretch/>
        </p:blipFill>
        <p:spPr>
          <a:xfrm>
            <a:off x="3467519" y="2534919"/>
            <a:ext cx="5382376" cy="356261"/>
          </a:xfrm>
          <a:prstGeom prst="rect">
            <a:avLst/>
          </a:prstGeom>
        </p:spPr>
      </p:pic>
      <p:pic>
        <p:nvPicPr>
          <p:cNvPr id="9" name="Picture 8">
            <a:extLst>
              <a:ext uri="{FF2B5EF4-FFF2-40B4-BE49-F238E27FC236}">
                <a16:creationId xmlns:a16="http://schemas.microsoft.com/office/drawing/2014/main" id="{F76288BC-6142-F4A7-32D4-89023DB1CE73}"/>
              </a:ext>
            </a:extLst>
          </p:cNvPr>
          <p:cNvPicPr>
            <a:picLocks noChangeAspect="1"/>
          </p:cNvPicPr>
          <p:nvPr/>
        </p:nvPicPr>
        <p:blipFill>
          <a:blip r:embed="rId3">
            <a:extLst>
              <a:ext uri="{28A0092B-C50C-407E-A947-70E740481C1C}">
                <a14:useLocalDpi xmlns:a14="http://schemas.microsoft.com/office/drawing/2010/main" val="0"/>
              </a:ext>
            </a:extLst>
          </a:blip>
          <a:srcRect t="83452"/>
          <a:stretch/>
        </p:blipFill>
        <p:spPr>
          <a:xfrm>
            <a:off x="3467519" y="3080112"/>
            <a:ext cx="5382376" cy="356262"/>
          </a:xfrm>
          <a:prstGeom prst="rect">
            <a:avLst/>
          </a:prstGeom>
        </p:spPr>
      </p:pic>
      <p:pic>
        <p:nvPicPr>
          <p:cNvPr id="11" name="Picture 10">
            <a:extLst>
              <a:ext uri="{FF2B5EF4-FFF2-40B4-BE49-F238E27FC236}">
                <a16:creationId xmlns:a16="http://schemas.microsoft.com/office/drawing/2014/main" id="{85988365-4970-EAE6-8D27-B9155A49A6CF}"/>
              </a:ext>
            </a:extLst>
          </p:cNvPr>
          <p:cNvPicPr>
            <a:picLocks noChangeAspect="1"/>
          </p:cNvPicPr>
          <p:nvPr/>
        </p:nvPicPr>
        <p:blipFill>
          <a:blip r:embed="rId2"/>
          <a:srcRect l="-2375" t="9273" b="50000"/>
          <a:stretch/>
        </p:blipFill>
        <p:spPr>
          <a:xfrm>
            <a:off x="3339700" y="1956619"/>
            <a:ext cx="5510195" cy="232784"/>
          </a:xfrm>
          <a:prstGeom prst="rect">
            <a:avLst/>
          </a:prstGeom>
        </p:spPr>
      </p:pic>
      <p:sp>
        <p:nvSpPr>
          <p:cNvPr id="15" name="TextBox 14">
            <a:extLst>
              <a:ext uri="{FF2B5EF4-FFF2-40B4-BE49-F238E27FC236}">
                <a16:creationId xmlns:a16="http://schemas.microsoft.com/office/drawing/2014/main" id="{F4D24A73-3192-64BA-0136-40CB2FF0E145}"/>
              </a:ext>
            </a:extLst>
          </p:cNvPr>
          <p:cNvSpPr txBox="1"/>
          <p:nvPr/>
        </p:nvSpPr>
        <p:spPr>
          <a:xfrm>
            <a:off x="1628887" y="3067042"/>
            <a:ext cx="1838632" cy="369332"/>
          </a:xfrm>
          <a:prstGeom prst="rect">
            <a:avLst/>
          </a:prstGeom>
          <a:noFill/>
        </p:spPr>
        <p:txBody>
          <a:bodyPr wrap="square" rtlCol="0">
            <a:spAutoFit/>
          </a:bodyPr>
          <a:lstStyle/>
          <a:p>
            <a:r>
              <a:rPr lang="en-US" dirty="0"/>
              <a:t>Python results:</a:t>
            </a:r>
            <a:endParaRPr lang="en-IN" dirty="0"/>
          </a:p>
        </p:txBody>
      </p:sp>
      <p:sp>
        <p:nvSpPr>
          <p:cNvPr id="17" name="TextBox 16">
            <a:extLst>
              <a:ext uri="{FF2B5EF4-FFF2-40B4-BE49-F238E27FC236}">
                <a16:creationId xmlns:a16="http://schemas.microsoft.com/office/drawing/2014/main" id="{3648E418-27B4-3F5C-8602-8B16C65ABE28}"/>
              </a:ext>
            </a:extLst>
          </p:cNvPr>
          <p:cNvSpPr txBox="1"/>
          <p:nvPr/>
        </p:nvSpPr>
        <p:spPr>
          <a:xfrm>
            <a:off x="1897626" y="2521415"/>
            <a:ext cx="1442074" cy="369332"/>
          </a:xfrm>
          <a:prstGeom prst="rect">
            <a:avLst/>
          </a:prstGeom>
          <a:noFill/>
        </p:spPr>
        <p:txBody>
          <a:bodyPr wrap="square" rtlCol="0">
            <a:spAutoFit/>
          </a:bodyPr>
          <a:lstStyle/>
          <a:p>
            <a:r>
              <a:rPr lang="en-US" dirty="0"/>
              <a:t>R result:</a:t>
            </a:r>
            <a:endParaRPr lang="en-IN" dirty="0"/>
          </a:p>
        </p:txBody>
      </p:sp>
      <p:sp>
        <p:nvSpPr>
          <p:cNvPr id="19" name="TextBox 18">
            <a:extLst>
              <a:ext uri="{FF2B5EF4-FFF2-40B4-BE49-F238E27FC236}">
                <a16:creationId xmlns:a16="http://schemas.microsoft.com/office/drawing/2014/main" id="{552C10DD-8E86-8CD1-0D1C-918DFE3833D0}"/>
              </a:ext>
            </a:extLst>
          </p:cNvPr>
          <p:cNvSpPr txBox="1"/>
          <p:nvPr/>
        </p:nvSpPr>
        <p:spPr>
          <a:xfrm>
            <a:off x="3287271" y="422787"/>
            <a:ext cx="7760920" cy="584775"/>
          </a:xfrm>
          <a:prstGeom prst="rect">
            <a:avLst/>
          </a:prstGeom>
          <a:noFill/>
        </p:spPr>
        <p:txBody>
          <a:bodyPr wrap="square" rtlCol="0">
            <a:spAutoFit/>
          </a:bodyPr>
          <a:lstStyle/>
          <a:p>
            <a:r>
              <a:rPr lang="en-US" sz="3200" dirty="0">
                <a:latin typeface="Aptos" panose="020B0004020202020204" pitchFamily="34" charset="0"/>
              </a:rPr>
              <a:t>MAE,MSE,RMSE,R2 value results:</a:t>
            </a:r>
            <a:endParaRPr lang="en-IN" sz="3200" dirty="0">
              <a:latin typeface="Aptos" panose="020B0004020202020204" pitchFamily="34" charset="0"/>
            </a:endParaRPr>
          </a:p>
        </p:txBody>
      </p:sp>
      <p:sp>
        <p:nvSpPr>
          <p:cNvPr id="21" name="TextBox 20">
            <a:extLst>
              <a:ext uri="{FF2B5EF4-FFF2-40B4-BE49-F238E27FC236}">
                <a16:creationId xmlns:a16="http://schemas.microsoft.com/office/drawing/2014/main" id="{B43DF95F-C901-9C44-A702-B1A3972EE207}"/>
              </a:ext>
            </a:extLst>
          </p:cNvPr>
          <p:cNvSpPr txBox="1"/>
          <p:nvPr/>
        </p:nvSpPr>
        <p:spPr>
          <a:xfrm>
            <a:off x="730718" y="3768386"/>
            <a:ext cx="10728157" cy="1477328"/>
          </a:xfrm>
          <a:prstGeom prst="rect">
            <a:avLst/>
          </a:prstGeom>
          <a:noFill/>
        </p:spPr>
        <p:txBody>
          <a:bodyPr wrap="square">
            <a:spAutoFit/>
          </a:bodyPr>
          <a:lstStyle/>
          <a:p>
            <a:r>
              <a:rPr lang="en-US" dirty="0">
                <a:solidFill>
                  <a:srgbClr val="002060"/>
                </a:solidFill>
                <a:latin typeface="Aptos Display" panose="020B0004020202020204" pitchFamily="34" charset="0"/>
              </a:rPr>
              <a:t>We know, the lesser the value of MSE, RMSE, the better is the algorithm and the higher the value of R-sq and Adjusted R-sq, the better is the algorithm.</a:t>
            </a:r>
          </a:p>
          <a:p>
            <a:r>
              <a:rPr lang="en-US" dirty="0">
                <a:solidFill>
                  <a:srgbClr val="002060"/>
                </a:solidFill>
                <a:latin typeface="Aptos Display" panose="020B0004020202020204" pitchFamily="34" charset="0"/>
              </a:rPr>
              <a:t>From the above comparison table, we can see, Decision Tree model has the least MSE, RMSE scores and the highest R-sq and Adjusted R-sq scores.</a:t>
            </a:r>
          </a:p>
          <a:p>
            <a:r>
              <a:rPr lang="en-US" dirty="0">
                <a:solidFill>
                  <a:srgbClr val="002060"/>
                </a:solidFill>
                <a:latin typeface="Aptos Display" panose="020B0004020202020204" pitchFamily="34" charset="0"/>
              </a:rPr>
              <a:t>Therefore we can conclude that Decision Tree model is yielding best results for this particular project.</a:t>
            </a:r>
          </a:p>
        </p:txBody>
      </p:sp>
      <p:sp>
        <p:nvSpPr>
          <p:cNvPr id="23" name="TextBox 22">
            <a:extLst>
              <a:ext uri="{FF2B5EF4-FFF2-40B4-BE49-F238E27FC236}">
                <a16:creationId xmlns:a16="http://schemas.microsoft.com/office/drawing/2014/main" id="{B7A2A4C3-27D3-8650-A3A8-D58D222F17F7}"/>
              </a:ext>
            </a:extLst>
          </p:cNvPr>
          <p:cNvSpPr txBox="1"/>
          <p:nvPr/>
        </p:nvSpPr>
        <p:spPr>
          <a:xfrm>
            <a:off x="2745875" y="5788882"/>
            <a:ext cx="6104020" cy="646331"/>
          </a:xfrm>
          <a:prstGeom prst="rect">
            <a:avLst/>
          </a:prstGeom>
          <a:noFill/>
        </p:spPr>
        <p:txBody>
          <a:bodyPr wrap="square">
            <a:spAutoFit/>
          </a:bodyPr>
          <a:lstStyle/>
          <a:p>
            <a:r>
              <a:rPr lang="en-US" dirty="0">
                <a:solidFill>
                  <a:srgbClr val="FF0000"/>
                </a:solidFill>
                <a:latin typeface="Aptos Display" panose="020B0004020202020204" pitchFamily="34" charset="0"/>
              </a:rPr>
              <a:t>Since the Decision Tree model has the least MSE, RMSE scores and the highest R-sq and Adjusted R-sq scores</a:t>
            </a:r>
            <a:endParaRPr lang="en-IN" dirty="0">
              <a:solidFill>
                <a:srgbClr val="FF0000"/>
              </a:solidFill>
              <a:latin typeface="Aptos Display" panose="020B0004020202020204" pitchFamily="34" charset="0"/>
            </a:endParaRPr>
          </a:p>
        </p:txBody>
      </p:sp>
    </p:spTree>
    <p:extLst>
      <p:ext uri="{BB962C8B-B14F-4D97-AF65-F5344CB8AC3E}">
        <p14:creationId xmlns:p14="http://schemas.microsoft.com/office/powerpoint/2010/main" val="362518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7CB515-BC34-A41C-F13E-0711F10C51D6}"/>
              </a:ext>
            </a:extLst>
          </p:cNvPr>
          <p:cNvPicPr>
            <a:picLocks noChangeAspect="1"/>
          </p:cNvPicPr>
          <p:nvPr/>
        </p:nvPicPr>
        <p:blipFill>
          <a:blip r:embed="rId2"/>
          <a:stretch>
            <a:fillRect/>
          </a:stretch>
        </p:blipFill>
        <p:spPr>
          <a:xfrm>
            <a:off x="3598606" y="1478526"/>
            <a:ext cx="4994787" cy="2798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1030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0B545-3AB8-274C-36A7-57623C964BEB}"/>
              </a:ext>
            </a:extLst>
          </p:cNvPr>
          <p:cNvSpPr>
            <a:spLocks noGrp="1"/>
          </p:cNvSpPr>
          <p:nvPr>
            <p:ph idx="1"/>
          </p:nvPr>
        </p:nvSpPr>
        <p:spPr>
          <a:xfrm>
            <a:off x="2286252" y="309622"/>
            <a:ext cx="9357879" cy="5952281"/>
          </a:xfrm>
        </p:spPr>
        <p:txBody>
          <a:bodyPr>
            <a:normAutofit/>
          </a:bodyPr>
          <a:lstStyle/>
          <a:p>
            <a:r>
              <a:rPr lang="en-US" sz="2000" b="1" u="sng" dirty="0">
                <a:latin typeface="Aptos Display" panose="020B0004020202020204" pitchFamily="34" charset="0"/>
              </a:rPr>
              <a:t>Development of  the Code</a:t>
            </a:r>
          </a:p>
          <a:p>
            <a:pPr marL="0" indent="0">
              <a:buNone/>
            </a:pPr>
            <a:endParaRPr lang="en-US" sz="2000" b="1" u="sng" dirty="0">
              <a:latin typeface="Aptos Display" panose="020B0004020202020204" pitchFamily="34" charset="0"/>
            </a:endParaRPr>
          </a:p>
          <a:p>
            <a:pPr algn="just">
              <a:buFont typeface="+mj-lt"/>
              <a:buAutoNum type="arabicPeriod"/>
            </a:pPr>
            <a:r>
              <a:rPr lang="en-US" b="1" dirty="0">
                <a:latin typeface="Aptos Display" panose="020B0004020202020204" pitchFamily="34" charset="0"/>
              </a:rPr>
              <a:t>Python and R Scripts:</a:t>
            </a:r>
            <a:endParaRPr lang="en-US" dirty="0">
              <a:latin typeface="Aptos Display" panose="020B0004020202020204" pitchFamily="34" charset="0"/>
            </a:endParaRPr>
          </a:p>
          <a:p>
            <a:pPr marL="457200" lvl="1" indent="0" algn="just">
              <a:buNone/>
            </a:pPr>
            <a:r>
              <a:rPr lang="en-US" sz="1800" dirty="0">
                <a:latin typeface="Aptos Display" panose="020B0004020202020204" pitchFamily="34" charset="0"/>
              </a:rPr>
              <a:t>Write Python and R code for:</a:t>
            </a:r>
          </a:p>
          <a:p>
            <a:pPr marL="1143000" lvl="2" indent="-228600" algn="just">
              <a:buFont typeface="+mj-lt"/>
              <a:buAutoNum type="arabicPeriod"/>
            </a:pPr>
            <a:r>
              <a:rPr lang="en-US" sz="1800" b="1" dirty="0">
                <a:latin typeface="Aptos Display" panose="020B0004020202020204" pitchFamily="34" charset="0"/>
              </a:rPr>
              <a:t>Data Loading and Exploration:</a:t>
            </a:r>
            <a:r>
              <a:rPr lang="en-US" sz="1800" dirty="0">
                <a:latin typeface="Aptos Display" panose="020B0004020202020204" pitchFamily="34" charset="0"/>
              </a:rPr>
              <a:t> Importing and exploring the dataset.</a:t>
            </a:r>
          </a:p>
          <a:p>
            <a:pPr marL="1143000" lvl="2" indent="-228600" algn="just">
              <a:buFont typeface="+mj-lt"/>
              <a:buAutoNum type="arabicPeriod"/>
            </a:pPr>
            <a:r>
              <a:rPr lang="en-US" sz="1800" b="1" dirty="0">
                <a:latin typeface="Aptos Display" panose="020B0004020202020204" pitchFamily="34" charset="0"/>
              </a:rPr>
              <a:t>EDA:</a:t>
            </a:r>
            <a:r>
              <a:rPr lang="en-US" sz="1800" dirty="0">
                <a:latin typeface="Aptos Display" panose="020B0004020202020204" pitchFamily="34" charset="0"/>
              </a:rPr>
              <a:t> Creating visualizations and charts.</a:t>
            </a:r>
          </a:p>
          <a:p>
            <a:pPr marL="1143000" lvl="2" indent="-228600" algn="just">
              <a:buFont typeface="+mj-lt"/>
              <a:buAutoNum type="arabicPeriod"/>
            </a:pPr>
            <a:r>
              <a:rPr lang="en-US" sz="1800" b="1" dirty="0">
                <a:latin typeface="Aptos Display" panose="020B0004020202020204" pitchFamily="34" charset="0"/>
              </a:rPr>
              <a:t>Preprocessing:</a:t>
            </a:r>
            <a:r>
              <a:rPr lang="en-US" sz="1800" dirty="0">
                <a:latin typeface="Aptos Display" panose="020B0004020202020204" pitchFamily="34" charset="0"/>
              </a:rPr>
              <a:t> Cleaning and preparing the data.</a:t>
            </a:r>
          </a:p>
          <a:p>
            <a:pPr marL="1143000" lvl="2" indent="-228600" algn="just">
              <a:buFont typeface="+mj-lt"/>
              <a:buAutoNum type="arabicPeriod"/>
            </a:pPr>
            <a:r>
              <a:rPr lang="en-US" sz="1800" b="1" dirty="0">
                <a:latin typeface="Aptos Display" panose="020B0004020202020204" pitchFamily="34" charset="0"/>
              </a:rPr>
              <a:t>Modeling:</a:t>
            </a:r>
            <a:r>
              <a:rPr lang="en-US" sz="1800" dirty="0">
                <a:latin typeface="Aptos Display" panose="020B0004020202020204" pitchFamily="34" charset="0"/>
              </a:rPr>
              <a:t> Implementing and evaluating models.</a:t>
            </a:r>
          </a:p>
          <a:p>
            <a:pPr marL="1143000" lvl="2" indent="-228600" algn="just">
              <a:buFont typeface="+mj-lt"/>
              <a:buAutoNum type="arabicPeriod"/>
            </a:pPr>
            <a:r>
              <a:rPr lang="en-US" sz="1800" b="1" dirty="0">
                <a:latin typeface="Aptos Display" panose="020B0004020202020204" pitchFamily="34" charset="0"/>
              </a:rPr>
              <a:t>Hyperparameter Tuning:</a:t>
            </a:r>
            <a:r>
              <a:rPr lang="en-US" sz="1800" dirty="0">
                <a:latin typeface="Aptos Display" panose="020B0004020202020204" pitchFamily="34" charset="0"/>
              </a:rPr>
              <a:t> Adjusting and optimizing model parameters.</a:t>
            </a:r>
          </a:p>
          <a:p>
            <a:pPr marL="1143000" lvl="2" indent="-228600" algn="just">
              <a:buFont typeface="+mj-lt"/>
              <a:buAutoNum type="arabicPeriod"/>
            </a:pPr>
            <a:r>
              <a:rPr lang="en-US" sz="1800" b="1" dirty="0">
                <a:latin typeface="Aptos Display" panose="020B0004020202020204" pitchFamily="34" charset="0"/>
              </a:rPr>
              <a:t>Metrics Evaluation:</a:t>
            </a:r>
            <a:r>
              <a:rPr lang="en-US" sz="1800" dirty="0">
                <a:latin typeface="Aptos Display" panose="020B0004020202020204" pitchFamily="34" charset="0"/>
              </a:rPr>
              <a:t> Calculating and interpreting performance metrics.</a:t>
            </a:r>
          </a:p>
        </p:txBody>
      </p:sp>
    </p:spTree>
    <p:extLst>
      <p:ext uri="{BB962C8B-B14F-4D97-AF65-F5344CB8AC3E}">
        <p14:creationId xmlns:p14="http://schemas.microsoft.com/office/powerpoint/2010/main" val="249525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110B-9172-25F2-1085-538DD26A424A}"/>
              </a:ext>
            </a:extLst>
          </p:cNvPr>
          <p:cNvSpPr>
            <a:spLocks noGrp="1"/>
          </p:cNvSpPr>
          <p:nvPr>
            <p:ph type="title"/>
          </p:nvPr>
        </p:nvSpPr>
        <p:spPr>
          <a:xfrm>
            <a:off x="2653848" y="282589"/>
            <a:ext cx="8520600" cy="572700"/>
          </a:xfrm>
        </p:spPr>
        <p:txBody>
          <a:bodyPr>
            <a:normAutofit fontScale="90000"/>
          </a:bodyPr>
          <a:lstStyle/>
          <a:p>
            <a:r>
              <a:rPr lang="en-US" dirty="0">
                <a:latin typeface="Berlin Sans FB" panose="020E0602020502020306" pitchFamily="34" charset="0"/>
              </a:rPr>
              <a:t>Data Summary</a:t>
            </a:r>
            <a:r>
              <a:rPr lang="en-US" dirty="0"/>
              <a:t>:</a:t>
            </a:r>
          </a:p>
        </p:txBody>
      </p:sp>
      <p:sp>
        <p:nvSpPr>
          <p:cNvPr id="3" name="Content Placeholder 2">
            <a:extLst>
              <a:ext uri="{FF2B5EF4-FFF2-40B4-BE49-F238E27FC236}">
                <a16:creationId xmlns:a16="http://schemas.microsoft.com/office/drawing/2014/main" id="{C272A808-F16A-5F47-3132-1C06D6475535}"/>
              </a:ext>
            </a:extLst>
          </p:cNvPr>
          <p:cNvSpPr>
            <a:spLocks noGrp="1"/>
          </p:cNvSpPr>
          <p:nvPr>
            <p:ph idx="1"/>
          </p:nvPr>
        </p:nvSpPr>
        <p:spPr>
          <a:xfrm>
            <a:off x="2121720" y="1253331"/>
            <a:ext cx="9250101" cy="4351338"/>
          </a:xfrm>
        </p:spPr>
        <p:txBody>
          <a:bodyPr>
            <a:normAutofit fontScale="85000" lnSpcReduction="10000"/>
          </a:bodyPr>
          <a:lstStyle/>
          <a:p>
            <a:r>
              <a:rPr lang="en-US" sz="2200" dirty="0">
                <a:highlight>
                  <a:srgbClr val="C0C0C0"/>
                </a:highlight>
                <a:latin typeface="Aparajita" panose="02020603050405020304" pitchFamily="18" charset="0"/>
                <a:cs typeface="Aparajita" panose="02020603050405020304" pitchFamily="18" charset="0"/>
              </a:rPr>
              <a:t>SGEMM (Single-Precision General Matrix Multiply) </a:t>
            </a:r>
            <a:r>
              <a:rPr lang="en-US" sz="2200" dirty="0">
                <a:latin typeface="Aparajita" panose="02020603050405020304" pitchFamily="18" charset="0"/>
                <a:cs typeface="Aparajita" panose="02020603050405020304" pitchFamily="18" charset="0"/>
              </a:rPr>
              <a:t>is a fundamental matrix operation where two matrices are multiplied and added to a third matrix. It is widely used in fields like machine learning and scientific computing.</a:t>
            </a:r>
          </a:p>
          <a:p>
            <a:r>
              <a:rPr lang="en-US" sz="2200" b="1" dirty="0">
                <a:latin typeface="Aparajita" panose="02020603050405020304" pitchFamily="18" charset="0"/>
                <a:cs typeface="Aparajita" panose="02020603050405020304" pitchFamily="18" charset="0"/>
              </a:rPr>
              <a:t>SGEMM GPU Kernel Performance</a:t>
            </a:r>
            <a:r>
              <a:rPr lang="en-US" sz="2200" dirty="0">
                <a:latin typeface="Aparajita" panose="02020603050405020304" pitchFamily="18" charset="0"/>
                <a:cs typeface="Aparajita" panose="02020603050405020304" pitchFamily="18" charset="0"/>
              </a:rPr>
              <a:t> refers to how efficiently this operation is executed on a </a:t>
            </a:r>
            <a:r>
              <a:rPr lang="en-US" sz="2200" dirty="0">
                <a:highlight>
                  <a:srgbClr val="C0C0C0"/>
                </a:highlight>
                <a:latin typeface="Aparajita" panose="02020603050405020304" pitchFamily="18" charset="0"/>
                <a:cs typeface="Aparajita" panose="02020603050405020304" pitchFamily="18" charset="0"/>
              </a:rPr>
              <a:t>GPU (Graphics Processing Unit)</a:t>
            </a:r>
            <a:r>
              <a:rPr lang="en-US" sz="2200" dirty="0">
                <a:latin typeface="Aparajita" panose="02020603050405020304" pitchFamily="18" charset="0"/>
                <a:cs typeface="Aparajita" panose="02020603050405020304" pitchFamily="18" charset="0"/>
              </a:rPr>
              <a:t>. Key aspects include:</a:t>
            </a:r>
          </a:p>
          <a:p>
            <a:r>
              <a:rPr lang="en-US" sz="2800" dirty="0">
                <a:solidFill>
                  <a:schemeClr val="tx1">
                    <a:lumMod val="95000"/>
                    <a:lumOff val="5000"/>
                  </a:schemeClr>
                </a:solidFill>
                <a:latin typeface="Aparajita" panose="02020603050405020304" pitchFamily="18" charset="0"/>
                <a:cs typeface="Aparajita" panose="02020603050405020304" pitchFamily="18" charset="0"/>
              </a:rPr>
              <a:t>There are 14 parameter, the first 10 are ordinal and can only take up to 4 different powers of two values, and the 4 last variables are binary. Out of 1327104 total parameter combinations, only 241600 are feasible (due to various kernel constraints). This data set contains the results for all these feasible combinations.</a:t>
            </a:r>
          </a:p>
          <a:p>
            <a:pPr>
              <a:buFont typeface="Avenir Next LT Pro" panose="020B0504020202020204" pitchFamily="34" charset="0"/>
              <a:buNone/>
            </a:pPr>
            <a:r>
              <a:rPr lang="en-US" sz="2800" dirty="0">
                <a:solidFill>
                  <a:schemeClr val="tx1">
                    <a:lumMod val="95000"/>
                    <a:lumOff val="5000"/>
                  </a:schemeClr>
                </a:solidFill>
                <a:latin typeface="Aparajita" panose="02020603050405020304" pitchFamily="18" charset="0"/>
                <a:cs typeface="Aparajita" panose="02020603050405020304" pitchFamily="18" charset="0"/>
              </a:rPr>
              <a:t>Columns name:</a:t>
            </a:r>
          </a:p>
          <a:p>
            <a:pPr>
              <a:buFont typeface="Avenir Next LT Pro" panose="020B0504020202020204" pitchFamily="34" charset="0"/>
              <a:buNone/>
            </a:pPr>
            <a:r>
              <a:rPr lang="en-US" sz="2800" dirty="0">
                <a:solidFill>
                  <a:schemeClr val="tx1">
                    <a:lumMod val="95000"/>
                    <a:lumOff val="5000"/>
                  </a:schemeClr>
                </a:solidFill>
                <a:latin typeface="Aparajita" panose="02020603050405020304" pitchFamily="18" charset="0"/>
                <a:cs typeface="Aparajita" panose="02020603050405020304" pitchFamily="18" charset="0"/>
              </a:rPr>
              <a:t>	'MWG', 'NWG', 'KWG', 'MDIMC', 'NDIMC', 'MDIMA', 'NDIMB', 'KWI', 'VWM', 'VWN', 'STRM', 'STRN', 'SA', 'SB', 'Run1 (</a:t>
            </a:r>
            <a:r>
              <a:rPr lang="en-US" sz="2800" dirty="0" err="1">
                <a:solidFill>
                  <a:schemeClr val="tx1">
                    <a:lumMod val="95000"/>
                    <a:lumOff val="5000"/>
                  </a:schemeClr>
                </a:solidFill>
                <a:latin typeface="Aparajita" panose="02020603050405020304" pitchFamily="18" charset="0"/>
                <a:cs typeface="Aparajita" panose="02020603050405020304" pitchFamily="18" charset="0"/>
              </a:rPr>
              <a:t>ms</a:t>
            </a:r>
            <a:r>
              <a:rPr lang="en-US" sz="2800" dirty="0">
                <a:solidFill>
                  <a:schemeClr val="tx1">
                    <a:lumMod val="95000"/>
                    <a:lumOff val="5000"/>
                  </a:schemeClr>
                </a:solidFill>
                <a:latin typeface="Aparajita" panose="02020603050405020304" pitchFamily="18" charset="0"/>
                <a:cs typeface="Aparajita" panose="02020603050405020304" pitchFamily="18" charset="0"/>
              </a:rPr>
              <a:t>)', 'Run2 (</a:t>
            </a:r>
            <a:r>
              <a:rPr lang="en-US" sz="2800" dirty="0" err="1">
                <a:solidFill>
                  <a:schemeClr val="tx1">
                    <a:lumMod val="95000"/>
                    <a:lumOff val="5000"/>
                  </a:schemeClr>
                </a:solidFill>
                <a:latin typeface="Aparajita" panose="02020603050405020304" pitchFamily="18" charset="0"/>
                <a:cs typeface="Aparajita" panose="02020603050405020304" pitchFamily="18" charset="0"/>
              </a:rPr>
              <a:t>ms</a:t>
            </a:r>
            <a:r>
              <a:rPr lang="en-US" sz="2800" dirty="0">
                <a:solidFill>
                  <a:schemeClr val="tx1">
                    <a:lumMod val="95000"/>
                    <a:lumOff val="5000"/>
                  </a:schemeClr>
                </a:solidFill>
                <a:latin typeface="Aparajita" panose="02020603050405020304" pitchFamily="18" charset="0"/>
                <a:cs typeface="Aparajita" panose="02020603050405020304" pitchFamily="18" charset="0"/>
              </a:rPr>
              <a:t>)', 'Run3 (</a:t>
            </a:r>
            <a:r>
              <a:rPr lang="en-US" sz="2800" dirty="0" err="1">
                <a:solidFill>
                  <a:schemeClr val="tx1">
                    <a:lumMod val="95000"/>
                    <a:lumOff val="5000"/>
                  </a:schemeClr>
                </a:solidFill>
                <a:latin typeface="Aparajita" panose="02020603050405020304" pitchFamily="18" charset="0"/>
                <a:cs typeface="Aparajita" panose="02020603050405020304" pitchFamily="18" charset="0"/>
              </a:rPr>
              <a:t>ms</a:t>
            </a:r>
            <a:r>
              <a:rPr lang="en-US" sz="2800" dirty="0">
                <a:solidFill>
                  <a:schemeClr val="tx1">
                    <a:lumMod val="95000"/>
                    <a:lumOff val="5000"/>
                  </a:schemeClr>
                </a:solidFill>
                <a:latin typeface="Aparajita" panose="02020603050405020304" pitchFamily="18" charset="0"/>
                <a:cs typeface="Aparajita" panose="02020603050405020304" pitchFamily="18" charset="0"/>
              </a:rPr>
              <a:t>)', 'Run4 (</a:t>
            </a:r>
            <a:r>
              <a:rPr lang="en-US" sz="2800" dirty="0" err="1">
                <a:solidFill>
                  <a:schemeClr val="tx1">
                    <a:lumMod val="95000"/>
                    <a:lumOff val="5000"/>
                  </a:schemeClr>
                </a:solidFill>
                <a:latin typeface="Aparajita" panose="02020603050405020304" pitchFamily="18" charset="0"/>
                <a:cs typeface="Aparajita" panose="02020603050405020304" pitchFamily="18" charset="0"/>
              </a:rPr>
              <a:t>ms</a:t>
            </a:r>
            <a:r>
              <a:rPr lang="en-US" sz="2800" dirty="0">
                <a:solidFill>
                  <a:schemeClr val="tx1">
                    <a:lumMod val="95000"/>
                    <a:lumOff val="5000"/>
                  </a:schemeClr>
                </a:solidFill>
                <a:latin typeface="Aparajita" panose="02020603050405020304" pitchFamily="18" charset="0"/>
                <a:cs typeface="Aparajita" panose="02020603050405020304" pitchFamily="18" charset="0"/>
              </a:rPr>
              <a:t>)'</a:t>
            </a:r>
          </a:p>
          <a:p>
            <a:endParaRPr lang="en-US" dirty="0"/>
          </a:p>
          <a:p>
            <a:endParaRPr lang="en-US" dirty="0"/>
          </a:p>
          <a:p>
            <a:endParaRPr lang="en-US" dirty="0"/>
          </a:p>
          <a:p>
            <a:pPr marL="0" indent="0">
              <a:buNone/>
            </a:pPr>
            <a:endParaRPr lang="en-US" dirty="0"/>
          </a:p>
          <a:p>
            <a:endParaRPr lang="en-IN" dirty="0"/>
          </a:p>
        </p:txBody>
      </p:sp>
      <p:sp>
        <p:nvSpPr>
          <p:cNvPr id="4" name="Text Placeholder 2">
            <a:extLst>
              <a:ext uri="{FF2B5EF4-FFF2-40B4-BE49-F238E27FC236}">
                <a16:creationId xmlns:a16="http://schemas.microsoft.com/office/drawing/2014/main" id="{E2E93B54-053C-BEAE-2C25-41B3F3E06851}"/>
              </a:ext>
            </a:extLst>
          </p:cNvPr>
          <p:cNvSpPr txBox="1">
            <a:spLocks/>
          </p:cNvSpPr>
          <p:nvPr/>
        </p:nvSpPr>
        <p:spPr>
          <a:xfrm>
            <a:off x="311700" y="1152474"/>
            <a:ext cx="8520600" cy="3724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rgbClr val="002060"/>
              </a:solidFill>
            </a:endParaRPr>
          </a:p>
        </p:txBody>
      </p:sp>
    </p:spTree>
    <p:extLst>
      <p:ext uri="{BB962C8B-B14F-4D97-AF65-F5344CB8AC3E}">
        <p14:creationId xmlns:p14="http://schemas.microsoft.com/office/powerpoint/2010/main" val="291462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84C5-7775-222D-6284-3BD4BF7E3D35}"/>
              </a:ext>
            </a:extLst>
          </p:cNvPr>
          <p:cNvSpPr>
            <a:spLocks noGrp="1"/>
          </p:cNvSpPr>
          <p:nvPr>
            <p:ph type="title"/>
          </p:nvPr>
        </p:nvSpPr>
        <p:spPr>
          <a:xfrm>
            <a:off x="1494503" y="500062"/>
            <a:ext cx="9625781" cy="1325563"/>
          </a:xfrm>
        </p:spPr>
        <p:txBody>
          <a:bodyPr>
            <a:normAutofit fontScale="90000"/>
          </a:bodyPr>
          <a:lstStyle/>
          <a:p>
            <a:r>
              <a:rPr lang="en-US" b="1" dirty="0"/>
              <a:t> </a:t>
            </a:r>
            <a:r>
              <a:rPr lang="en-US" sz="4000" b="1" dirty="0">
                <a:latin typeface="Malgun Gothic" panose="020B0503020000020004" pitchFamily="34" charset="-127"/>
                <a:ea typeface="Malgun Gothic" panose="020B0503020000020004" pitchFamily="34" charset="-127"/>
              </a:rPr>
              <a:t>Step-by-Step Breakdown of the   Approach</a:t>
            </a:r>
            <a:r>
              <a:rPr lang="en-US" b="1" dirty="0">
                <a:latin typeface="Felix Titling" panose="04060505060202020A04" pitchFamily="82" charset="0"/>
              </a:rPr>
              <a:t>:</a:t>
            </a:r>
            <a:br>
              <a:rPr lang="en-US" b="1" dirty="0">
                <a:latin typeface="Felix Titling" panose="04060505060202020A04" pitchFamily="82" charset="0"/>
              </a:rPr>
            </a:br>
            <a:endParaRPr lang="en-IN" dirty="0">
              <a:latin typeface="Felix Titling" panose="04060505060202020A04" pitchFamily="82" charset="0"/>
            </a:endParaRPr>
          </a:p>
        </p:txBody>
      </p:sp>
      <p:sp>
        <p:nvSpPr>
          <p:cNvPr id="4" name="Rectangle 1">
            <a:extLst>
              <a:ext uri="{FF2B5EF4-FFF2-40B4-BE49-F238E27FC236}">
                <a16:creationId xmlns:a16="http://schemas.microsoft.com/office/drawing/2014/main" id="{BA9BC50D-72E1-9314-0C72-D9A012749FDD}"/>
              </a:ext>
            </a:extLst>
          </p:cNvPr>
          <p:cNvSpPr>
            <a:spLocks noGrp="1" noChangeArrowheads="1"/>
          </p:cNvSpPr>
          <p:nvPr>
            <p:ph idx="1"/>
          </p:nvPr>
        </p:nvSpPr>
        <p:spPr bwMode="auto">
          <a:xfrm>
            <a:off x="1956618" y="2416245"/>
            <a:ext cx="887728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Understanding the Problem</a:t>
            </a:r>
            <a:r>
              <a:rPr kumimoji="0" lang="en-US" altLang="en-US" sz="2000" b="0" i="0" u="none" strike="noStrike" cap="none" normalizeH="0" baseline="0" dirty="0">
                <a:ln>
                  <a:noFill/>
                </a:ln>
                <a:solidFill>
                  <a:schemeClr val="tx1"/>
                </a:solidFill>
                <a:effectLst/>
                <a:latin typeface="Arial" panose="020B0604020202020204" pitchFamily="34" charset="0"/>
              </a:rPr>
              <a:t>: GPU kernel performance optimization.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Exploratory Data Analysis</a:t>
            </a:r>
            <a:r>
              <a:rPr kumimoji="0" lang="en-US" altLang="en-US" sz="2000" b="0" i="0" u="none" strike="noStrike" cap="none" normalizeH="0" baseline="0" dirty="0">
                <a:ln>
                  <a:noFill/>
                </a:ln>
                <a:solidFill>
                  <a:schemeClr val="tx1"/>
                </a:solidFill>
                <a:effectLst/>
                <a:latin typeface="Arial" panose="020B0604020202020204" pitchFamily="34" charset="0"/>
              </a:rPr>
              <a:t>: Investigating relationships and trends in the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Feature Engineering</a:t>
            </a:r>
            <a:r>
              <a:rPr kumimoji="0" lang="en-US" altLang="en-US" sz="2000" b="0" i="0" u="none" strike="noStrike" cap="none" normalizeH="0" baseline="0" dirty="0">
                <a:ln>
                  <a:noFill/>
                </a:ln>
                <a:solidFill>
                  <a:schemeClr val="tx1"/>
                </a:solidFill>
                <a:effectLst/>
                <a:latin typeface="Arial" panose="020B0604020202020204" pitchFamily="34" charset="0"/>
              </a:rPr>
              <a:t>: Creating new features (target) from raw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Model Training</a:t>
            </a:r>
            <a:r>
              <a:rPr kumimoji="0" lang="en-US" altLang="en-US" sz="2000" b="0" i="0" u="none" strike="noStrike" cap="none" normalizeH="0" baseline="0" dirty="0">
                <a:ln>
                  <a:noFill/>
                </a:ln>
                <a:solidFill>
                  <a:schemeClr val="tx1"/>
                </a:solidFill>
                <a:effectLst/>
                <a:latin typeface="Arial" panose="020B0604020202020204" pitchFamily="34" charset="0"/>
              </a:rPr>
              <a:t>: Implementing multiple models (linear </a:t>
            </a:r>
            <a:r>
              <a:rPr kumimoji="0" lang="en-US" altLang="en-US" sz="2000" b="0" i="0" u="none" strike="noStrike" cap="none" normalizeH="0" baseline="0" dirty="0" err="1">
                <a:ln>
                  <a:noFill/>
                </a:ln>
                <a:solidFill>
                  <a:schemeClr val="tx1"/>
                </a:solidFill>
                <a:effectLst/>
                <a:latin typeface="Arial" panose="020B0604020202020204" pitchFamily="34" charset="0"/>
              </a:rPr>
              <a:t>regressions,Decision</a:t>
            </a:r>
            <a:r>
              <a:rPr kumimoji="0" lang="en-US" altLang="en-US" sz="2000" b="0" i="0" u="none" strike="noStrike" cap="none" normalizeH="0" baseline="0" dirty="0">
                <a:ln>
                  <a:noFill/>
                </a:ln>
                <a:solidFill>
                  <a:schemeClr val="tx1"/>
                </a:solidFill>
                <a:effectLst/>
                <a:latin typeface="Arial" panose="020B0604020202020204" pitchFamily="34" charset="0"/>
              </a:rPr>
              <a:t> Trees, Random Forest, etc.).</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Hyperparameter Tuning</a:t>
            </a:r>
            <a:r>
              <a:rPr kumimoji="0" lang="en-US" altLang="en-US" sz="2000" b="0" i="0" u="none" strike="noStrike" cap="none" normalizeH="0" baseline="0" dirty="0">
                <a:ln>
                  <a:noFill/>
                </a:ln>
                <a:solidFill>
                  <a:schemeClr val="tx1"/>
                </a:solidFill>
                <a:effectLst/>
                <a:latin typeface="Arial" panose="020B0604020202020204" pitchFamily="34" charset="0"/>
              </a:rPr>
              <a:t>: Enhancing model performance.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Evaluation</a:t>
            </a:r>
            <a:r>
              <a:rPr kumimoji="0" lang="en-US" altLang="en-US" sz="2000" b="0" i="0" u="none" strike="noStrike" cap="none" normalizeH="0" baseline="0" dirty="0">
                <a:ln>
                  <a:noFill/>
                </a:ln>
                <a:solidFill>
                  <a:schemeClr val="tx1"/>
                </a:solidFill>
                <a:effectLst/>
                <a:latin typeface="Arial" panose="020B0604020202020204" pitchFamily="34" charset="0"/>
              </a:rPr>
              <a:t>: Using metrics like MSE, MAE, and R2 to assess each model.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Insights and Business Application</a:t>
            </a:r>
            <a:r>
              <a:rPr kumimoji="0" lang="en-US" altLang="en-US" sz="2000" b="0" i="0" u="none" strike="noStrike" cap="none" normalizeH="0" baseline="0" dirty="0">
                <a:ln>
                  <a:noFill/>
                </a:ln>
                <a:solidFill>
                  <a:schemeClr val="tx1"/>
                </a:solidFill>
                <a:effectLst/>
                <a:latin typeface="Arial" panose="020B0604020202020204" pitchFamily="34" charset="0"/>
              </a:rPr>
              <a:t>: Translating technical findings into real-world business improvements. </a:t>
            </a:r>
          </a:p>
        </p:txBody>
      </p:sp>
    </p:spTree>
    <p:extLst>
      <p:ext uri="{BB962C8B-B14F-4D97-AF65-F5344CB8AC3E}">
        <p14:creationId xmlns:p14="http://schemas.microsoft.com/office/powerpoint/2010/main" val="64803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DB90-7E26-110F-7C8D-3393D155623D}"/>
              </a:ext>
            </a:extLst>
          </p:cNvPr>
          <p:cNvSpPr>
            <a:spLocks noGrp="1"/>
          </p:cNvSpPr>
          <p:nvPr>
            <p:ph type="title"/>
          </p:nvPr>
        </p:nvSpPr>
        <p:spPr>
          <a:xfrm>
            <a:off x="1860907" y="511910"/>
            <a:ext cx="9977132" cy="856526"/>
          </a:xfrm>
        </p:spPr>
        <p:txBody>
          <a:bodyPr>
            <a:noAutofit/>
          </a:bodyPr>
          <a:lstStyle/>
          <a:p>
            <a:r>
              <a:rPr lang="en-IN" sz="3600" b="1" dirty="0">
                <a:latin typeface="Candara" panose="020E0502030303020204" pitchFamily="34" charset="0"/>
              </a:rPr>
              <a:t>Industry Overview:</a:t>
            </a:r>
            <a:r>
              <a:rPr lang="en-US" sz="3600" dirty="0">
                <a:latin typeface="Candara" panose="020E0502030303020204" pitchFamily="34" charset="0"/>
              </a:rPr>
              <a:t> GPU Kernel Performance</a:t>
            </a:r>
            <a:br>
              <a:rPr lang="en-IN" sz="3600" dirty="0">
                <a:latin typeface="Candara" panose="020E0502030303020204" pitchFamily="34" charset="0"/>
              </a:rPr>
            </a:br>
            <a:endParaRPr lang="en-IN" sz="3600" dirty="0">
              <a:latin typeface="Candara" panose="020E0502030303020204" pitchFamily="34" charset="0"/>
            </a:endParaRPr>
          </a:p>
        </p:txBody>
      </p:sp>
      <p:sp>
        <p:nvSpPr>
          <p:cNvPr id="4" name="Rectangle 1">
            <a:extLst>
              <a:ext uri="{FF2B5EF4-FFF2-40B4-BE49-F238E27FC236}">
                <a16:creationId xmlns:a16="http://schemas.microsoft.com/office/drawing/2014/main" id="{E80E74D6-F8E1-5689-0C37-E59B2D640042}"/>
              </a:ext>
            </a:extLst>
          </p:cNvPr>
          <p:cNvSpPr>
            <a:spLocks noGrp="1" noChangeArrowheads="1"/>
          </p:cNvSpPr>
          <p:nvPr>
            <p:ph idx="1"/>
          </p:nvPr>
        </p:nvSpPr>
        <p:spPr bwMode="auto">
          <a:xfrm>
            <a:off x="1545783" y="1382286"/>
            <a:ext cx="1064621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en-US" sz="1800" dirty="0"/>
          </a:p>
          <a:p>
            <a:pPr marL="0" marR="0" lvl="0" indent="0" algn="just" defTabSz="914400" rtl="0" eaLnBrk="0" fontAlgn="base" latinLnBrk="0" hangingPunct="0">
              <a:lnSpc>
                <a:spcPct val="100000"/>
              </a:lnSpc>
              <a:spcBef>
                <a:spcPct val="0"/>
              </a:spcBef>
              <a:spcAft>
                <a:spcPct val="0"/>
              </a:spcAft>
              <a:buClrTx/>
              <a:buSzTx/>
              <a:buFontTx/>
              <a:buNone/>
              <a:tabLst/>
            </a:pPr>
            <a:r>
              <a:rPr lang="en-US" sz="3200" dirty="0">
                <a:latin typeface="Aparajita" panose="02020603050405020304" pitchFamily="18" charset="0"/>
                <a:cs typeface="Aparajita" panose="02020603050405020304" pitchFamily="18" charset="0"/>
              </a:rPr>
              <a:t>The matrix multiplication task (SGEMM) is vital for high-performance computing, particularly in areas such as machine learning, scientific simulations, and graphics rendering. These industries rely on efficient GPU performance to handle large-scale computations. Optimizing GPU kernel performance, like minimizing matrix operation runtimes, is crucial for improving processing speed, lowering costs, and ensuring energy-efficient operations in computationally heavy fields.</a:t>
            </a:r>
            <a:endParaRPr kumimoji="0" lang="en-US" altLang="en-US" sz="3200"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CC77B40D-F079-92E3-A940-7DF969CFFFCD}"/>
              </a:ext>
            </a:extLst>
          </p:cNvPr>
          <p:cNvPicPr>
            <a:picLocks noChangeAspect="1"/>
          </p:cNvPicPr>
          <p:nvPr/>
        </p:nvPicPr>
        <p:blipFill>
          <a:blip r:embed="rId2">
            <a:alphaModFix amt="5000"/>
          </a:blip>
          <a:stretch>
            <a:fillRect/>
          </a:stretch>
        </p:blipFill>
        <p:spPr>
          <a:xfrm>
            <a:off x="1860907" y="1519845"/>
            <a:ext cx="6090902" cy="4084542"/>
          </a:xfrm>
          <a:prstGeom prst="rect">
            <a:avLst/>
          </a:prstGeom>
        </p:spPr>
      </p:pic>
    </p:spTree>
    <p:extLst>
      <p:ext uri="{BB962C8B-B14F-4D97-AF65-F5344CB8AC3E}">
        <p14:creationId xmlns:p14="http://schemas.microsoft.com/office/powerpoint/2010/main" val="130458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C5F8-87A4-2D3E-49C8-8DF81331CCF8}"/>
              </a:ext>
            </a:extLst>
          </p:cNvPr>
          <p:cNvSpPr>
            <a:spLocks noGrp="1"/>
          </p:cNvSpPr>
          <p:nvPr>
            <p:ph type="title"/>
          </p:nvPr>
        </p:nvSpPr>
        <p:spPr>
          <a:xfrm>
            <a:off x="2421193" y="306131"/>
            <a:ext cx="8895736" cy="1325563"/>
          </a:xfrm>
        </p:spPr>
        <p:txBody>
          <a:bodyPr/>
          <a:lstStyle/>
          <a:p>
            <a:r>
              <a:rPr lang="en-IN" u="sng" dirty="0">
                <a:latin typeface="Californian FB" panose="0207040306080B030204" pitchFamily="18" charset="0"/>
              </a:rPr>
              <a:t>Business Problem Statement</a:t>
            </a:r>
            <a:r>
              <a:rPr lang="en-IN" dirty="0"/>
              <a:t>:</a:t>
            </a:r>
          </a:p>
        </p:txBody>
      </p:sp>
      <p:sp>
        <p:nvSpPr>
          <p:cNvPr id="5" name="Rectangle 2">
            <a:extLst>
              <a:ext uri="{FF2B5EF4-FFF2-40B4-BE49-F238E27FC236}">
                <a16:creationId xmlns:a16="http://schemas.microsoft.com/office/drawing/2014/main" id="{FB8A6143-0223-DEDF-D022-82D5D9DE3B18}"/>
              </a:ext>
            </a:extLst>
          </p:cNvPr>
          <p:cNvSpPr>
            <a:spLocks noGrp="1" noChangeArrowheads="1"/>
          </p:cNvSpPr>
          <p:nvPr>
            <p:ph idx="1"/>
          </p:nvPr>
        </p:nvSpPr>
        <p:spPr bwMode="auto">
          <a:xfrm>
            <a:off x="1736688" y="2043382"/>
            <a:ext cx="999423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800" dirty="0">
                <a:latin typeface="Aptos Display" panose="020B0004020202020204" pitchFamily="34" charset="0"/>
              </a:rPr>
              <a:t>The key business problem is optimizing the runtime of SGEMM operations (matrix multiplication on GPUs). Faster execution times directly impact operational efficiency for businesses relying on large-scale data processing, reducing the costs associated with longer runtimes and hardware usage. This improvement can be applied across industries like AI, gaming, and scientific research where rapid computation is essential</a:t>
            </a:r>
            <a:r>
              <a:rPr lang="en-US" dirty="0"/>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385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E4F3-F744-5E3F-BBF8-01CF5AAD3F19}"/>
              </a:ext>
            </a:extLst>
          </p:cNvPr>
          <p:cNvSpPr>
            <a:spLocks noGrp="1"/>
          </p:cNvSpPr>
          <p:nvPr>
            <p:ph type="title"/>
          </p:nvPr>
        </p:nvSpPr>
        <p:spPr>
          <a:xfrm>
            <a:off x="2490316" y="241160"/>
            <a:ext cx="10515600" cy="1325563"/>
          </a:xfrm>
        </p:spPr>
        <p:txBody>
          <a:bodyPr>
            <a:normAutofit/>
          </a:bodyPr>
          <a:lstStyle/>
          <a:p>
            <a:r>
              <a:rPr lang="en-US" sz="4000" u="sng" dirty="0">
                <a:latin typeface="Calisto MT" panose="02040603050505030304" pitchFamily="18" charset="0"/>
              </a:rPr>
              <a:t>Dataset Description and Plan of Action</a:t>
            </a:r>
            <a:r>
              <a:rPr lang="en-US" sz="4000" dirty="0"/>
              <a:t>:</a:t>
            </a:r>
            <a:endParaRPr lang="en-IN" sz="4000" dirty="0"/>
          </a:p>
        </p:txBody>
      </p:sp>
      <p:sp>
        <p:nvSpPr>
          <p:cNvPr id="4" name="Rectangle 1">
            <a:extLst>
              <a:ext uri="{FF2B5EF4-FFF2-40B4-BE49-F238E27FC236}">
                <a16:creationId xmlns:a16="http://schemas.microsoft.com/office/drawing/2014/main" id="{159B5E09-520A-A885-8484-977FD0457270}"/>
              </a:ext>
            </a:extLst>
          </p:cNvPr>
          <p:cNvSpPr>
            <a:spLocks noGrp="1" noChangeArrowheads="1"/>
          </p:cNvSpPr>
          <p:nvPr>
            <p:ph idx="1"/>
          </p:nvPr>
        </p:nvSpPr>
        <p:spPr bwMode="auto">
          <a:xfrm>
            <a:off x="1965344" y="1276926"/>
            <a:ext cx="941057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Dataset</a:t>
            </a:r>
            <a:r>
              <a:rPr kumimoji="0" lang="en-US" altLang="en-US" sz="2400"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 The SGEMM dataset contains features representing GPU configurations (e.g., MWG, KWG, MDIMA) and the runtime performance across four runs (Run1, Run2, Run3, Run4).</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Plan of Action</a:t>
            </a:r>
            <a:r>
              <a:rPr kumimoji="0" lang="en-US" altLang="en-US" sz="2400"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Perform exploratory data analysis (EDA) to understand the data and spot trends or correlations.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Conduct feature engineering, including the creation of a target variable by averaging the four runtime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Preprocess the data (scaling, splitting) for machine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Apply different machine learning models and fine-tune hyperparameters.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Evaluate the models using multiple metrics (MAE, MSE, RMSE, R2).</a:t>
            </a:r>
          </a:p>
        </p:txBody>
      </p:sp>
    </p:spTree>
    <p:extLst>
      <p:ext uri="{BB962C8B-B14F-4D97-AF65-F5344CB8AC3E}">
        <p14:creationId xmlns:p14="http://schemas.microsoft.com/office/powerpoint/2010/main" val="135682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F0512B-24B7-C29E-8B4A-8F0F8801B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32" y="1180616"/>
            <a:ext cx="11531536" cy="5538487"/>
          </a:xfrm>
          <a:prstGeom prst="rect">
            <a:avLst/>
          </a:prstGeom>
        </p:spPr>
      </p:pic>
      <p:sp>
        <p:nvSpPr>
          <p:cNvPr id="4" name="TextBox 3">
            <a:extLst>
              <a:ext uri="{FF2B5EF4-FFF2-40B4-BE49-F238E27FC236}">
                <a16:creationId xmlns:a16="http://schemas.microsoft.com/office/drawing/2014/main" id="{DCF25A58-F9C8-7801-680C-1FBA870F15F7}"/>
              </a:ext>
            </a:extLst>
          </p:cNvPr>
          <p:cNvSpPr txBox="1"/>
          <p:nvPr/>
        </p:nvSpPr>
        <p:spPr>
          <a:xfrm>
            <a:off x="3865944" y="416689"/>
            <a:ext cx="5254907" cy="369332"/>
          </a:xfrm>
          <a:prstGeom prst="rect">
            <a:avLst/>
          </a:prstGeom>
          <a:noFill/>
        </p:spPr>
        <p:txBody>
          <a:bodyPr wrap="square" rtlCol="0">
            <a:spAutoFit/>
          </a:bodyPr>
          <a:lstStyle/>
          <a:p>
            <a:r>
              <a:rPr kumimoji="0" lang="en-US" altLang="en-US" b="1" i="0" u="sng" strike="noStrike" cap="none" normalizeH="0" baseline="0" dirty="0">
                <a:ln>
                  <a:noFill/>
                </a:ln>
                <a:solidFill>
                  <a:schemeClr val="tx1"/>
                </a:solidFill>
                <a:effectLst/>
                <a:latin typeface="Calisto MT" panose="02040603050505030304" pitchFamily="18" charset="0"/>
              </a:rPr>
              <a:t>SGEMM dataset and the runtime performance</a:t>
            </a:r>
            <a:r>
              <a:rPr kumimoji="0" lang="en-US" altLang="en-US" b="1" i="0" u="sng" strike="noStrike" cap="none" normalizeH="0" baseline="0" dirty="0">
                <a:ln>
                  <a:noFill/>
                </a:ln>
                <a:solidFill>
                  <a:schemeClr val="tx1"/>
                </a:solidFill>
                <a:effectLst/>
                <a:latin typeface="Arial" panose="020B0604020202020204" pitchFamily="34" charset="0"/>
              </a:rPr>
              <a:t>:</a:t>
            </a:r>
            <a:endParaRPr lang="en-IN" b="1" u="sng" dirty="0"/>
          </a:p>
        </p:txBody>
      </p:sp>
    </p:spTree>
    <p:extLst>
      <p:ext uri="{BB962C8B-B14F-4D97-AF65-F5344CB8AC3E}">
        <p14:creationId xmlns:p14="http://schemas.microsoft.com/office/powerpoint/2010/main" val="29662493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1375</TotalTime>
  <Words>1434</Words>
  <Application>Microsoft Office PowerPoint</Application>
  <PresentationFormat>Widescreen</PresentationFormat>
  <Paragraphs>132</Paragraphs>
  <Slides>22</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22</vt:i4>
      </vt:variant>
    </vt:vector>
  </HeadingPairs>
  <TitlesOfParts>
    <vt:vector size="41" baseType="lpstr">
      <vt:lpstr>Malgun Gothic</vt:lpstr>
      <vt:lpstr>Aparajita</vt:lpstr>
      <vt:lpstr>Aptos</vt:lpstr>
      <vt:lpstr>Aptos Display</vt:lpstr>
      <vt:lpstr>Aptos Narrow</vt:lpstr>
      <vt:lpstr>Arial</vt:lpstr>
      <vt:lpstr>Arial Unicode MS</vt:lpstr>
      <vt:lpstr>Avenir Next LT Pro</vt:lpstr>
      <vt:lpstr>Berlin Sans FB</vt:lpstr>
      <vt:lpstr>Book Antiqua</vt:lpstr>
      <vt:lpstr>Calibri</vt:lpstr>
      <vt:lpstr>Calibri Light</vt:lpstr>
      <vt:lpstr>Californian FB</vt:lpstr>
      <vt:lpstr>Calisto MT</vt:lpstr>
      <vt:lpstr>Candara</vt:lpstr>
      <vt:lpstr>Century Gothic</vt:lpstr>
      <vt:lpstr>Felix Titling</vt:lpstr>
      <vt:lpstr>Wingdings 3</vt:lpstr>
      <vt:lpstr>Wisp</vt:lpstr>
      <vt:lpstr>SGEMM GPU Kernel Performance Analysis</vt:lpstr>
      <vt:lpstr>PowerPoint Presentation</vt:lpstr>
      <vt:lpstr>PowerPoint Presentation</vt:lpstr>
      <vt:lpstr>Data Summary:</vt:lpstr>
      <vt:lpstr> Step-by-Step Breakdown of the   Approach: </vt:lpstr>
      <vt:lpstr>Industry Overview: GPU Kernel Performance </vt:lpstr>
      <vt:lpstr>Business Problem Statement:</vt:lpstr>
      <vt:lpstr>Dataset Description and Plan of Action:</vt:lpstr>
      <vt:lpstr>PowerPoint Presentation</vt:lpstr>
      <vt:lpstr>Exploratory Data Analysis (EDA):</vt:lpstr>
      <vt:lpstr>PowerPoint Presentation</vt:lpstr>
      <vt:lpstr>PowerPoint Presentation</vt:lpstr>
      <vt:lpstr>PowerPoint Presentation</vt:lpstr>
      <vt:lpstr>PowerPoint Presentation</vt:lpstr>
      <vt:lpstr>PowerPoint Presentation</vt:lpstr>
      <vt:lpstr>Data Preprocessing Methods:</vt:lpstr>
      <vt:lpstr>Data Splitting and Models Used:</vt:lpstr>
      <vt:lpstr>Hyperparameter Tuning Improvements:</vt:lpstr>
      <vt:lpstr>Insights and Evaluation Metrics:</vt:lpstr>
      <vt:lpstr>Model Explainability and Business Impact: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Chinmai rayidi</dc:creator>
  <cp:lastModifiedBy>nazma shaik</cp:lastModifiedBy>
  <cp:revision>37</cp:revision>
  <dcterms:created xsi:type="dcterms:W3CDTF">2024-09-10T11:03:12Z</dcterms:created>
  <dcterms:modified xsi:type="dcterms:W3CDTF">2024-09-18T10:29:23Z</dcterms:modified>
</cp:coreProperties>
</file>