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9" r:id="rId5"/>
    <p:sldId id="258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8" d="100"/>
          <a:sy n="68" d="100"/>
        </p:scale>
        <p:origin x="-888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E28B284-3735-41FD-B870-F5E9B559DC25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82CC22F-4614-49A8-A80F-5E3AF68C05B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B284-3735-41FD-B870-F5E9B559DC25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C22F-4614-49A8-A80F-5E3AF68C05B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B284-3735-41FD-B870-F5E9B559DC25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C22F-4614-49A8-A80F-5E3AF68C05B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B284-3735-41FD-B870-F5E9B559DC25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C22F-4614-49A8-A80F-5E3AF68C05B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B284-3735-41FD-B870-F5E9B559DC25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C22F-4614-49A8-A80F-5E3AF68C05B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B284-3735-41FD-B870-F5E9B559DC25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C22F-4614-49A8-A80F-5E3AF68C05B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E28B284-3735-41FD-B870-F5E9B559DC25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82CC22F-4614-49A8-A80F-5E3AF68C05B1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E28B284-3735-41FD-B870-F5E9B559DC25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82CC22F-4614-49A8-A80F-5E3AF68C05B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B284-3735-41FD-B870-F5E9B559DC25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C22F-4614-49A8-A80F-5E3AF68C05B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B284-3735-41FD-B870-F5E9B559DC25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C22F-4614-49A8-A80F-5E3AF68C05B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B284-3735-41FD-B870-F5E9B559DC25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C22F-4614-49A8-A80F-5E3AF68C05B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E28B284-3735-41FD-B870-F5E9B559DC25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82CC22F-4614-49A8-A80F-5E3AF68C05B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Картинки по запросу фоны для титульного листа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00872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0100" y="928670"/>
            <a:ext cx="7358082" cy="4000528"/>
          </a:xfrm>
        </p:spPr>
        <p:txBody>
          <a:bodyPr>
            <a:noAutofit/>
          </a:bodyPr>
          <a:lstStyle/>
          <a:p>
            <a:pPr algn="ctr"/>
            <a:r>
              <a:rPr lang="en-US" sz="115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Imprint MT Shadow" pitchFamily="82" charset="0"/>
              </a:rPr>
              <a:t>Web browser</a:t>
            </a:r>
            <a:endParaRPr lang="ru-RU" sz="115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206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857232"/>
            <a:ext cx="8358246" cy="5715040"/>
          </a:xfrm>
        </p:spPr>
        <p:txBody>
          <a:bodyPr>
            <a:normAutofit/>
          </a:bodyPr>
          <a:lstStyle/>
          <a:p>
            <a:pPr fontAlgn="base"/>
            <a:r>
              <a:rPr lang="en-US" sz="3200" b="1" dirty="0" smtClean="0">
                <a:solidFill>
                  <a:schemeClr val="tx1"/>
                </a:solidFill>
              </a:rPr>
              <a:t>Advantages</a:t>
            </a:r>
            <a:r>
              <a:rPr lang="en-US" sz="3200" b="1" dirty="0" smtClean="0">
                <a:solidFill>
                  <a:schemeClr val="tx1"/>
                </a:solidFill>
              </a:rPr>
              <a:t>:</a:t>
            </a:r>
            <a:br>
              <a:rPr lang="en-US" sz="3200" b="1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simple design</a:t>
            </a:r>
            <a:r>
              <a:rPr lang="en-US" sz="3200" dirty="0" smtClean="0">
                <a:solidFill>
                  <a:schemeClr val="tx1"/>
                </a:solidFill>
              </a:rPr>
              <a:t> making it easy to </a:t>
            </a:r>
            <a:r>
              <a:rPr lang="en-US" sz="3200" dirty="0" smtClean="0">
                <a:solidFill>
                  <a:schemeClr val="tx1"/>
                </a:solidFill>
              </a:rPr>
              <a:t>use,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 extremely fast,</a:t>
            </a:r>
            <a:r>
              <a:rPr lang="en-US" sz="3200" dirty="0" smtClean="0">
                <a:solidFill>
                  <a:schemeClr val="tx1"/>
                </a:solidFill>
              </a:rPr>
              <a:t> it loads </a:t>
            </a:r>
            <a:r>
              <a:rPr lang="en-US" sz="3200" dirty="0" smtClean="0">
                <a:solidFill>
                  <a:schemeClr val="tx1"/>
                </a:solidFill>
              </a:rPr>
              <a:t>pages </a:t>
            </a:r>
            <a:r>
              <a:rPr lang="en-US" sz="3200" dirty="0" smtClean="0">
                <a:solidFill>
                  <a:schemeClr val="tx1"/>
                </a:solidFill>
              </a:rPr>
              <a:t>very </a:t>
            </a:r>
            <a:r>
              <a:rPr lang="en-US" sz="3200" dirty="0" smtClean="0">
                <a:solidFill>
                  <a:schemeClr val="tx1"/>
                </a:solidFill>
              </a:rPr>
              <a:t>quickly,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takes </a:t>
            </a:r>
            <a:r>
              <a:rPr lang="en-US" sz="3200" dirty="0" smtClean="0">
                <a:solidFill>
                  <a:schemeClr val="tx1"/>
                </a:solidFill>
              </a:rPr>
              <a:t>only seconds to install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b="1" dirty="0" smtClean="0">
                <a:solidFill>
                  <a:schemeClr val="tx1"/>
                </a:solidFill>
              </a:rPr>
              <a:t>Disadvantages</a:t>
            </a:r>
            <a:r>
              <a:rPr lang="en-US" sz="3200" b="1" dirty="0" smtClean="0">
                <a:solidFill>
                  <a:schemeClr val="tx1"/>
                </a:solidFill>
              </a:rPr>
              <a:t>:</a:t>
            </a: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Chrome uses </a:t>
            </a:r>
            <a:r>
              <a:rPr lang="en-US" sz="3200" dirty="0" smtClean="0">
                <a:solidFill>
                  <a:schemeClr val="tx1"/>
                </a:solidFill>
              </a:rPr>
              <a:t>up a lot of memory (RAM) when running it.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If you accidently close the browser, Chrome will close all the tabs opened without warning.</a:t>
            </a:r>
            <a:br>
              <a:rPr lang="en-US" sz="3200" dirty="0" smtClean="0">
                <a:solidFill>
                  <a:schemeClr val="tx1"/>
                </a:solidFill>
              </a:rPr>
            </a:br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4" name="Picture 2" descr="Картинки по запросу chrome 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44" y="285728"/>
            <a:ext cx="1571667" cy="15716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Картинки по запросу internet explorer icon 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1000108"/>
            <a:ext cx="1785950" cy="178595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357158" y="1357298"/>
            <a:ext cx="69294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Advantages: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Comes installed already on computer</a:t>
            </a:r>
          </a:p>
          <a:p>
            <a:r>
              <a:rPr lang="en-US" sz="2800" dirty="0" smtClean="0"/>
              <a:t>Some </a:t>
            </a:r>
            <a:r>
              <a:rPr lang="en-US" sz="2800" dirty="0"/>
              <a:t>websites can only be used with Internet Explorer</a:t>
            </a:r>
          </a:p>
          <a:p>
            <a:r>
              <a:rPr lang="en-US" sz="2800" dirty="0" smtClean="0"/>
              <a:t>Some </a:t>
            </a:r>
            <a:r>
              <a:rPr lang="en-US" sz="2800" dirty="0"/>
              <a:t>applications are optimized for IE</a:t>
            </a:r>
          </a:p>
          <a:p>
            <a:r>
              <a:rPr lang="en-US" sz="2800" b="1" u="sng" dirty="0"/>
              <a:t>Disadvantages: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No add-on support</a:t>
            </a:r>
          </a:p>
          <a:p>
            <a:r>
              <a:rPr lang="en-US" sz="2800" dirty="0"/>
              <a:t>Slows down with newer </a:t>
            </a:r>
            <a:r>
              <a:rPr lang="en-US" sz="2800" dirty="0" smtClean="0"/>
              <a:t>versions</a:t>
            </a:r>
            <a:endParaRPr lang="en-US" sz="2800" dirty="0"/>
          </a:p>
          <a:p>
            <a:r>
              <a:rPr lang="en-US" sz="2800" dirty="0" smtClean="0"/>
              <a:t>Targeted </a:t>
            </a:r>
            <a:r>
              <a:rPr lang="en-US" sz="2800" dirty="0"/>
              <a:t>by hackers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3929074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Thank you for your attention!</a:t>
            </a:r>
            <a:endParaRPr lang="ru-RU" sz="8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142984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rgbClr val="0000CC"/>
                </a:solidFill>
              </a:rPr>
              <a:t>A </a:t>
            </a:r>
            <a:r>
              <a:rPr lang="en-US" sz="4400" b="1" dirty="0" smtClean="0">
                <a:solidFill>
                  <a:srgbClr val="0000CC"/>
                </a:solidFill>
              </a:rPr>
              <a:t>web browser</a:t>
            </a:r>
            <a:r>
              <a:rPr lang="en-US" sz="4400" dirty="0" smtClean="0">
                <a:solidFill>
                  <a:srgbClr val="0000CC"/>
                </a:solidFill>
              </a:rPr>
              <a:t>  is </a:t>
            </a:r>
          </a:p>
          <a:p>
            <a:pPr algn="ctr"/>
            <a:r>
              <a:rPr lang="en-US" sz="4400" dirty="0" smtClean="0">
                <a:solidFill>
                  <a:srgbClr val="0000CC"/>
                </a:solidFill>
              </a:rPr>
              <a:t>a software application for</a:t>
            </a:r>
          </a:p>
          <a:p>
            <a:pPr algn="ctr"/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b="1" i="1" u="sng" dirty="0" smtClean="0">
                <a:solidFill>
                  <a:srgbClr val="0000CC"/>
                </a:solidFill>
              </a:rPr>
              <a:t>retrieving, presenting and traversing </a:t>
            </a:r>
          </a:p>
          <a:p>
            <a:pPr algn="ctr"/>
            <a:r>
              <a:rPr lang="en-US" sz="4400" dirty="0" smtClean="0">
                <a:solidFill>
                  <a:srgbClr val="0000CC"/>
                </a:solidFill>
              </a:rPr>
              <a:t>information resources on the </a:t>
            </a:r>
          </a:p>
          <a:p>
            <a:pPr algn="ctr"/>
            <a:r>
              <a:rPr lang="en-US" sz="4400" b="1" i="1" dirty="0" smtClean="0">
                <a:solidFill>
                  <a:srgbClr val="0000CC"/>
                </a:solidFill>
              </a:rPr>
              <a:t>World Wide Web</a:t>
            </a:r>
            <a:r>
              <a:rPr lang="en-US" sz="4400" dirty="0" smtClean="0">
                <a:solidFill>
                  <a:srgbClr val="0000CC"/>
                </a:solidFill>
              </a:rPr>
              <a:t>.</a:t>
            </a:r>
            <a:endParaRPr lang="ru-RU" sz="4400" dirty="0" smtClean="0">
              <a:solidFill>
                <a:srgbClr val="0000CC"/>
              </a:solidFill>
            </a:endParaRPr>
          </a:p>
          <a:p>
            <a:pPr algn="ctr"/>
            <a:endParaRPr lang="ru-RU" sz="44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066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CC"/>
                </a:solidFill>
              </a:rPr>
              <a:t>The browser's main components </a:t>
            </a:r>
            <a:endParaRPr lang="ru-RU" dirty="0">
              <a:solidFill>
                <a:srgbClr val="0000CC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 l="24158" t="15625" r="21486" b="19922"/>
          <a:stretch>
            <a:fillRect/>
          </a:stretch>
        </p:blipFill>
        <p:spPr bwMode="auto">
          <a:xfrm>
            <a:off x="714348" y="1285860"/>
            <a:ext cx="7786742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File:Browser Market Map June 2015.sv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142984"/>
            <a:ext cx="5786478" cy="2972804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2428860" y="4714884"/>
            <a:ext cx="52864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CC"/>
                </a:solidFill>
              </a:rPr>
              <a:t>Most used web browser by country, as of June 2015.</a:t>
            </a:r>
            <a:endParaRPr lang="ru-RU" sz="2400" b="1" dirty="0">
              <a:solidFill>
                <a:srgbClr val="0000CC"/>
              </a:solidFill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/>
          <a:srcRect l="80710" t="46875" r="8858" b="21875"/>
          <a:stretch>
            <a:fillRect/>
          </a:stretch>
        </p:blipFill>
        <p:spPr bwMode="auto">
          <a:xfrm>
            <a:off x="214282" y="857232"/>
            <a:ext cx="2500330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14314" y="785794"/>
            <a:ext cx="8715404" cy="243143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CC"/>
                  </a:solidFill>
                  <a:prstDash val="solid"/>
                </a:ln>
                <a:solidFill>
                  <a:srgbClr val="0000CC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ell MT" pitchFamily="18" charset="0"/>
              </a:rPr>
              <a:t>The two most popular types of web browsers include:</a:t>
            </a:r>
          </a:p>
          <a:p>
            <a:pPr algn="ctr"/>
            <a:r>
              <a:rPr lang="en-US" sz="4400" i="1" dirty="0" smtClean="0">
                <a:ln w="18415" cmpd="sng">
                  <a:solidFill>
                    <a:srgbClr val="0000CC"/>
                  </a:solidFill>
                  <a:prstDash val="solid"/>
                </a:ln>
                <a:solidFill>
                  <a:srgbClr val="0000CC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ell MT" pitchFamily="18" charset="0"/>
              </a:rPr>
              <a:t>Google Chrome, Internet Explorer</a:t>
            </a:r>
          </a:p>
        </p:txBody>
      </p:sp>
      <p:pic>
        <p:nvPicPr>
          <p:cNvPr id="13314" name="Picture 2" descr="Картинки по запросу chrome 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3643314"/>
            <a:ext cx="2538412" cy="2538413"/>
          </a:xfrm>
          <a:prstGeom prst="rect">
            <a:avLst/>
          </a:prstGeom>
          <a:noFill/>
        </p:spPr>
      </p:pic>
      <p:pic>
        <p:nvPicPr>
          <p:cNvPr id="13316" name="Picture 4" descr="Картинки по запросу internet explorer icon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3429000"/>
            <a:ext cx="2857520" cy="2857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14414" y="428604"/>
            <a:ext cx="657229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00CC"/>
                </a:solidFill>
              </a:rPr>
              <a:t>Google Chrome</a:t>
            </a:r>
            <a:r>
              <a:rPr lang="en-US" sz="4400" dirty="0">
                <a:solidFill>
                  <a:srgbClr val="0000CC"/>
                </a:solidFill>
              </a:rPr>
              <a:t> is </a:t>
            </a:r>
            <a:endParaRPr lang="en-US" sz="4400" dirty="0" smtClean="0">
              <a:solidFill>
                <a:srgbClr val="0000CC"/>
              </a:solidFill>
            </a:endParaRPr>
          </a:p>
          <a:p>
            <a:pPr algn="ctr"/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="1" dirty="0">
                <a:solidFill>
                  <a:srgbClr val="0000CC"/>
                </a:solidFill>
              </a:rPr>
              <a:t> </a:t>
            </a:r>
            <a:r>
              <a:rPr lang="en-US" sz="4400" b="1" dirty="0" smtClean="0">
                <a:solidFill>
                  <a:srgbClr val="0000CC"/>
                </a:solidFill>
              </a:rPr>
              <a:t>freeware web browser </a:t>
            </a:r>
          </a:p>
          <a:p>
            <a:pPr algn="ctr"/>
            <a:r>
              <a:rPr lang="en-US" sz="4400" dirty="0" smtClean="0">
                <a:solidFill>
                  <a:srgbClr val="0000CC"/>
                </a:solidFill>
              </a:rPr>
              <a:t>developed </a:t>
            </a:r>
            <a:r>
              <a:rPr lang="en-US" sz="4400" dirty="0">
                <a:solidFill>
                  <a:srgbClr val="0000CC"/>
                </a:solidFill>
              </a:rPr>
              <a:t>by </a:t>
            </a:r>
            <a:r>
              <a:rPr lang="en-US" sz="4400" dirty="0" smtClean="0">
                <a:solidFill>
                  <a:srgbClr val="0000CC"/>
                </a:solidFill>
              </a:rPr>
              <a:t>Google.</a:t>
            </a:r>
            <a:endParaRPr lang="ru-RU" sz="4400" dirty="0">
              <a:solidFill>
                <a:srgbClr val="0000CC"/>
              </a:solidFill>
            </a:endParaRPr>
          </a:p>
        </p:txBody>
      </p:sp>
      <p:pic>
        <p:nvPicPr>
          <p:cNvPr id="5" name="Picture 2" descr="Картинки по запросу chrome 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8" y="3786190"/>
            <a:ext cx="1785950" cy="1785951"/>
          </a:xfrm>
          <a:prstGeom prst="rect">
            <a:avLst/>
          </a:prstGeom>
          <a:noFill/>
        </p:spPr>
      </p:pic>
      <p:pic>
        <p:nvPicPr>
          <p:cNvPr id="18434" name="Picture 2" descr="File:Google Chrome on Window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429000"/>
            <a:ext cx="4000528" cy="2705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42976" y="785794"/>
            <a:ext cx="75724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CC"/>
                </a:solidFill>
              </a:rPr>
              <a:t>Internet </a:t>
            </a:r>
            <a:r>
              <a:rPr lang="en-US" sz="3200" b="1" dirty="0" smtClean="0">
                <a:solidFill>
                  <a:srgbClr val="0000CC"/>
                </a:solidFill>
              </a:rPr>
              <a:t>Explorer </a:t>
            </a:r>
            <a:r>
              <a:rPr lang="en-US" sz="3200" dirty="0">
                <a:solidFill>
                  <a:srgbClr val="0000CC"/>
                </a:solidFill>
              </a:rPr>
              <a:t> is a series </a:t>
            </a:r>
            <a:r>
              <a:rPr lang="en-US" sz="3200" dirty="0" smtClean="0">
                <a:solidFill>
                  <a:srgbClr val="0000CC"/>
                </a:solidFill>
              </a:rPr>
              <a:t>of </a:t>
            </a:r>
            <a:r>
              <a:rPr lang="en-US" sz="3200" b="1" dirty="0" smtClean="0">
                <a:solidFill>
                  <a:srgbClr val="0000CC"/>
                </a:solidFill>
              </a:rPr>
              <a:t>graphical web browsers</a:t>
            </a:r>
            <a:r>
              <a:rPr lang="en-US" sz="3200" dirty="0">
                <a:solidFill>
                  <a:srgbClr val="0000CC"/>
                </a:solidFill>
              </a:rPr>
              <a:t> developed by </a:t>
            </a:r>
            <a:r>
              <a:rPr lang="en-US" sz="3200" dirty="0" smtClean="0">
                <a:solidFill>
                  <a:srgbClr val="0000CC"/>
                </a:solidFill>
              </a:rPr>
              <a:t>Microsoft. </a:t>
            </a:r>
            <a:endParaRPr lang="ru-RU" sz="3200" dirty="0">
              <a:solidFill>
                <a:srgbClr val="0000CC"/>
              </a:solidFill>
            </a:endParaRPr>
          </a:p>
        </p:txBody>
      </p:sp>
      <p:pic>
        <p:nvPicPr>
          <p:cNvPr id="5" name="Picture 4" descr="Картинки по запросу internet explorer icon 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3429000"/>
            <a:ext cx="1785950" cy="1785950"/>
          </a:xfrm>
          <a:prstGeom prst="rect">
            <a:avLst/>
          </a:prstGeom>
          <a:noFill/>
        </p:spPr>
      </p:pic>
      <p:pic>
        <p:nvPicPr>
          <p:cNvPr id="17410" name="Picture 2" descr="Internet Explorer 11 running on Windows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714620"/>
            <a:ext cx="3929090" cy="27384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14414" y="571480"/>
            <a:ext cx="65854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00CC"/>
                </a:solidFill>
              </a:rPr>
              <a:t>Architecture of Chrome</a:t>
            </a:r>
            <a:endParaRPr lang="ru-RU" sz="4800" dirty="0">
              <a:solidFill>
                <a:srgbClr val="0000CC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 l="15373" t="13672" r="37408" b="15039"/>
          <a:stretch>
            <a:fillRect/>
          </a:stretch>
        </p:blipFill>
        <p:spPr bwMode="auto">
          <a:xfrm>
            <a:off x="1500166" y="1285860"/>
            <a:ext cx="6643702" cy="531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066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CC"/>
                </a:solidFill>
              </a:rPr>
              <a:t>Architecture of IE</a:t>
            </a:r>
            <a:endParaRPr lang="ru-RU" dirty="0">
              <a:solidFill>
                <a:srgbClr val="0000CC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 l="28002" t="14648" r="28074" b="11133"/>
          <a:stretch>
            <a:fillRect/>
          </a:stretch>
        </p:blipFill>
        <p:spPr bwMode="auto">
          <a:xfrm>
            <a:off x="1071538" y="1142984"/>
            <a:ext cx="7215238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101</TotalTime>
  <Words>54</Words>
  <Application>Microsoft Office PowerPoint</Application>
  <PresentationFormat>Экран (4:3)</PresentationFormat>
  <Paragraphs>24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Городская</vt:lpstr>
      <vt:lpstr>Web browser</vt:lpstr>
      <vt:lpstr>Слайд 2</vt:lpstr>
      <vt:lpstr>The browser's main components </vt:lpstr>
      <vt:lpstr>Слайд 4</vt:lpstr>
      <vt:lpstr>Слайд 5</vt:lpstr>
      <vt:lpstr>Слайд 6</vt:lpstr>
      <vt:lpstr>Слайд 7</vt:lpstr>
      <vt:lpstr>Слайд 8</vt:lpstr>
      <vt:lpstr>Architecture of IE</vt:lpstr>
      <vt:lpstr>Advantages: simple design making it easy to use,  extremely fast, it loads pages very quickly, takes only seconds to install  Disadvantages: Chrome uses up a lot of memory (RAM) when running it. If you accidently close the browser, Chrome will close all the tabs opened without warning. </vt:lpstr>
      <vt:lpstr>Слайд 11</vt:lpstr>
      <vt:lpstr>Thank you for your attention!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browsers</dc:title>
  <dc:creator>user</dc:creator>
  <cp:lastModifiedBy>user</cp:lastModifiedBy>
  <cp:revision>11</cp:revision>
  <dcterms:created xsi:type="dcterms:W3CDTF">2018-03-05T15:53:55Z</dcterms:created>
  <dcterms:modified xsi:type="dcterms:W3CDTF">2018-03-05T17:35:39Z</dcterms:modified>
</cp:coreProperties>
</file>