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7" r:id="rId8"/>
    <p:sldId id="268" r:id="rId9"/>
    <p:sldId id="261" r:id="rId10"/>
    <p:sldId id="272" r:id="rId11"/>
    <p:sldId id="273" r:id="rId12"/>
    <p:sldId id="262" r:id="rId13"/>
    <p:sldId id="269" r:id="rId14"/>
    <p:sldId id="263" r:id="rId15"/>
    <p:sldId id="270" r:id="rId16"/>
    <p:sldId id="264" r:id="rId17"/>
    <p:sldId id="27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197198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03988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65756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15507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32966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94334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98113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15760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7766285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6841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53252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84194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800540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07939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00452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2747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8603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305891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image" Target="../media/image8.jpeg" /><Relationship Id="rId3" Type="http://schemas.openxmlformats.org/officeDocument/2006/relationships/hyperlink" Target="https://techterms.com/definition/computer" TargetMode="External" /><Relationship Id="rId7" Type="http://schemas.openxmlformats.org/officeDocument/2006/relationships/hyperlink" Target="https://techterms.com/definition/digital" TargetMode="External" /><Relationship Id="rId2" Type="http://schemas.openxmlformats.org/officeDocument/2006/relationships/hyperlink" Target="https://techterms.com/definition/hardware" TargetMode="External" /><Relationship Id="rId1" Type="http://schemas.openxmlformats.org/officeDocument/2006/relationships/slideLayout" Target="../slideLayouts/slideLayout2.xml" /><Relationship Id="rId6" Type="http://schemas.openxmlformats.org/officeDocument/2006/relationships/hyperlink" Target="https://techterms.com/definition/analog" TargetMode="External" /><Relationship Id="rId5" Type="http://schemas.openxmlformats.org/officeDocument/2006/relationships/hyperlink" Target="https://techterms.com/definition/switch" TargetMode="External" /><Relationship Id="rId4" Type="http://schemas.openxmlformats.org/officeDocument/2006/relationships/hyperlink" Target="https://techterms.com/definition/router" TargetMode="Externa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CAAD-F584-7A44-85FA-11335675D5B3}"/>
              </a:ext>
            </a:extLst>
          </p:cNvPr>
          <p:cNvSpPr>
            <a:spLocks noGrp="1"/>
          </p:cNvSpPr>
          <p:nvPr>
            <p:ph type="ctrTitle"/>
          </p:nvPr>
        </p:nvSpPr>
        <p:spPr/>
        <p:txBody>
          <a:bodyPr>
            <a:normAutofit fontScale="90000"/>
          </a:bodyPr>
          <a:lstStyle/>
          <a:p>
            <a:r>
              <a:rPr lang="en-US"/>
              <a:t>CHAPTER 8</a:t>
            </a:r>
            <a:br>
              <a:rPr lang="en-US"/>
            </a:br>
            <a:r>
              <a:rPr lang="en-US"/>
              <a:t>INTRODUCTION TO INTERNET</a:t>
            </a:r>
          </a:p>
        </p:txBody>
      </p:sp>
      <p:sp>
        <p:nvSpPr>
          <p:cNvPr id="3" name="Subtitle 2">
            <a:extLst>
              <a:ext uri="{FF2B5EF4-FFF2-40B4-BE49-F238E27FC236}">
                <a16:creationId xmlns:a16="http://schemas.microsoft.com/office/drawing/2014/main" id="{E95EF8AC-5251-A645-9F7E-FD9313D60243}"/>
              </a:ext>
            </a:extLst>
          </p:cNvPr>
          <p:cNvSpPr>
            <a:spLocks noGrp="1"/>
          </p:cNvSpPr>
          <p:nvPr>
            <p:ph type="subTitle" idx="1"/>
          </p:nvPr>
        </p:nvSpPr>
        <p:spPr/>
        <p:txBody>
          <a:bodyPr/>
          <a:lstStyle/>
          <a:p>
            <a:r>
              <a:rPr lang="en-US" b="1"/>
              <a:t>CLASS – IV</a:t>
            </a:r>
          </a:p>
          <a:p>
            <a:r>
              <a:rPr lang="en-US" b="1"/>
              <a:t>SUBJECT - COMPUTER</a:t>
            </a:r>
          </a:p>
        </p:txBody>
      </p:sp>
    </p:spTree>
    <p:extLst>
      <p:ext uri="{BB962C8B-B14F-4D97-AF65-F5344CB8AC3E}">
        <p14:creationId xmlns:p14="http://schemas.microsoft.com/office/powerpoint/2010/main" val="7791048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709-DD58-9C4A-BC57-A8CEF8268AB7}"/>
              </a:ext>
            </a:extLst>
          </p:cNvPr>
          <p:cNvSpPr>
            <a:spLocks noGrp="1"/>
          </p:cNvSpPr>
          <p:nvPr>
            <p:ph type="title"/>
          </p:nvPr>
        </p:nvSpPr>
        <p:spPr/>
        <p:txBody>
          <a:bodyPr/>
          <a:lstStyle/>
          <a:p>
            <a:r>
              <a:rPr lang="en-US" b="1"/>
              <a:t>Main Internet terms</a:t>
            </a:r>
          </a:p>
        </p:txBody>
      </p:sp>
      <p:sp>
        <p:nvSpPr>
          <p:cNvPr id="3" name="Content Placeholder 2">
            <a:extLst>
              <a:ext uri="{FF2B5EF4-FFF2-40B4-BE49-F238E27FC236}">
                <a16:creationId xmlns:a16="http://schemas.microsoft.com/office/drawing/2014/main" id="{FC8A7302-B87B-3C44-A247-D822741327E5}"/>
              </a:ext>
            </a:extLst>
          </p:cNvPr>
          <p:cNvSpPr>
            <a:spLocks noGrp="1"/>
          </p:cNvSpPr>
          <p:nvPr>
            <p:ph idx="1"/>
          </p:nvPr>
        </p:nvSpPr>
        <p:spPr/>
        <p:txBody>
          <a:bodyPr/>
          <a:lstStyle/>
          <a:p>
            <a:r>
              <a:rPr lang="en-US" b="1"/>
              <a:t>Modem</a:t>
            </a:r>
          </a:p>
          <a:p>
            <a:pPr lvl="2"/>
            <a:r>
              <a:rPr lang="en-US" b="0" i="0">
                <a:effectLst/>
                <a:latin typeface="Open Sans"/>
              </a:rPr>
              <a:t>Modem is short for "Modulator-Demodulator." It is a </a:t>
            </a:r>
            <a:r>
              <a:rPr lang="en-US" b="0" i="0" u="sng" strike="noStrike">
                <a:effectLst/>
                <a:latin typeface="Open Sans"/>
                <a:hlinkClick r:id="rId2">
                  <a:extLst>
                    <a:ext uri="{A12FA001-AC4F-418D-AE19-62706E023703}">
                      <ahyp:hlinkClr xmlns:ahyp="http://schemas.microsoft.com/office/drawing/2018/hyperlinkcolor" val="tx"/>
                    </a:ext>
                  </a:extLst>
                </a:hlinkClick>
              </a:rPr>
              <a:t>hardware</a:t>
            </a:r>
            <a:r>
              <a:rPr lang="en-US" b="0" i="0">
                <a:effectLst/>
                <a:latin typeface="Open Sans"/>
              </a:rPr>
              <a:t> component that allows a </a:t>
            </a:r>
            <a:r>
              <a:rPr lang="en-US" b="0" i="0" u="none" strike="noStrike">
                <a:effectLst/>
                <a:latin typeface="Open Sans"/>
                <a:hlinkClick r:id="rId3">
                  <a:extLst>
                    <a:ext uri="{A12FA001-AC4F-418D-AE19-62706E023703}">
                      <ahyp:hlinkClr xmlns:ahyp="http://schemas.microsoft.com/office/drawing/2018/hyperlinkcolor" val="tx"/>
                    </a:ext>
                  </a:extLst>
                </a:hlinkClick>
              </a:rPr>
              <a:t>computer</a:t>
            </a:r>
            <a:r>
              <a:rPr lang="en-US" b="0" i="0">
                <a:effectLst/>
                <a:latin typeface="Open Sans"/>
              </a:rPr>
              <a:t> or another device, such as a </a:t>
            </a:r>
            <a:r>
              <a:rPr lang="en-US" b="0" i="0" u="none" strike="noStrike">
                <a:effectLst/>
                <a:latin typeface="Open Sans"/>
                <a:hlinkClick r:id="rId4">
                  <a:extLst>
                    <a:ext uri="{A12FA001-AC4F-418D-AE19-62706E023703}">
                      <ahyp:hlinkClr xmlns:ahyp="http://schemas.microsoft.com/office/drawing/2018/hyperlinkcolor" val="tx"/>
                    </a:ext>
                  </a:extLst>
                </a:hlinkClick>
              </a:rPr>
              <a:t>router</a:t>
            </a:r>
            <a:r>
              <a:rPr lang="en-US" b="0" i="0">
                <a:effectLst/>
                <a:latin typeface="Open Sans"/>
              </a:rPr>
              <a:t> or </a:t>
            </a:r>
            <a:r>
              <a:rPr lang="en-US" b="0" i="0" u="none" strike="noStrike">
                <a:effectLst/>
                <a:latin typeface="Open Sans"/>
                <a:hlinkClick r:id="rId5">
                  <a:extLst>
                    <a:ext uri="{A12FA001-AC4F-418D-AE19-62706E023703}">
                      <ahyp:hlinkClr xmlns:ahyp="http://schemas.microsoft.com/office/drawing/2018/hyperlinkcolor" val="tx"/>
                    </a:ext>
                  </a:extLst>
                </a:hlinkClick>
              </a:rPr>
              <a:t>switch</a:t>
            </a:r>
            <a:r>
              <a:rPr lang="en-US" b="0" i="0">
                <a:effectLst/>
                <a:latin typeface="Open Sans"/>
              </a:rPr>
              <a:t>, to connect to the Internet. It converts or "modulates" an </a:t>
            </a:r>
            <a:r>
              <a:rPr lang="en-US" b="0" i="0" u="none" strike="noStrike">
                <a:effectLst/>
                <a:latin typeface="Open Sans"/>
                <a:hlinkClick r:id="rId6">
                  <a:extLst>
                    <a:ext uri="{A12FA001-AC4F-418D-AE19-62706E023703}">
                      <ahyp:hlinkClr xmlns:ahyp="http://schemas.microsoft.com/office/drawing/2018/hyperlinkcolor" val="tx"/>
                    </a:ext>
                  </a:extLst>
                </a:hlinkClick>
              </a:rPr>
              <a:t>analog</a:t>
            </a:r>
            <a:r>
              <a:rPr lang="en-US" b="0" i="0">
                <a:effectLst/>
                <a:latin typeface="Open Sans"/>
              </a:rPr>
              <a:t> signal from a telephone or cable wire to </a:t>
            </a:r>
            <a:r>
              <a:rPr lang="en-US" b="0" i="0" u="none" strike="noStrike">
                <a:effectLst/>
                <a:latin typeface="Open Sans"/>
                <a:hlinkClick r:id="rId7">
                  <a:extLst>
                    <a:ext uri="{A12FA001-AC4F-418D-AE19-62706E023703}">
                      <ahyp:hlinkClr xmlns:ahyp="http://schemas.microsoft.com/office/drawing/2018/hyperlinkcolor" val="tx"/>
                    </a:ext>
                  </a:extLst>
                </a:hlinkClick>
              </a:rPr>
              <a:t>digital</a:t>
            </a:r>
            <a:r>
              <a:rPr lang="en-US" b="0" i="0">
                <a:effectLst/>
                <a:latin typeface="Open Sans"/>
              </a:rPr>
              <a:t> data (1s and 0s) that a computer can recognize. Similarly, it converts digital data from a computer or other device into an analog signal that can be sent over standard telephone lines.</a:t>
            </a:r>
            <a:endParaRPr lang="en-US" b="1"/>
          </a:p>
        </p:txBody>
      </p:sp>
      <p:pic>
        <p:nvPicPr>
          <p:cNvPr id="4" name="Picture 4">
            <a:extLst>
              <a:ext uri="{FF2B5EF4-FFF2-40B4-BE49-F238E27FC236}">
                <a16:creationId xmlns:a16="http://schemas.microsoft.com/office/drawing/2014/main" id="{C3E4749A-64ED-9246-9087-0DDAA07B29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2640" y="4393998"/>
            <a:ext cx="5893593" cy="2605468"/>
          </a:xfrm>
          <a:prstGeom prst="rect">
            <a:avLst/>
          </a:prstGeom>
        </p:spPr>
      </p:pic>
    </p:spTree>
    <p:extLst>
      <p:ext uri="{BB962C8B-B14F-4D97-AF65-F5344CB8AC3E}">
        <p14:creationId xmlns:p14="http://schemas.microsoft.com/office/powerpoint/2010/main" val="316624439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83D99-BCDA-3B4F-A497-A726BCB8E26F}"/>
              </a:ext>
            </a:extLst>
          </p:cNvPr>
          <p:cNvSpPr>
            <a:spLocks noGrp="1"/>
          </p:cNvSpPr>
          <p:nvPr>
            <p:ph idx="1"/>
          </p:nvPr>
        </p:nvSpPr>
        <p:spPr>
          <a:xfrm>
            <a:off x="838200" y="910828"/>
            <a:ext cx="10515600" cy="5266135"/>
          </a:xfrm>
        </p:spPr>
        <p:txBody>
          <a:bodyPr/>
          <a:lstStyle/>
          <a:p>
            <a:r>
              <a:rPr lang="en-US"/>
              <a:t>ISP (Internet Service Provider)</a:t>
            </a:r>
          </a:p>
          <a:p>
            <a:pPr lvl="2"/>
            <a:endParaRPr lang="en-US"/>
          </a:p>
          <a:p>
            <a:pPr lvl="2"/>
            <a:r>
              <a:rPr lang="en-US" b="0" i="0">
                <a:effectLst/>
                <a:latin typeface="Roboto" panose="02000000000000000000" pitchFamily="2" charset="0"/>
              </a:rPr>
              <a:t>An Internet service provider is an organization that provides services for accessing, using, or participating in the Internet.</a:t>
            </a:r>
          </a:p>
          <a:p>
            <a:pPr lvl="2"/>
            <a:endParaRPr lang="en-US">
              <a:latin typeface="Roboto" panose="02000000000000000000" pitchFamily="2" charset="0"/>
            </a:endParaRPr>
          </a:p>
          <a:p>
            <a:pPr lvl="2"/>
            <a:endParaRPr lang="en-US"/>
          </a:p>
        </p:txBody>
      </p:sp>
      <p:pic>
        <p:nvPicPr>
          <p:cNvPr id="4" name="Picture 4">
            <a:extLst>
              <a:ext uri="{FF2B5EF4-FFF2-40B4-BE49-F238E27FC236}">
                <a16:creationId xmlns:a16="http://schemas.microsoft.com/office/drawing/2014/main" id="{7FE1CA34-9FB9-444E-8295-25B65A068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540" y="2555080"/>
            <a:ext cx="7176194" cy="3972522"/>
          </a:xfrm>
          <a:prstGeom prst="rect">
            <a:avLst/>
          </a:prstGeom>
        </p:spPr>
      </p:pic>
    </p:spTree>
    <p:extLst>
      <p:ext uri="{BB962C8B-B14F-4D97-AF65-F5344CB8AC3E}">
        <p14:creationId xmlns:p14="http://schemas.microsoft.com/office/powerpoint/2010/main" val="27654288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1A9-E678-F142-A93B-432A34D2CF04}"/>
              </a:ext>
            </a:extLst>
          </p:cNvPr>
          <p:cNvSpPr>
            <a:spLocks noGrp="1"/>
          </p:cNvSpPr>
          <p:nvPr>
            <p:ph type="title"/>
          </p:nvPr>
        </p:nvSpPr>
        <p:spPr>
          <a:xfrm>
            <a:off x="838200" y="-29767"/>
            <a:ext cx="10515600" cy="1325563"/>
          </a:xfrm>
        </p:spPr>
        <p:txBody>
          <a:bodyPr/>
          <a:lstStyle/>
          <a:p>
            <a:r>
              <a:rPr lang="en-US" b="1"/>
              <a:t>Common Internet Terms</a:t>
            </a:r>
          </a:p>
        </p:txBody>
      </p:sp>
      <p:sp>
        <p:nvSpPr>
          <p:cNvPr id="3" name="Content Placeholder 2">
            <a:extLst>
              <a:ext uri="{FF2B5EF4-FFF2-40B4-BE49-F238E27FC236}">
                <a16:creationId xmlns:a16="http://schemas.microsoft.com/office/drawing/2014/main" id="{3DA212DC-E91D-6B46-AC0B-ED5EAD3665C3}"/>
              </a:ext>
            </a:extLst>
          </p:cNvPr>
          <p:cNvSpPr>
            <a:spLocks noGrp="1"/>
          </p:cNvSpPr>
          <p:nvPr>
            <p:ph idx="1"/>
          </p:nvPr>
        </p:nvSpPr>
        <p:spPr>
          <a:xfrm>
            <a:off x="1016794" y="2049860"/>
            <a:ext cx="10515600" cy="5193110"/>
          </a:xfrm>
        </p:spPr>
        <p:txBody>
          <a:bodyPr/>
          <a:lstStyle/>
          <a:p>
            <a:r>
              <a:rPr lang="en-US" b="1"/>
              <a:t>Website</a:t>
            </a:r>
          </a:p>
          <a:p>
            <a:pPr marL="0" indent="0">
              <a:buNone/>
            </a:pPr>
            <a:r>
              <a:rPr lang="en-US" b="1"/>
              <a:t>      .  A collection of related web pages that provide information</a:t>
            </a:r>
          </a:p>
          <a:p>
            <a:r>
              <a:rPr lang="en-US" b="1"/>
              <a:t>Web Page</a:t>
            </a:r>
          </a:p>
          <a:p>
            <a:pPr marL="0" indent="0">
              <a:buNone/>
            </a:pPr>
            <a:r>
              <a:rPr lang="en-US" b="1"/>
              <a:t>     . Contains text, pictures, sounds, videos, animations</a:t>
            </a:r>
          </a:p>
          <a:p>
            <a:r>
              <a:rPr lang="en-US" b="1"/>
              <a:t>Home Page</a:t>
            </a:r>
          </a:p>
          <a:p>
            <a:pPr marL="0" indent="0">
              <a:buNone/>
            </a:pPr>
            <a:r>
              <a:rPr lang="en-US" b="1"/>
              <a:t>     . The main page of any website</a:t>
            </a:r>
          </a:p>
          <a:p>
            <a:r>
              <a:rPr lang="en-US" b="1"/>
              <a:t>WWW (World Wide Web)</a:t>
            </a:r>
          </a:p>
          <a:p>
            <a:pPr marL="0" indent="0">
              <a:buNone/>
            </a:pPr>
            <a:r>
              <a:rPr lang="en-US" b="1"/>
              <a:t>     .  The Largest collection of information in the form of website</a:t>
            </a:r>
          </a:p>
          <a:p>
            <a:r>
              <a:rPr lang="en-US" b="1"/>
              <a:t>Web Browser</a:t>
            </a:r>
          </a:p>
          <a:p>
            <a:pPr marL="0" indent="0">
              <a:buNone/>
            </a:pPr>
            <a:r>
              <a:rPr lang="en-US" b="1"/>
              <a:t>    . A special software to open websites</a:t>
            </a:r>
          </a:p>
          <a:p>
            <a:pPr marL="0" indent="0">
              <a:buNone/>
            </a:pPr>
            <a:endParaRPr lang="en-US" b="1"/>
          </a:p>
          <a:p>
            <a:pPr marL="0" indent="0">
              <a:buNone/>
            </a:pPr>
            <a:endParaRPr lang="en-US" b="1"/>
          </a:p>
        </p:txBody>
      </p:sp>
    </p:spTree>
    <p:extLst>
      <p:ext uri="{BB962C8B-B14F-4D97-AF65-F5344CB8AC3E}">
        <p14:creationId xmlns:p14="http://schemas.microsoft.com/office/powerpoint/2010/main" val="348201011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4498-CFB3-DC4F-87D2-7D14FE08C868}"/>
              </a:ext>
            </a:extLst>
          </p:cNvPr>
          <p:cNvSpPr>
            <a:spLocks noGrp="1"/>
          </p:cNvSpPr>
          <p:nvPr>
            <p:ph type="title"/>
          </p:nvPr>
        </p:nvSpPr>
        <p:spPr/>
        <p:txBody>
          <a:bodyPr/>
          <a:lstStyle/>
          <a:p>
            <a:r>
              <a:rPr lang="en-US" b="1"/>
              <a:t>Examples of Web Browsers</a:t>
            </a:r>
          </a:p>
        </p:txBody>
      </p:sp>
      <p:pic>
        <p:nvPicPr>
          <p:cNvPr id="5" name="Content Placeholder 4">
            <a:extLst>
              <a:ext uri="{FF2B5EF4-FFF2-40B4-BE49-F238E27FC236}">
                <a16:creationId xmlns:a16="http://schemas.microsoft.com/office/drawing/2014/main" id="{06F7E88B-9961-2F4F-B599-8A0BFC84E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306050" cy="4889500"/>
          </a:xfrm>
          <a:prstGeom prst="rect">
            <a:avLst/>
          </a:prstGeom>
        </p:spPr>
      </p:pic>
    </p:spTree>
    <p:extLst>
      <p:ext uri="{BB962C8B-B14F-4D97-AF65-F5344CB8AC3E}">
        <p14:creationId xmlns:p14="http://schemas.microsoft.com/office/powerpoint/2010/main" val="6063747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F8E-551B-D448-86FF-D420BAB12F88}"/>
              </a:ext>
            </a:extLst>
          </p:cNvPr>
          <p:cNvSpPr>
            <a:spLocks noGrp="1"/>
          </p:cNvSpPr>
          <p:nvPr>
            <p:ph type="title"/>
          </p:nvPr>
        </p:nvSpPr>
        <p:spPr/>
        <p:txBody>
          <a:bodyPr/>
          <a:lstStyle/>
          <a:p>
            <a:r>
              <a:rPr lang="en-US" b="1"/>
              <a:t>Internet Explorer</a:t>
            </a:r>
          </a:p>
        </p:txBody>
      </p:sp>
      <p:sp>
        <p:nvSpPr>
          <p:cNvPr id="3" name="Content Placeholder 2">
            <a:extLst>
              <a:ext uri="{FF2B5EF4-FFF2-40B4-BE49-F238E27FC236}">
                <a16:creationId xmlns:a16="http://schemas.microsoft.com/office/drawing/2014/main" id="{D858FE65-19EF-4A45-803D-38DB2A467A62}"/>
              </a:ext>
            </a:extLst>
          </p:cNvPr>
          <p:cNvSpPr>
            <a:spLocks noGrp="1"/>
          </p:cNvSpPr>
          <p:nvPr>
            <p:ph idx="1"/>
          </p:nvPr>
        </p:nvSpPr>
        <p:spPr/>
        <p:txBody>
          <a:bodyPr/>
          <a:lstStyle/>
          <a:p>
            <a:r>
              <a:rPr lang="en-US" b="1"/>
              <a:t>Internet Explorer is the most common web browser available almost on every computer as it comes with all new edition of Windows</a:t>
            </a:r>
          </a:p>
        </p:txBody>
      </p:sp>
      <p:pic>
        <p:nvPicPr>
          <p:cNvPr id="4" name="Picture 4">
            <a:extLst>
              <a:ext uri="{FF2B5EF4-FFF2-40B4-BE49-F238E27FC236}">
                <a16:creationId xmlns:a16="http://schemas.microsoft.com/office/drawing/2014/main" id="{AAAC4CC0-11A1-6A4E-92D2-97441C23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367" y="3747687"/>
            <a:ext cx="4250532" cy="2691209"/>
          </a:xfrm>
          <a:prstGeom prst="rect">
            <a:avLst/>
          </a:prstGeom>
        </p:spPr>
      </p:pic>
    </p:spTree>
    <p:extLst>
      <p:ext uri="{BB962C8B-B14F-4D97-AF65-F5344CB8AC3E}">
        <p14:creationId xmlns:p14="http://schemas.microsoft.com/office/powerpoint/2010/main" val="4211794483"/>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820B-2C89-9343-A229-C26599647CE2}"/>
              </a:ext>
            </a:extLst>
          </p:cNvPr>
          <p:cNvSpPr>
            <a:spLocks noGrp="1"/>
          </p:cNvSpPr>
          <p:nvPr>
            <p:ph type="title"/>
          </p:nvPr>
        </p:nvSpPr>
        <p:spPr/>
        <p:txBody>
          <a:bodyPr/>
          <a:lstStyle/>
          <a:p>
            <a:r>
              <a:rPr lang="en-US" b="1"/>
              <a:t>Main parts of Internet Explorer</a:t>
            </a:r>
            <a:endParaRPr lang="en-US"/>
          </a:p>
        </p:txBody>
      </p:sp>
      <p:pic>
        <p:nvPicPr>
          <p:cNvPr id="5" name="Content Placeholder 4">
            <a:extLst>
              <a:ext uri="{FF2B5EF4-FFF2-40B4-BE49-F238E27FC236}">
                <a16:creationId xmlns:a16="http://schemas.microsoft.com/office/drawing/2014/main" id="{0C75C43B-F285-4D4D-A048-C68311EAB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463" y="1977628"/>
            <a:ext cx="9054704" cy="4880372"/>
          </a:xfrm>
          <a:prstGeom prst="rect">
            <a:avLst/>
          </a:prstGeom>
        </p:spPr>
      </p:pic>
    </p:spTree>
    <p:extLst>
      <p:ext uri="{BB962C8B-B14F-4D97-AF65-F5344CB8AC3E}">
        <p14:creationId xmlns:p14="http://schemas.microsoft.com/office/powerpoint/2010/main" val="28222425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E3F2-C881-DA4B-927C-CBF7DE0AA7FB}"/>
              </a:ext>
            </a:extLst>
          </p:cNvPr>
          <p:cNvSpPr>
            <a:spLocks noGrp="1"/>
          </p:cNvSpPr>
          <p:nvPr>
            <p:ph type="title"/>
          </p:nvPr>
        </p:nvSpPr>
        <p:spPr/>
        <p:txBody>
          <a:bodyPr/>
          <a:lstStyle/>
          <a:p>
            <a:r>
              <a:rPr lang="en-US" b="1"/>
              <a:t>Main parts of Internet Explorer</a:t>
            </a:r>
          </a:p>
        </p:txBody>
      </p:sp>
      <p:sp>
        <p:nvSpPr>
          <p:cNvPr id="3" name="Content Placeholder 2">
            <a:extLst>
              <a:ext uri="{FF2B5EF4-FFF2-40B4-BE49-F238E27FC236}">
                <a16:creationId xmlns:a16="http://schemas.microsoft.com/office/drawing/2014/main" id="{15F23C24-4156-9043-8E87-72DC5421423C}"/>
              </a:ext>
            </a:extLst>
          </p:cNvPr>
          <p:cNvSpPr>
            <a:spLocks noGrp="1"/>
          </p:cNvSpPr>
          <p:nvPr>
            <p:ph idx="1"/>
          </p:nvPr>
        </p:nvSpPr>
        <p:spPr/>
        <p:txBody>
          <a:bodyPr/>
          <a:lstStyle/>
          <a:p>
            <a:r>
              <a:rPr lang="en-US" b="1"/>
              <a:t>Title Bar – shows title of the page</a:t>
            </a:r>
          </a:p>
          <a:p>
            <a:r>
              <a:rPr lang="en-US" b="1"/>
              <a:t>Menu Bar – shows various items for operation on web page</a:t>
            </a:r>
          </a:p>
          <a:p>
            <a:r>
              <a:rPr lang="en-US" b="1"/>
              <a:t>Tool Bar – Has shortcut buttons for various operations</a:t>
            </a:r>
          </a:p>
          <a:p>
            <a:r>
              <a:rPr lang="en-US" b="1"/>
              <a:t>Address Bar – important part of web browser where the page address is to be typed</a:t>
            </a:r>
          </a:p>
        </p:txBody>
      </p:sp>
    </p:spTree>
    <p:extLst>
      <p:ext uri="{BB962C8B-B14F-4D97-AF65-F5344CB8AC3E}">
        <p14:creationId xmlns:p14="http://schemas.microsoft.com/office/powerpoint/2010/main" val="1307677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2248-FE72-2245-8FE0-FB50AE0C6280}"/>
              </a:ext>
            </a:extLst>
          </p:cNvPr>
          <p:cNvSpPr>
            <a:spLocks noGrp="1"/>
          </p:cNvSpPr>
          <p:nvPr>
            <p:ph type="title"/>
          </p:nvPr>
        </p:nvSpPr>
        <p:spPr/>
        <p:txBody>
          <a:bodyPr/>
          <a:lstStyle/>
          <a:p>
            <a:r>
              <a:rPr lang="en-US" b="1"/>
              <a:t>Examples of Toolbar</a:t>
            </a:r>
            <a:br>
              <a:rPr lang="en-US" b="1"/>
            </a:br>
            <a:endParaRPr lang="en-US" b="1"/>
          </a:p>
        </p:txBody>
      </p:sp>
      <p:sp>
        <p:nvSpPr>
          <p:cNvPr id="3" name="Content Placeholder 2">
            <a:extLst>
              <a:ext uri="{FF2B5EF4-FFF2-40B4-BE49-F238E27FC236}">
                <a16:creationId xmlns:a16="http://schemas.microsoft.com/office/drawing/2014/main" id="{B9078C84-FD39-C44B-B18D-95995734CCA8}"/>
              </a:ext>
            </a:extLst>
          </p:cNvPr>
          <p:cNvSpPr>
            <a:spLocks noGrp="1"/>
          </p:cNvSpPr>
          <p:nvPr>
            <p:ph idx="1"/>
          </p:nvPr>
        </p:nvSpPr>
        <p:spPr/>
        <p:txBody>
          <a:bodyPr/>
          <a:lstStyle/>
          <a:p>
            <a:r>
              <a:rPr lang="en-US"/>
              <a:t>Back button</a:t>
            </a:r>
          </a:p>
          <a:p>
            <a:pPr lvl="1"/>
            <a:r>
              <a:rPr lang="en-US"/>
              <a:t>Used to go back to previous page and Internet settings</a:t>
            </a:r>
          </a:p>
          <a:p>
            <a:endParaRPr lang="en-US"/>
          </a:p>
          <a:p>
            <a:r>
              <a:rPr lang="en-US"/>
              <a:t>Forward button</a:t>
            </a:r>
          </a:p>
          <a:p>
            <a:pPr lvl="1"/>
            <a:r>
              <a:rPr lang="en-US"/>
              <a:t>When we want to move to any previous page, Forward button takes us back to the next pages</a:t>
            </a:r>
          </a:p>
        </p:txBody>
      </p:sp>
      <p:sp>
        <p:nvSpPr>
          <p:cNvPr id="4" name="Arrow: Left 3">
            <a:extLst>
              <a:ext uri="{FF2B5EF4-FFF2-40B4-BE49-F238E27FC236}">
                <a16:creationId xmlns:a16="http://schemas.microsoft.com/office/drawing/2014/main" id="{CE593DB4-A9CE-8D4C-B0E6-46AE0E4E5C0B}"/>
              </a:ext>
            </a:extLst>
          </p:cNvPr>
          <p:cNvSpPr/>
          <p:nvPr/>
        </p:nvSpPr>
        <p:spPr>
          <a:xfrm>
            <a:off x="3115853" y="1825625"/>
            <a:ext cx="938225" cy="466773"/>
          </a:xfrm>
          <a:prstGeom prst="leftArrow">
            <a:avLst>
              <a:gd name="adj1" fmla="val 50000"/>
              <a:gd name="adj2" fmla="val 69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98C4091-24BC-8A46-87FC-8CEF4AE4C825}"/>
              </a:ext>
            </a:extLst>
          </p:cNvPr>
          <p:cNvSpPr/>
          <p:nvPr/>
        </p:nvSpPr>
        <p:spPr>
          <a:xfrm>
            <a:off x="3857625" y="3141218"/>
            <a:ext cx="938225" cy="575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115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8 Points 3">
            <a:extLst>
              <a:ext uri="{FF2B5EF4-FFF2-40B4-BE49-F238E27FC236}">
                <a16:creationId xmlns:a16="http://schemas.microsoft.com/office/drawing/2014/main" id="{F109FFE5-B53D-764A-9C32-ED5287975F00}"/>
              </a:ext>
            </a:extLst>
          </p:cNvPr>
          <p:cNvSpPr/>
          <p:nvPr/>
        </p:nvSpPr>
        <p:spPr>
          <a:xfrm>
            <a:off x="1821656" y="1925240"/>
            <a:ext cx="8876109" cy="4932760"/>
          </a:xfrm>
          <a:prstGeom prst="irregularSeal1">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DB8087-FB64-444C-AE8C-3173BC2A1086}"/>
              </a:ext>
            </a:extLst>
          </p:cNvPr>
          <p:cNvSpPr txBox="1"/>
          <p:nvPr/>
        </p:nvSpPr>
        <p:spPr>
          <a:xfrm>
            <a:off x="4018359" y="3929062"/>
            <a:ext cx="4536281" cy="646331"/>
          </a:xfrm>
          <a:prstGeom prst="rect">
            <a:avLst/>
          </a:prstGeom>
          <a:noFill/>
        </p:spPr>
        <p:txBody>
          <a:bodyPr wrap="square" rtlCol="0">
            <a:spAutoFit/>
          </a:bodyPr>
          <a:lstStyle/>
          <a:p>
            <a:pPr lvl="1"/>
            <a:r>
              <a:rPr lang="en-US" b="1">
                <a:solidFill>
                  <a:schemeClr val="accent6">
                    <a:lumMod val="75000"/>
                  </a:schemeClr>
                </a:solidFill>
              </a:rPr>
              <a:t>GO THROUGH ALL THE SLIDES </a:t>
            </a:r>
          </a:p>
          <a:p>
            <a:pPr lvl="1"/>
            <a:r>
              <a:rPr lang="en-US" b="1">
                <a:solidFill>
                  <a:schemeClr val="accent6">
                    <a:lumMod val="75000"/>
                  </a:schemeClr>
                </a:solidFill>
              </a:rPr>
              <a:t>PROPERLY</a:t>
            </a:r>
          </a:p>
        </p:txBody>
      </p:sp>
      <p:sp>
        <p:nvSpPr>
          <p:cNvPr id="6" name="Title 5">
            <a:extLst>
              <a:ext uri="{FF2B5EF4-FFF2-40B4-BE49-F238E27FC236}">
                <a16:creationId xmlns:a16="http://schemas.microsoft.com/office/drawing/2014/main" id="{5A4ABF9B-4F8B-0F43-9585-A73043644593}"/>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5785663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grpId="0" nodeType="clickEffect">
                                  <p:stCondLst>
                                    <p:cond delay="0"/>
                                  </p:stCondLst>
                                  <p:childTnLst>
                                    <p:animRot by="21600000">
                                      <p:cBhvr>
                                        <p:cTn id="11"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8288-79CA-ED40-97C9-A8F9A26C455E}"/>
              </a:ext>
            </a:extLst>
          </p:cNvPr>
          <p:cNvSpPr>
            <a:spLocks noGrp="1"/>
          </p:cNvSpPr>
          <p:nvPr>
            <p:ph type="title"/>
          </p:nvPr>
        </p:nvSpPr>
        <p:spPr/>
        <p:txBody>
          <a:bodyPr/>
          <a:lstStyle/>
          <a:p>
            <a:r>
              <a:rPr lang="en-US"/>
              <a:t>INTRODUCTION TO INTERNET</a:t>
            </a:r>
          </a:p>
        </p:txBody>
      </p:sp>
      <p:pic>
        <p:nvPicPr>
          <p:cNvPr id="4" name="Picture 4">
            <a:extLst>
              <a:ext uri="{FF2B5EF4-FFF2-40B4-BE49-F238E27FC236}">
                <a16:creationId xmlns:a16="http://schemas.microsoft.com/office/drawing/2014/main" id="{A0F1AD26-D443-FB48-ADEC-31A137D9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22" y="1978066"/>
            <a:ext cx="9204760" cy="4737059"/>
          </a:xfrm>
          <a:prstGeom prst="rect">
            <a:avLst/>
          </a:prstGeom>
        </p:spPr>
      </p:pic>
    </p:spTree>
    <p:extLst>
      <p:ext uri="{BB962C8B-B14F-4D97-AF65-F5344CB8AC3E}">
        <p14:creationId xmlns:p14="http://schemas.microsoft.com/office/powerpoint/2010/main" val="2448677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35FD-91A1-4841-8620-0085B5742D72}"/>
              </a:ext>
            </a:extLst>
          </p:cNvPr>
          <p:cNvSpPr>
            <a:spLocks noGrp="1"/>
          </p:cNvSpPr>
          <p:nvPr>
            <p:ph type="title"/>
          </p:nvPr>
        </p:nvSpPr>
        <p:spPr/>
        <p:txBody>
          <a:bodyPr/>
          <a:lstStyle/>
          <a:p>
            <a:r>
              <a:rPr lang="en-US" b="1"/>
              <a:t>Content</a:t>
            </a:r>
          </a:p>
        </p:txBody>
      </p:sp>
      <p:sp>
        <p:nvSpPr>
          <p:cNvPr id="3" name="Content Placeholder 2">
            <a:extLst>
              <a:ext uri="{FF2B5EF4-FFF2-40B4-BE49-F238E27FC236}">
                <a16:creationId xmlns:a16="http://schemas.microsoft.com/office/drawing/2014/main" id="{48E3A78A-7ACC-4142-9A02-C35246F73F47}"/>
              </a:ext>
            </a:extLst>
          </p:cNvPr>
          <p:cNvSpPr>
            <a:spLocks noGrp="1"/>
          </p:cNvSpPr>
          <p:nvPr>
            <p:ph idx="1"/>
          </p:nvPr>
        </p:nvSpPr>
        <p:spPr/>
        <p:txBody>
          <a:bodyPr>
            <a:normAutofit/>
          </a:bodyPr>
          <a:lstStyle/>
          <a:p>
            <a:r>
              <a:rPr lang="en-US" b="1"/>
              <a:t>What is network ?</a:t>
            </a:r>
          </a:p>
          <a:p>
            <a:r>
              <a:rPr lang="en-US" b="1"/>
              <a:t>Definition of Internet</a:t>
            </a:r>
          </a:p>
          <a:p>
            <a:r>
              <a:rPr lang="en-US" b="1"/>
              <a:t>Use of Internet</a:t>
            </a:r>
          </a:p>
          <a:p>
            <a:r>
              <a:rPr lang="en-US" b="1"/>
              <a:t>Requirements to connect Internet</a:t>
            </a:r>
          </a:p>
          <a:p>
            <a:r>
              <a:rPr lang="en-US" b="1"/>
              <a:t>Common Internet terms</a:t>
            </a:r>
          </a:p>
          <a:p>
            <a:r>
              <a:rPr lang="en-US" b="1"/>
              <a:t>Define Internet Explorer</a:t>
            </a:r>
          </a:p>
          <a:p>
            <a:r>
              <a:rPr lang="en-US" b="1"/>
              <a:t>Main parts of Internet Explorer</a:t>
            </a:r>
          </a:p>
          <a:p>
            <a:pPr marL="0" indent="0">
              <a:buNone/>
            </a:pPr>
            <a:endParaRPr lang="en-US" b="1"/>
          </a:p>
        </p:txBody>
      </p:sp>
    </p:spTree>
    <p:extLst>
      <p:ext uri="{BB962C8B-B14F-4D97-AF65-F5344CB8AC3E}">
        <p14:creationId xmlns:p14="http://schemas.microsoft.com/office/powerpoint/2010/main" val="29073289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5C7E-BE6E-FF4F-9775-2C02C925B1E6}"/>
              </a:ext>
            </a:extLst>
          </p:cNvPr>
          <p:cNvSpPr>
            <a:spLocks noGrp="1"/>
          </p:cNvSpPr>
          <p:nvPr>
            <p:ph type="title"/>
          </p:nvPr>
        </p:nvSpPr>
        <p:spPr/>
        <p:txBody>
          <a:bodyPr/>
          <a:lstStyle/>
          <a:p>
            <a:r>
              <a:rPr lang="en-US" b="1"/>
              <a:t>What is network?</a:t>
            </a:r>
          </a:p>
        </p:txBody>
      </p:sp>
      <p:sp>
        <p:nvSpPr>
          <p:cNvPr id="3" name="Content Placeholder 2">
            <a:extLst>
              <a:ext uri="{FF2B5EF4-FFF2-40B4-BE49-F238E27FC236}">
                <a16:creationId xmlns:a16="http://schemas.microsoft.com/office/drawing/2014/main" id="{862D8733-94C5-8646-BBEF-8858FC19B52F}"/>
              </a:ext>
            </a:extLst>
          </p:cNvPr>
          <p:cNvSpPr>
            <a:spLocks noGrp="1"/>
          </p:cNvSpPr>
          <p:nvPr>
            <p:ph idx="1"/>
          </p:nvPr>
        </p:nvSpPr>
        <p:spPr/>
        <p:txBody>
          <a:bodyPr/>
          <a:lstStyle/>
          <a:p>
            <a:pPr marL="0" indent="0">
              <a:buNone/>
            </a:pPr>
            <a:endParaRPr lang="en-US" b="1"/>
          </a:p>
          <a:p>
            <a:pPr marL="0" indent="0">
              <a:buNone/>
            </a:pPr>
            <a:r>
              <a:rPr lang="en-US" b="1"/>
              <a:t>When two or more computers are </a:t>
            </a:r>
          </a:p>
          <a:p>
            <a:pPr marL="0" indent="0">
              <a:buNone/>
            </a:pPr>
            <a:r>
              <a:rPr lang="en-US" b="1"/>
              <a:t>connected with each other we</a:t>
            </a:r>
          </a:p>
          <a:p>
            <a:pPr marL="0" indent="0">
              <a:buNone/>
            </a:pPr>
            <a:r>
              <a:rPr lang="en-US" b="1"/>
              <a:t>call it a computer network.</a:t>
            </a:r>
          </a:p>
          <a:p>
            <a:endParaRPr lang="en-US" b="1"/>
          </a:p>
        </p:txBody>
      </p:sp>
      <p:pic>
        <p:nvPicPr>
          <p:cNvPr id="4" name="Picture 4">
            <a:extLst>
              <a:ext uri="{FF2B5EF4-FFF2-40B4-BE49-F238E27FC236}">
                <a16:creationId xmlns:a16="http://schemas.microsoft.com/office/drawing/2014/main" id="{7EE81CB1-2DEF-684B-AB3C-ADAED680F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33534"/>
            <a:ext cx="4807149" cy="3605362"/>
          </a:xfrm>
          <a:prstGeom prst="rect">
            <a:avLst/>
          </a:prstGeom>
        </p:spPr>
      </p:pic>
    </p:spTree>
    <p:extLst>
      <p:ext uri="{BB962C8B-B14F-4D97-AF65-F5344CB8AC3E}">
        <p14:creationId xmlns:p14="http://schemas.microsoft.com/office/powerpoint/2010/main" val="30599685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B758-1054-8B47-9F69-2A638AEFF0C3}"/>
              </a:ext>
            </a:extLst>
          </p:cNvPr>
          <p:cNvSpPr>
            <a:spLocks noGrp="1"/>
          </p:cNvSpPr>
          <p:nvPr>
            <p:ph type="title"/>
          </p:nvPr>
        </p:nvSpPr>
        <p:spPr/>
        <p:txBody>
          <a:bodyPr/>
          <a:lstStyle/>
          <a:p>
            <a:r>
              <a:rPr lang="en-US" b="1"/>
              <a:t>Definition of Internet</a:t>
            </a:r>
          </a:p>
        </p:txBody>
      </p:sp>
      <p:sp>
        <p:nvSpPr>
          <p:cNvPr id="3" name="Content Placeholder 2">
            <a:extLst>
              <a:ext uri="{FF2B5EF4-FFF2-40B4-BE49-F238E27FC236}">
                <a16:creationId xmlns:a16="http://schemas.microsoft.com/office/drawing/2014/main" id="{E6DA6281-F958-A341-AEF9-A7CF3113D984}"/>
              </a:ext>
            </a:extLst>
          </p:cNvPr>
          <p:cNvSpPr>
            <a:spLocks noGrp="1"/>
          </p:cNvSpPr>
          <p:nvPr>
            <p:ph idx="1"/>
          </p:nvPr>
        </p:nvSpPr>
        <p:spPr>
          <a:xfrm>
            <a:off x="928687" y="2571751"/>
            <a:ext cx="8597541" cy="3096548"/>
          </a:xfrm>
        </p:spPr>
        <p:txBody>
          <a:bodyPr/>
          <a:lstStyle/>
          <a:p>
            <a:r>
              <a:rPr lang="en-US" b="1"/>
              <a:t>Internet is a network in which millions of computers are connected to one another to share information.</a:t>
            </a:r>
          </a:p>
          <a:p>
            <a:endParaRPr lang="en-US" b="1"/>
          </a:p>
          <a:p>
            <a:r>
              <a:rPr lang="en-US" b="1"/>
              <a:t>Internet is also called International Network</a:t>
            </a:r>
          </a:p>
          <a:p>
            <a:endParaRPr lang="en-US" b="1"/>
          </a:p>
          <a:p>
            <a:r>
              <a:rPr lang="en-US" b="1"/>
              <a:t>Internet is connected to the computer by the means of cables, telephone wires or some wireless media of communication</a:t>
            </a:r>
          </a:p>
        </p:txBody>
      </p:sp>
    </p:spTree>
    <p:extLst>
      <p:ext uri="{BB962C8B-B14F-4D97-AF65-F5344CB8AC3E}">
        <p14:creationId xmlns:p14="http://schemas.microsoft.com/office/powerpoint/2010/main" val="1072540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1" nodeType="clickEffect">
                                  <p:stCondLst>
                                    <p:cond delay="0"/>
                                  </p:stCondLst>
                                  <p:iterate type="lt">
                                    <p:tmPct val="10000"/>
                                  </p:iterate>
                                  <p:childTnLst>
                                    <p:animClr clrSpc="rgb" dir="cw">
                                      <p:cBhvr override="childStyle">
                                        <p:cTn id="18" dur="500" fill="hold"/>
                                        <p:tgtEl>
                                          <p:spTgt spid="3">
                                            <p:txEl>
                                              <p:pRg st="0" end="0"/>
                                            </p:txEl>
                                          </p:spTgt>
                                        </p:tgtEl>
                                        <p:attrNameLst>
                                          <p:attrName>style.color</p:attrName>
                                        </p:attrNameLst>
                                      </p:cBhvr>
                                      <p:to>
                                        <a:schemeClr val="accent2"/>
                                      </p:to>
                                    </p:animClr>
                                    <p:animClr clrSpc="rgb" dir="cw">
                                      <p:cBhvr>
                                        <p:cTn id="19" dur="500" fill="hold"/>
                                        <p:tgtEl>
                                          <p:spTgt spid="3">
                                            <p:txEl>
                                              <p:pRg st="0" end="0"/>
                                            </p:txEl>
                                          </p:spTgt>
                                        </p:tgtEl>
                                        <p:attrNameLst>
                                          <p:attrName>fillcolor</p:attrName>
                                        </p:attrNameLst>
                                      </p:cBhvr>
                                      <p:to>
                                        <a:schemeClr val="accent2"/>
                                      </p:to>
                                    </p:animClr>
                                    <p:set>
                                      <p:cBhvr>
                                        <p:cTn id="20" dur="500" fill="hold"/>
                                        <p:tgtEl>
                                          <p:spTgt spid="3">
                                            <p:txEl>
                                              <p:pRg st="0" end="0"/>
                                            </p:txEl>
                                          </p:spTgt>
                                        </p:tgtEl>
                                        <p:attrNameLst>
                                          <p:attrName>fill.type</p:attrName>
                                        </p:attrNameLst>
                                      </p:cBhvr>
                                      <p:to>
                                        <p:strVal val="solid"/>
                                      </p:to>
                                    </p:set>
                                    <p:anim to="1.5" calcmode="lin" valueType="num">
                                      <p:cBhvr override="childStyle">
                                        <p:cTn id="21" dur="500" fill="hold"/>
                                        <p:tgtEl>
                                          <p:spTgt spid="3">
                                            <p:txEl>
                                              <p:pRg st="0" end="0"/>
                                            </p:txEl>
                                          </p:spTgt>
                                        </p:tgtEl>
                                        <p:attrNameLst>
                                          <p:attrName>style.fontSize</p:attrName>
                                        </p:attrNameLst>
                                      </p:cBhvr>
                                    </p:anim>
                                  </p:childTnLst>
                                </p:cTn>
                              </p:par>
                            </p:childTnLst>
                          </p:cTn>
                        </p:par>
                      </p:childTnLst>
                    </p:cTn>
                  </p:par>
                  <p:par>
                    <p:cTn id="22" fill="hold">
                      <p:stCondLst>
                        <p:cond delay="indefinite"/>
                      </p:stCondLst>
                      <p:childTnLst>
                        <p:par>
                          <p:cTn id="23" fill="hold">
                            <p:stCondLst>
                              <p:cond delay="0"/>
                            </p:stCondLst>
                            <p:childTnLst>
                              <p:par>
                                <p:cTn id="24" presetID="28" presetClass="emph" presetSubtype="0" fill="hold" grpId="1" nodeType="clickEffect">
                                  <p:stCondLst>
                                    <p:cond delay="0"/>
                                  </p:stCondLst>
                                  <p:iterate type="lt">
                                    <p:tmPct val="10000"/>
                                  </p:iterate>
                                  <p:childTnLst>
                                    <p:animClr clrSpc="rgb" dir="cw">
                                      <p:cBhvr override="childStyle">
                                        <p:cTn id="25" dur="500" fill="hold"/>
                                        <p:tgtEl>
                                          <p:spTgt spid="3">
                                            <p:txEl>
                                              <p:pRg st="2" end="2"/>
                                            </p:txEl>
                                          </p:spTgt>
                                        </p:tgtEl>
                                        <p:attrNameLst>
                                          <p:attrName>style.color</p:attrName>
                                        </p:attrNameLst>
                                      </p:cBhvr>
                                      <p:to>
                                        <a:schemeClr val="accent2"/>
                                      </p:to>
                                    </p:animClr>
                                    <p:animClr clrSpc="rgb" dir="cw">
                                      <p:cBhvr>
                                        <p:cTn id="26" dur="500" fill="hold"/>
                                        <p:tgtEl>
                                          <p:spTgt spid="3">
                                            <p:txEl>
                                              <p:pRg st="2" end="2"/>
                                            </p:txEl>
                                          </p:spTgt>
                                        </p:tgtEl>
                                        <p:attrNameLst>
                                          <p:attrName>fillcolor</p:attrName>
                                        </p:attrNameLst>
                                      </p:cBhvr>
                                      <p:to>
                                        <a:schemeClr val="accent2"/>
                                      </p:to>
                                    </p:animClr>
                                    <p:set>
                                      <p:cBhvr>
                                        <p:cTn id="27" dur="500" fill="hold"/>
                                        <p:tgtEl>
                                          <p:spTgt spid="3">
                                            <p:txEl>
                                              <p:pRg st="2" end="2"/>
                                            </p:txEl>
                                          </p:spTgt>
                                        </p:tgtEl>
                                        <p:attrNameLst>
                                          <p:attrName>fill.type</p:attrName>
                                        </p:attrNameLst>
                                      </p:cBhvr>
                                      <p:to>
                                        <p:strVal val="solid"/>
                                      </p:to>
                                    </p:set>
                                    <p:anim to="1.5" calcmode="lin" valueType="num">
                                      <p:cBhvr override="childStyle">
                                        <p:cTn id="28" dur="500" fill="hold"/>
                                        <p:tgtEl>
                                          <p:spTgt spid="3">
                                            <p:txEl>
                                              <p:pRg st="2" end="2"/>
                                            </p:txEl>
                                          </p:spTgt>
                                        </p:tgtEl>
                                        <p:attrNameLst>
                                          <p:attrName>style.fontSize</p:attrName>
                                        </p:attrNameLst>
                                      </p:cBhvr>
                                    </p:anim>
                                  </p:childTnLst>
                                </p:cTn>
                              </p:par>
                            </p:childTnLst>
                          </p:cTn>
                        </p:par>
                      </p:childTnLst>
                    </p:cTn>
                  </p:par>
                  <p:par>
                    <p:cTn id="29" fill="hold">
                      <p:stCondLst>
                        <p:cond delay="indefinite"/>
                      </p:stCondLst>
                      <p:childTnLst>
                        <p:par>
                          <p:cTn id="30" fill="hold">
                            <p:stCondLst>
                              <p:cond delay="0"/>
                            </p:stCondLst>
                            <p:childTnLst>
                              <p:par>
                                <p:cTn id="31" presetID="28" presetClass="emph" presetSubtype="0" fill="hold" grpId="1" nodeType="clickEffect">
                                  <p:stCondLst>
                                    <p:cond delay="0"/>
                                  </p:stCondLst>
                                  <p:iterate type="lt">
                                    <p:tmPct val="10000"/>
                                  </p:iterate>
                                  <p:childTnLst>
                                    <p:animClr clrSpc="rgb" dir="cw">
                                      <p:cBhvr override="childStyle">
                                        <p:cTn id="32" dur="500" fill="hold"/>
                                        <p:tgtEl>
                                          <p:spTgt spid="3">
                                            <p:txEl>
                                              <p:pRg st="4" end="4"/>
                                            </p:txEl>
                                          </p:spTgt>
                                        </p:tgtEl>
                                        <p:attrNameLst>
                                          <p:attrName>style.color</p:attrName>
                                        </p:attrNameLst>
                                      </p:cBhvr>
                                      <p:to>
                                        <a:schemeClr val="accent2"/>
                                      </p:to>
                                    </p:animClr>
                                    <p:animClr clrSpc="rgb" dir="cw">
                                      <p:cBhvr>
                                        <p:cTn id="33" dur="500" fill="hold"/>
                                        <p:tgtEl>
                                          <p:spTgt spid="3">
                                            <p:txEl>
                                              <p:pRg st="4" end="4"/>
                                            </p:txEl>
                                          </p:spTgt>
                                        </p:tgtEl>
                                        <p:attrNameLst>
                                          <p:attrName>fillcolor</p:attrName>
                                        </p:attrNameLst>
                                      </p:cBhvr>
                                      <p:to>
                                        <a:schemeClr val="accent2"/>
                                      </p:to>
                                    </p:animClr>
                                    <p:set>
                                      <p:cBhvr>
                                        <p:cTn id="34" dur="500" fill="hold"/>
                                        <p:tgtEl>
                                          <p:spTgt spid="3">
                                            <p:txEl>
                                              <p:pRg st="4" end="4"/>
                                            </p:txEl>
                                          </p:spTgt>
                                        </p:tgtEl>
                                        <p:attrNameLst>
                                          <p:attrName>fill.type</p:attrName>
                                        </p:attrNameLst>
                                      </p:cBhvr>
                                      <p:to>
                                        <p:strVal val="solid"/>
                                      </p:to>
                                    </p:set>
                                    <p:anim to="1.5" calcmode="lin" valueType="num">
                                      <p:cBhvr override="childStyle">
                                        <p:cTn id="35"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D781-CBA3-1D40-9A69-CE810CAF9A7D}"/>
              </a:ext>
            </a:extLst>
          </p:cNvPr>
          <p:cNvSpPr>
            <a:spLocks noGrp="1"/>
          </p:cNvSpPr>
          <p:nvPr>
            <p:ph type="title"/>
          </p:nvPr>
        </p:nvSpPr>
        <p:spPr/>
        <p:txBody>
          <a:bodyPr/>
          <a:lstStyle/>
          <a:p>
            <a:r>
              <a:rPr lang="en-US" b="1"/>
              <a:t>Use of Internet</a:t>
            </a:r>
          </a:p>
        </p:txBody>
      </p:sp>
      <p:sp>
        <p:nvSpPr>
          <p:cNvPr id="3" name="Content Placeholder 2">
            <a:extLst>
              <a:ext uri="{FF2B5EF4-FFF2-40B4-BE49-F238E27FC236}">
                <a16:creationId xmlns:a16="http://schemas.microsoft.com/office/drawing/2014/main" id="{4F8CB77E-96C3-E242-A178-0B9AD6FE537D}"/>
              </a:ext>
            </a:extLst>
          </p:cNvPr>
          <p:cNvSpPr>
            <a:spLocks noGrp="1"/>
          </p:cNvSpPr>
          <p:nvPr>
            <p:ph idx="1"/>
          </p:nvPr>
        </p:nvSpPr>
        <p:spPr/>
        <p:txBody>
          <a:bodyPr>
            <a:normAutofit lnSpcReduction="10000"/>
          </a:bodyPr>
          <a:lstStyle/>
          <a:p>
            <a:r>
              <a:rPr lang="en-US" b="1"/>
              <a:t>Search information on any topic</a:t>
            </a:r>
          </a:p>
          <a:p>
            <a:r>
              <a:rPr lang="en-US" b="1"/>
              <a:t>Share information with others</a:t>
            </a:r>
          </a:p>
          <a:p>
            <a:r>
              <a:rPr lang="en-US" b="1"/>
              <a:t>Send and receive emails</a:t>
            </a:r>
          </a:p>
          <a:p>
            <a:r>
              <a:rPr lang="en-US" b="1"/>
              <a:t>Buy or sell products</a:t>
            </a:r>
          </a:p>
          <a:p>
            <a:r>
              <a:rPr lang="en-US" b="1"/>
              <a:t>Play online games</a:t>
            </a:r>
          </a:p>
          <a:p>
            <a:r>
              <a:rPr lang="en-US" b="1"/>
              <a:t>Participate in social networking sites</a:t>
            </a:r>
          </a:p>
          <a:p>
            <a:r>
              <a:rPr lang="en-US" b="1"/>
              <a:t>Listen to music</a:t>
            </a:r>
          </a:p>
          <a:p>
            <a:r>
              <a:rPr lang="en-US" b="1"/>
              <a:t>Watch movies</a:t>
            </a:r>
          </a:p>
          <a:p>
            <a:pPr marL="0" indent="0">
              <a:buNone/>
            </a:pPr>
            <a:endParaRPr lang="en-US" b="1"/>
          </a:p>
        </p:txBody>
      </p:sp>
      <p:pic>
        <p:nvPicPr>
          <p:cNvPr id="4" name="Picture 4">
            <a:extLst>
              <a:ext uri="{FF2B5EF4-FFF2-40B4-BE49-F238E27FC236}">
                <a16:creationId xmlns:a16="http://schemas.microsoft.com/office/drawing/2014/main" id="{994C0486-BD5D-F243-B91A-8F158F0F9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936" y="2336873"/>
            <a:ext cx="4132743" cy="3935222"/>
          </a:xfrm>
          <a:prstGeom prst="rect">
            <a:avLst/>
          </a:prstGeom>
        </p:spPr>
      </p:pic>
    </p:spTree>
    <p:extLst>
      <p:ext uri="{BB962C8B-B14F-4D97-AF65-F5344CB8AC3E}">
        <p14:creationId xmlns:p14="http://schemas.microsoft.com/office/powerpoint/2010/main" val="48113522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A47D-5A2E-894E-A55A-9745960DBD0A}"/>
              </a:ext>
            </a:extLst>
          </p:cNvPr>
          <p:cNvSpPr>
            <a:spLocks noGrp="1"/>
          </p:cNvSpPr>
          <p:nvPr>
            <p:ph type="title"/>
          </p:nvPr>
        </p:nvSpPr>
        <p:spPr>
          <a:xfrm>
            <a:off x="680321" y="1053704"/>
            <a:ext cx="9613861" cy="780462"/>
          </a:xfrm>
        </p:spPr>
        <p:txBody>
          <a:bodyPr>
            <a:normAutofit fontScale="90000"/>
          </a:bodyPr>
          <a:lstStyle/>
          <a:p>
            <a:r>
              <a:rPr lang="en-US" b="1" i="0" cap="all">
                <a:effectLst/>
                <a:latin typeface="Fira Sans"/>
              </a:rPr>
              <a:t>INTERNET AND ITS USES</a:t>
            </a:r>
            <a:br>
              <a:rPr lang="en-US" b="1" i="0" cap="all">
                <a:solidFill>
                  <a:srgbClr val="000000"/>
                </a:solidFill>
                <a:effectLst/>
                <a:latin typeface="Fira Sans"/>
              </a:rPr>
            </a:br>
            <a:endParaRPr lang="en-US"/>
          </a:p>
        </p:txBody>
      </p:sp>
      <p:sp>
        <p:nvSpPr>
          <p:cNvPr id="3" name="Content Placeholder 2">
            <a:extLst>
              <a:ext uri="{FF2B5EF4-FFF2-40B4-BE49-F238E27FC236}">
                <a16:creationId xmlns:a16="http://schemas.microsoft.com/office/drawing/2014/main" id="{FCA8EF3B-A77A-F341-B029-3E0111522AE3}"/>
              </a:ext>
            </a:extLst>
          </p:cNvPr>
          <p:cNvSpPr>
            <a:spLocks noGrp="1"/>
          </p:cNvSpPr>
          <p:nvPr>
            <p:ph idx="1"/>
          </p:nvPr>
        </p:nvSpPr>
        <p:spPr>
          <a:xfrm>
            <a:off x="838200" y="2168807"/>
            <a:ext cx="10515600" cy="5113735"/>
          </a:xfrm>
        </p:spPr>
        <p:txBody>
          <a:bodyPr/>
          <a:lstStyle/>
          <a:p>
            <a:r>
              <a:rPr lang="en-US" b="1" i="0">
                <a:effectLst/>
                <a:latin typeface="Fira Sans"/>
              </a:rPr>
              <a:t>Education :</a:t>
            </a:r>
            <a:r>
              <a:rPr lang="en-US" b="0" i="0">
                <a:effectLst/>
                <a:latin typeface="Fira Sans"/>
              </a:rPr>
              <a:t> Internet is a valuable source for a lot of information. Data and information related all fields are updated in the internet. Students can spend a few minutes over the internet to read their relevant study materials. Many students use internet for intense research on their projects.</a:t>
            </a:r>
          </a:p>
          <a:p>
            <a:endParaRPr lang="en-US">
              <a:latin typeface="Fira Sans"/>
            </a:endParaRPr>
          </a:p>
          <a:p>
            <a:r>
              <a:rPr lang="en-US" b="1" i="0">
                <a:effectLst/>
                <a:latin typeface="Fira Sans"/>
              </a:rPr>
              <a:t>Communication :</a:t>
            </a:r>
            <a:r>
              <a:rPr lang="en-US" b="0" i="0">
                <a:effectLst/>
                <a:latin typeface="Fira Sans"/>
              </a:rPr>
              <a:t> With internet, communication has become better and easier. One can call and talk to someone over the internet. Video calls are an interesting option with communication through internet. Mailing is one another form of communication, which is widely used in daily corporate life.</a:t>
            </a:r>
            <a:endParaRPr lang="en-US"/>
          </a:p>
        </p:txBody>
      </p:sp>
    </p:spTree>
    <p:extLst>
      <p:ext uri="{BB962C8B-B14F-4D97-AF65-F5344CB8AC3E}">
        <p14:creationId xmlns:p14="http://schemas.microsoft.com/office/powerpoint/2010/main" val="7775722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08D1C-7070-B74E-8A45-319B796677E5}"/>
              </a:ext>
            </a:extLst>
          </p:cNvPr>
          <p:cNvSpPr>
            <a:spLocks noGrp="1"/>
          </p:cNvSpPr>
          <p:nvPr>
            <p:ph idx="1"/>
          </p:nvPr>
        </p:nvSpPr>
        <p:spPr>
          <a:xfrm>
            <a:off x="623887" y="2303860"/>
            <a:ext cx="10515600" cy="3982640"/>
          </a:xfrm>
        </p:spPr>
        <p:txBody>
          <a:bodyPr/>
          <a:lstStyle/>
          <a:p>
            <a:r>
              <a:rPr lang="en-US" b="1" i="0">
                <a:effectLst/>
                <a:latin typeface="Fira Sans"/>
              </a:rPr>
              <a:t>Current Updates :</a:t>
            </a:r>
            <a:r>
              <a:rPr lang="en-US" b="0" i="0">
                <a:effectLst/>
                <a:latin typeface="Fira Sans"/>
              </a:rPr>
              <a:t> Daily updates and current happenings are made available in the Internet instantly. Internet is considered the real time hub for all updates about politics, sports, entertainment, science, business and many other fields.</a:t>
            </a:r>
          </a:p>
          <a:p>
            <a:pPr marL="0" indent="0">
              <a:buNone/>
            </a:pPr>
            <a:endParaRPr lang="en-US">
              <a:latin typeface="Fira Sans"/>
            </a:endParaRPr>
          </a:p>
          <a:p>
            <a:r>
              <a:rPr lang="en-US" b="1" i="0">
                <a:effectLst/>
                <a:latin typeface="Fira Sans"/>
              </a:rPr>
              <a:t>E-Commerce :</a:t>
            </a:r>
            <a:r>
              <a:rPr lang="en-US" b="0" i="0">
                <a:effectLst/>
                <a:latin typeface="Fira Sans"/>
              </a:rPr>
              <a:t> Other than using internet for business purposes, a business itself can be started and accomplished through the internet. E-Commerce has lot of advantages like reaching the customers easily, giving a lot of information about the business, clearing customer queries instantly and making the payment also possible over the internet.</a:t>
            </a:r>
            <a:endParaRPr lang="en-US"/>
          </a:p>
        </p:txBody>
      </p:sp>
    </p:spTree>
    <p:extLst>
      <p:ext uri="{BB962C8B-B14F-4D97-AF65-F5344CB8AC3E}">
        <p14:creationId xmlns:p14="http://schemas.microsoft.com/office/powerpoint/2010/main" val="82029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DBA3-FA3B-B545-9539-10301F65DE1F}"/>
              </a:ext>
            </a:extLst>
          </p:cNvPr>
          <p:cNvSpPr>
            <a:spLocks noGrp="1"/>
          </p:cNvSpPr>
          <p:nvPr>
            <p:ph type="title"/>
          </p:nvPr>
        </p:nvSpPr>
        <p:spPr/>
        <p:txBody>
          <a:bodyPr/>
          <a:lstStyle/>
          <a:p>
            <a:r>
              <a:rPr lang="en-US" b="1"/>
              <a:t>Requirements to connect Internet</a:t>
            </a:r>
          </a:p>
        </p:txBody>
      </p:sp>
      <p:sp>
        <p:nvSpPr>
          <p:cNvPr id="3" name="Content Placeholder 2">
            <a:extLst>
              <a:ext uri="{FF2B5EF4-FFF2-40B4-BE49-F238E27FC236}">
                <a16:creationId xmlns:a16="http://schemas.microsoft.com/office/drawing/2014/main" id="{FD5A3EF3-D581-8846-A0EB-025E5E61025F}"/>
              </a:ext>
            </a:extLst>
          </p:cNvPr>
          <p:cNvSpPr>
            <a:spLocks noGrp="1"/>
          </p:cNvSpPr>
          <p:nvPr>
            <p:ph idx="1"/>
          </p:nvPr>
        </p:nvSpPr>
        <p:spPr/>
        <p:txBody>
          <a:bodyPr/>
          <a:lstStyle/>
          <a:p>
            <a:r>
              <a:rPr lang="en-US" b="1"/>
              <a:t> Computer</a:t>
            </a:r>
          </a:p>
          <a:p>
            <a:r>
              <a:rPr lang="en-US" b="1"/>
              <a:t> telephone or cable line</a:t>
            </a:r>
          </a:p>
          <a:p>
            <a:r>
              <a:rPr lang="en-US" b="1"/>
              <a:t> modem</a:t>
            </a:r>
          </a:p>
          <a:p>
            <a:r>
              <a:rPr lang="en-US" b="1"/>
              <a:t>Software</a:t>
            </a:r>
          </a:p>
          <a:p>
            <a:r>
              <a:rPr lang="en-US" b="1"/>
              <a:t>ISP (Internet Service Provider)</a:t>
            </a:r>
          </a:p>
          <a:p>
            <a:pPr marL="0" indent="0">
              <a:buNone/>
            </a:pPr>
            <a:endParaRPr lang="en-US" b="1"/>
          </a:p>
        </p:txBody>
      </p:sp>
      <p:pic>
        <p:nvPicPr>
          <p:cNvPr id="4" name="Picture 4">
            <a:extLst>
              <a:ext uri="{FF2B5EF4-FFF2-40B4-BE49-F238E27FC236}">
                <a16:creationId xmlns:a16="http://schemas.microsoft.com/office/drawing/2014/main" id="{2C6A0385-7EDC-A546-BAB0-0EC203D8D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501" y="2446577"/>
            <a:ext cx="4428607" cy="4340921"/>
          </a:xfrm>
          <a:prstGeom prst="rect">
            <a:avLst/>
          </a:prstGeom>
        </p:spPr>
      </p:pic>
    </p:spTree>
    <p:extLst>
      <p:ext uri="{BB962C8B-B14F-4D97-AF65-F5344CB8AC3E}">
        <p14:creationId xmlns:p14="http://schemas.microsoft.com/office/powerpoint/2010/main" val="25601181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Berlin</vt:lpstr>
      <vt:lpstr>CHAPTER 8 INTRODUCTION TO INTERNET</vt:lpstr>
      <vt:lpstr>INTRODUCTION TO INTERNET</vt:lpstr>
      <vt:lpstr>Content</vt:lpstr>
      <vt:lpstr>What is network?</vt:lpstr>
      <vt:lpstr>Definition of Internet</vt:lpstr>
      <vt:lpstr>Use of Internet</vt:lpstr>
      <vt:lpstr>INTERNET AND ITS USES </vt:lpstr>
      <vt:lpstr>PowerPoint Presentation</vt:lpstr>
      <vt:lpstr>Requirements to connect Internet</vt:lpstr>
      <vt:lpstr>Main Internet terms</vt:lpstr>
      <vt:lpstr>PowerPoint Presentation</vt:lpstr>
      <vt:lpstr>Common Internet Terms</vt:lpstr>
      <vt:lpstr>Examples of Web Browsers</vt:lpstr>
      <vt:lpstr>Internet Explorer</vt:lpstr>
      <vt:lpstr>Main parts of Internet Explorer</vt:lpstr>
      <vt:lpstr>Main parts of Internet Explorer</vt:lpstr>
      <vt:lpstr>Examples of Toolbar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INTRODUCTION TO INTERNET</dc:title>
  <dc:creator>918777081482</dc:creator>
  <cp:lastModifiedBy>918777081482</cp:lastModifiedBy>
  <cp:revision>9</cp:revision>
  <dcterms:created xsi:type="dcterms:W3CDTF">2020-06-11T07:11:47Z</dcterms:created>
  <dcterms:modified xsi:type="dcterms:W3CDTF">2020-06-16T05:07:10Z</dcterms:modified>
</cp:coreProperties>
</file>