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56"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4660"/>
  </p:normalViewPr>
  <p:slideViewPr>
    <p:cSldViewPr snapToGrid="0">
      <p:cViewPr varScale="1">
        <p:scale>
          <a:sx n="43" d="100"/>
          <a:sy n="43" d="100"/>
        </p:scale>
        <p:origin x="-8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468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13681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61817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1422502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222896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389850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239551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18493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141815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89235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C0E7BF-05F2-46AD-B08D-0FD7B17DE3BD}" type="datetimeFigureOut">
              <a:rPr lang="en-IN" smtClean="0"/>
              <a:pPr/>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425876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0E7BF-05F2-46AD-B08D-0FD7B17DE3BD}" type="datetimeFigureOut">
              <a:rPr lang="en-IN" smtClean="0"/>
              <a:pPr/>
              <a:t>02-08-2022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35534-195E-4BB2-90BE-75FC01063AF1}" type="slidenum">
              <a:rPr lang="en-IN" smtClean="0"/>
              <a:pPr/>
              <a:t>‹#›</a:t>
            </a:fld>
            <a:endParaRPr lang="en-IN"/>
          </a:p>
        </p:txBody>
      </p:sp>
    </p:spTree>
    <p:extLst>
      <p:ext uri="{BB962C8B-B14F-4D97-AF65-F5344CB8AC3E}">
        <p14:creationId xmlns:p14="http://schemas.microsoft.com/office/powerpoint/2010/main" xmlns="" val="393362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Oriented Programming</a:t>
            </a:r>
            <a:endParaRPr lang="en-IN" dirty="0"/>
          </a:p>
        </p:txBody>
      </p:sp>
      <p:pic>
        <p:nvPicPr>
          <p:cNvPr id="3" name="Picture 2"/>
          <p:cNvPicPr>
            <a:picLocks noChangeAspect="1"/>
          </p:cNvPicPr>
          <p:nvPr/>
        </p:nvPicPr>
        <p:blipFill>
          <a:blip r:embed="rId2"/>
          <a:stretch>
            <a:fillRect/>
          </a:stretch>
        </p:blipFill>
        <p:spPr>
          <a:xfrm>
            <a:off x="1" y="1794933"/>
            <a:ext cx="5486400" cy="3496204"/>
          </a:xfrm>
          <a:prstGeom prst="rect">
            <a:avLst/>
          </a:prstGeom>
        </p:spPr>
      </p:pic>
      <p:pic>
        <p:nvPicPr>
          <p:cNvPr id="4" name="Picture 3"/>
          <p:cNvPicPr>
            <a:picLocks noChangeAspect="1"/>
          </p:cNvPicPr>
          <p:nvPr/>
        </p:nvPicPr>
        <p:blipFill>
          <a:blip r:embed="rId3"/>
          <a:stretch>
            <a:fillRect/>
          </a:stretch>
        </p:blipFill>
        <p:spPr>
          <a:xfrm>
            <a:off x="6287911" y="1538287"/>
            <a:ext cx="2832981" cy="3752850"/>
          </a:xfrm>
          <a:prstGeom prst="rect">
            <a:avLst/>
          </a:prstGeom>
        </p:spPr>
      </p:pic>
      <p:pic>
        <p:nvPicPr>
          <p:cNvPr id="5" name="Picture 4"/>
          <p:cNvPicPr>
            <a:picLocks noChangeAspect="1"/>
          </p:cNvPicPr>
          <p:nvPr/>
        </p:nvPicPr>
        <p:blipFill>
          <a:blip r:embed="rId4"/>
          <a:stretch>
            <a:fillRect/>
          </a:stretch>
        </p:blipFill>
        <p:spPr>
          <a:xfrm>
            <a:off x="8065027" y="5291136"/>
            <a:ext cx="3714750" cy="1566863"/>
          </a:xfrm>
          <a:prstGeom prst="rect">
            <a:avLst/>
          </a:prstGeom>
        </p:spPr>
      </p:pic>
      <p:pic>
        <p:nvPicPr>
          <p:cNvPr id="6" name="Picture 5"/>
          <p:cNvPicPr>
            <a:picLocks noChangeAspect="1"/>
          </p:cNvPicPr>
          <p:nvPr/>
        </p:nvPicPr>
        <p:blipFill>
          <a:blip r:embed="rId5"/>
          <a:stretch>
            <a:fillRect/>
          </a:stretch>
        </p:blipFill>
        <p:spPr>
          <a:xfrm>
            <a:off x="834144" y="5000979"/>
            <a:ext cx="3818114" cy="1699506"/>
          </a:xfrm>
          <a:prstGeom prst="rect">
            <a:avLst/>
          </a:prstGeom>
        </p:spPr>
      </p:pic>
    </p:spTree>
    <p:extLst>
      <p:ext uri="{BB962C8B-B14F-4D97-AF65-F5344CB8AC3E}">
        <p14:creationId xmlns:p14="http://schemas.microsoft.com/office/powerpoint/2010/main" xmlns="" val="119076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8621"/>
            <a:ext cx="9144000" cy="1376363"/>
          </a:xfrm>
        </p:spPr>
        <p:txBody>
          <a:bodyPr>
            <a:normAutofit fontScale="90000"/>
          </a:bodyPr>
          <a:lstStyle/>
          <a:p>
            <a:r>
              <a:rPr lang="en-IN" dirty="0" smtClean="0"/>
              <a:t>Concept Of Object Oriented Programming</a:t>
            </a:r>
            <a:endParaRPr lang="en-IN" dirty="0"/>
          </a:p>
        </p:txBody>
      </p:sp>
      <p:sp>
        <p:nvSpPr>
          <p:cNvPr id="3" name="Subtitle 2"/>
          <p:cNvSpPr>
            <a:spLocks noGrp="1"/>
          </p:cNvSpPr>
          <p:nvPr>
            <p:ph type="subTitle" idx="1"/>
          </p:nvPr>
        </p:nvSpPr>
        <p:spPr>
          <a:xfrm>
            <a:off x="1648178" y="2064984"/>
            <a:ext cx="9144000" cy="2559756"/>
          </a:xfrm>
        </p:spPr>
        <p:txBody>
          <a:bodyPr>
            <a:normAutofit/>
          </a:bodyPr>
          <a:lstStyle/>
          <a:p>
            <a:r>
              <a:rPr lang="en-US" dirty="0" err="1" smtClean="0"/>
              <a:t>oop</a:t>
            </a:r>
            <a:r>
              <a:rPr lang="en-US" dirty="0"/>
              <a:t> is an approach or a </a:t>
            </a:r>
            <a:r>
              <a:rPr lang="en-US" dirty="0" smtClean="0"/>
              <a:t>Programming</a:t>
            </a:r>
            <a:r>
              <a:rPr lang="en-US" dirty="0"/>
              <a:t> pattern where the programs are structured around objects rather than functions and logic. It makes the data partitioned into two memory areas, i.e., data and functions, and helps make the code flexible and modular.</a:t>
            </a:r>
          </a:p>
          <a:p>
            <a:r>
              <a:rPr lang="en-US" dirty="0"/>
              <a:t>Object-oriented programming mainly focuses on objects that are required to be manipulated. In OOPs, it can represent data as objects that have attributes and functions.</a:t>
            </a:r>
          </a:p>
          <a:p>
            <a:endParaRPr lang="en-IN" dirty="0"/>
          </a:p>
        </p:txBody>
      </p:sp>
      <p:pic>
        <p:nvPicPr>
          <p:cNvPr id="5" name="Picture 4"/>
          <p:cNvPicPr>
            <a:picLocks noChangeAspect="1"/>
          </p:cNvPicPr>
          <p:nvPr/>
        </p:nvPicPr>
        <p:blipFill>
          <a:blip r:embed="rId2"/>
          <a:stretch>
            <a:fillRect/>
          </a:stretch>
        </p:blipFill>
        <p:spPr>
          <a:xfrm>
            <a:off x="0" y="4955821"/>
            <a:ext cx="7410450" cy="1485018"/>
          </a:xfrm>
          <a:prstGeom prst="rect">
            <a:avLst/>
          </a:prstGeom>
        </p:spPr>
      </p:pic>
      <p:pic>
        <p:nvPicPr>
          <p:cNvPr id="6" name="Picture 5"/>
          <p:cNvPicPr>
            <a:picLocks noChangeAspect="1"/>
          </p:cNvPicPr>
          <p:nvPr/>
        </p:nvPicPr>
        <p:blipFill>
          <a:blip r:embed="rId3"/>
          <a:stretch>
            <a:fillRect/>
          </a:stretch>
        </p:blipFill>
        <p:spPr>
          <a:xfrm>
            <a:off x="8081470" y="4718756"/>
            <a:ext cx="2834886" cy="2139244"/>
          </a:xfrm>
          <a:prstGeom prst="rect">
            <a:avLst/>
          </a:prstGeom>
        </p:spPr>
      </p:pic>
    </p:spTree>
    <p:extLst>
      <p:ext uri="{BB962C8B-B14F-4D97-AF65-F5344CB8AC3E}">
        <p14:creationId xmlns:p14="http://schemas.microsoft.com/office/powerpoint/2010/main" xmlns="" val="3959302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245" y="530578"/>
            <a:ext cx="9144000" cy="1568274"/>
          </a:xfrm>
        </p:spPr>
        <p:txBody>
          <a:bodyPr>
            <a:normAutofit fontScale="90000"/>
          </a:bodyPr>
          <a:lstStyle/>
          <a:p>
            <a:r>
              <a:rPr lang="en-IN" dirty="0"/>
              <a:t>Basic Object-Oriented Programming </a:t>
            </a:r>
          </a:p>
        </p:txBody>
      </p:sp>
      <p:sp>
        <p:nvSpPr>
          <p:cNvPr id="3" name="Subtitle 2"/>
          <p:cNvSpPr>
            <a:spLocks noGrp="1"/>
          </p:cNvSpPr>
          <p:nvPr>
            <p:ph type="subTitle" idx="1"/>
          </p:nvPr>
        </p:nvSpPr>
        <p:spPr>
          <a:xfrm>
            <a:off x="1535289" y="2098852"/>
            <a:ext cx="9144000" cy="4656667"/>
          </a:xfrm>
        </p:spPr>
        <p:txBody>
          <a:bodyPr>
            <a:normAutofit/>
          </a:bodyPr>
          <a:lstStyle/>
          <a:p>
            <a:pPr marL="342900" indent="-342900" algn="l">
              <a:buFont typeface="Wingdings" panose="05000000000000000000" pitchFamily="2" charset="2"/>
              <a:buChar char="q"/>
            </a:pPr>
            <a:r>
              <a:rPr lang="en-US" b="1" u="sng" dirty="0" smtClean="0"/>
              <a:t>Object-</a:t>
            </a:r>
            <a:r>
              <a:rPr lang="en-US" dirty="0" smtClean="0"/>
              <a:t>An</a:t>
            </a:r>
            <a:r>
              <a:rPr lang="en-US" dirty="0"/>
              <a:t> </a:t>
            </a:r>
            <a:r>
              <a:rPr lang="en-US" dirty="0" smtClean="0"/>
              <a:t>O Object</a:t>
            </a:r>
            <a:r>
              <a:rPr lang="en-US" dirty="0"/>
              <a:t> can be defined as an entity that has a state and behavior, or in other words, anything that exists physically in the world is called an object. It can represent a dog, a person, a table, </a:t>
            </a:r>
            <a:r>
              <a:rPr lang="en-US" dirty="0" smtClean="0"/>
              <a:t>etc</a:t>
            </a:r>
            <a:r>
              <a:rPr lang="en-US" dirty="0" smtClean="0"/>
              <a:t>. An </a:t>
            </a:r>
            <a:r>
              <a:rPr lang="en-US" dirty="0"/>
              <a:t>object means the combination of data and programs, which further represent an entity.</a:t>
            </a:r>
          </a:p>
          <a:p>
            <a:pPr marL="342900" indent="-342900" algn="l">
              <a:buFont typeface="Wingdings" panose="05000000000000000000" pitchFamily="2" charset="2"/>
              <a:buChar char="q"/>
            </a:pPr>
            <a:r>
              <a:rPr lang="en-US" b="1" u="sng" dirty="0" smtClean="0"/>
              <a:t>Classes-</a:t>
            </a:r>
            <a:r>
              <a:rPr lang="en-US" dirty="0" smtClean="0"/>
              <a:t>Class can </a:t>
            </a:r>
            <a:r>
              <a:rPr lang="en-US" dirty="0"/>
              <a:t>be defined as a blueprint of the object. It is basically a collection of objects which act as building blocks. </a:t>
            </a:r>
          </a:p>
          <a:p>
            <a:pPr marL="342900" indent="-342900" algn="l">
              <a:buFont typeface="Wingdings" panose="05000000000000000000" pitchFamily="2" charset="2"/>
              <a:buChar char="q"/>
            </a:pPr>
            <a:r>
              <a:rPr lang="en-US" b="1" u="sng" dirty="0" smtClean="0"/>
              <a:t/>
            </a:r>
            <a:br>
              <a:rPr lang="en-US" b="1" u="sng" dirty="0" smtClean="0"/>
            </a:br>
            <a:r>
              <a:rPr lang="en-US" b="1" u="sng" dirty="0" smtClean="0"/>
              <a:t>Abstraction- </a:t>
            </a:r>
            <a:r>
              <a:rPr lang="en-US" dirty="0" smtClean="0"/>
              <a:t>Abstracti</a:t>
            </a:r>
            <a:r>
              <a:rPr lang="en-US" dirty="0" smtClean="0"/>
              <a:t>on </a:t>
            </a:r>
            <a:r>
              <a:rPr lang="en-US" dirty="0" smtClean="0"/>
              <a:t>helps </a:t>
            </a:r>
            <a:r>
              <a:rPr lang="en-US" dirty="0"/>
              <a:t>in the data hiding process. It helps in displaying the essential features without showing the details or the functionality to the user. It avoids unnecessary information or irrelevant details and shows only that specific part which the user wants to see.</a:t>
            </a:r>
          </a:p>
          <a:p>
            <a:pPr marL="342900" indent="-342900" algn="l">
              <a:buFont typeface="Wingdings" panose="05000000000000000000" pitchFamily="2" charset="2"/>
              <a:buChar char="q"/>
            </a:pPr>
            <a:endParaRPr lang="en-IN" dirty="0"/>
          </a:p>
        </p:txBody>
      </p:sp>
    </p:spTree>
    <p:extLst>
      <p:ext uri="{BB962C8B-B14F-4D97-AF65-F5344CB8AC3E}">
        <p14:creationId xmlns:p14="http://schemas.microsoft.com/office/powerpoint/2010/main" xmlns="" val="205125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Object-Oriented Programming </a:t>
            </a:r>
            <a:endParaRPr lang="en-IN" dirty="0"/>
          </a:p>
        </p:txBody>
      </p:sp>
      <p:sp>
        <p:nvSpPr>
          <p:cNvPr id="3" name="Content Placeholder 2"/>
          <p:cNvSpPr>
            <a:spLocks noGrp="1"/>
          </p:cNvSpPr>
          <p:nvPr>
            <p:ph idx="1"/>
          </p:nvPr>
        </p:nvSpPr>
        <p:spPr/>
        <p:txBody>
          <a:bodyPr>
            <a:normAutofit fontScale="77500" lnSpcReduction="20000"/>
          </a:bodyPr>
          <a:lstStyle/>
          <a:p>
            <a:pPr marL="342900" indent="-342900">
              <a:buFont typeface="Wingdings" panose="05000000000000000000" pitchFamily="2" charset="2"/>
              <a:buChar char="q"/>
            </a:pPr>
            <a:r>
              <a:rPr lang="en-US" b="1" u="sng" dirty="0" smtClean="0"/>
              <a:t>Encapsulation- </a:t>
            </a:r>
            <a:r>
              <a:rPr lang="en-US" dirty="0" smtClean="0"/>
              <a:t>The wrapping up of data and functions together in a single unit is known as encapsulation. It can be achieved by making the data members' scope private and the member function’s scope public to access these data members. Encapsulation makes the data non-accessible to the outside world.</a:t>
            </a:r>
            <a:endParaRPr lang="en-US" b="1" u="sng" dirty="0" smtClean="0"/>
          </a:p>
          <a:p>
            <a:pPr marL="342900" indent="-342900">
              <a:buFont typeface="Wingdings" panose="05000000000000000000" pitchFamily="2" charset="2"/>
              <a:buChar char="q"/>
            </a:pPr>
            <a:r>
              <a:rPr lang="en-US" b="1" u="sng" dirty="0" smtClean="0"/>
              <a:t>Inheritance- </a:t>
            </a:r>
            <a:r>
              <a:rPr lang="en-US" b="1" u="sng" dirty="0" smtClean="0"/>
              <a:t>Inheritance is </a:t>
            </a:r>
            <a:r>
              <a:rPr lang="en-US" dirty="0" smtClean="0"/>
              <a:t>the </a:t>
            </a:r>
            <a:r>
              <a:rPr lang="en-US" dirty="0" smtClean="0"/>
              <a:t>process in which two classes have an is-a relationship among each other and objects of one class acquire properties and features of the other class. The class which inherits the features is known as the child class, and the class whose features it inherited is called the parent class. For example, Class Vehicle is the parent class, and Class Bus, Car, and Bike are child classes.</a:t>
            </a:r>
          </a:p>
          <a:p>
            <a:pPr marL="342900" indent="-342900">
              <a:buFont typeface="Wingdings" panose="05000000000000000000" pitchFamily="2" charset="2"/>
              <a:buChar char="q"/>
            </a:pPr>
            <a:r>
              <a:rPr lang="en-US" b="1" u="sng" dirty="0" smtClean="0"/>
              <a:t>Polymorphism- </a:t>
            </a:r>
            <a:r>
              <a:rPr lang="en-US" b="1" u="sng" dirty="0" smtClean="0"/>
              <a:t>It </a:t>
            </a:r>
            <a:r>
              <a:rPr lang="en-US" dirty="0" smtClean="0"/>
              <a:t>means </a:t>
            </a:r>
            <a:r>
              <a:rPr lang="en-US" dirty="0" smtClean="0"/>
              <a:t>many forms. It is the ability to take more than one form. It is a feature that provides a function or an operator with more than one definition. It can be implemented using function overloading, operator overload, function overriding, virtual function.</a:t>
            </a:r>
          </a:p>
          <a:p>
            <a:pPr marL="342900" indent="-342900">
              <a:buFont typeface="Wingdings" panose="05000000000000000000" pitchFamily="2" charset="2"/>
              <a:buChar char="q"/>
            </a:pPr>
            <a:r>
              <a:rPr lang="en-US" dirty="0" smtClean="0"/>
              <a:t/>
            </a:r>
            <a:br>
              <a:rPr lang="en-US"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7688"/>
            <a:ext cx="9144000" cy="1681163"/>
          </a:xfrm>
        </p:spPr>
        <p:txBody>
          <a:bodyPr>
            <a:normAutofit fontScale="90000"/>
          </a:bodyPr>
          <a:lstStyle/>
          <a:p>
            <a:r>
              <a:rPr lang="en-IN" dirty="0"/>
              <a:t>Advantages of OOPs</a:t>
            </a:r>
            <a:br>
              <a:rPr lang="en-IN" dirty="0"/>
            </a:br>
            <a:endParaRPr lang="en-IN" dirty="0"/>
          </a:p>
        </p:txBody>
      </p:sp>
      <p:sp>
        <p:nvSpPr>
          <p:cNvPr id="3" name="Subtitle 2"/>
          <p:cNvSpPr>
            <a:spLocks noGrp="1"/>
          </p:cNvSpPr>
          <p:nvPr>
            <p:ph type="subTitle" idx="1"/>
          </p:nvPr>
        </p:nvSpPr>
        <p:spPr>
          <a:xfrm>
            <a:off x="1524000" y="1715911"/>
            <a:ext cx="9144000" cy="3541889"/>
          </a:xfrm>
        </p:spPr>
        <p:txBody>
          <a:bodyPr>
            <a:normAutofit/>
          </a:bodyPr>
          <a:lstStyle/>
          <a:p>
            <a:r>
              <a:rPr lang="en-US" dirty="0"/>
              <a:t>There are various advantages of object-oriented programming.</a:t>
            </a:r>
          </a:p>
          <a:p>
            <a:pPr marL="342900" indent="-342900">
              <a:buFont typeface="Wingdings" panose="05000000000000000000" pitchFamily="2" charset="2"/>
              <a:buChar char="q"/>
            </a:pPr>
            <a:r>
              <a:rPr lang="en-US" dirty="0"/>
              <a:t>OOPs provide reusability to the code and extend the use of existing classes.</a:t>
            </a:r>
          </a:p>
          <a:p>
            <a:pPr marL="342900" indent="-342900">
              <a:buFont typeface="Wingdings" panose="05000000000000000000" pitchFamily="2" charset="2"/>
              <a:buChar char="q"/>
            </a:pPr>
            <a:r>
              <a:rPr lang="en-US" dirty="0"/>
              <a:t>In OOPs, it is easy to maintain code as there are classes and objects, which helps in making it easy to maintain rather than restructuring.</a:t>
            </a:r>
          </a:p>
          <a:p>
            <a:pPr marL="342900" indent="-342900">
              <a:buFont typeface="Wingdings" panose="05000000000000000000" pitchFamily="2" charset="2"/>
              <a:buChar char="q"/>
            </a:pPr>
            <a:r>
              <a:rPr lang="en-US" dirty="0"/>
              <a:t>It also helps in data hiding, keeping the data and information safe from leaking or getting exposed.</a:t>
            </a:r>
          </a:p>
          <a:p>
            <a:pPr marL="342900" indent="-342900">
              <a:buFont typeface="Wingdings" panose="05000000000000000000" pitchFamily="2" charset="2"/>
              <a:buChar char="q"/>
            </a:pPr>
            <a:r>
              <a:rPr lang="en-US" dirty="0"/>
              <a:t>Object-oriented programming is easy to implement.</a:t>
            </a:r>
          </a:p>
          <a:p>
            <a:endParaRPr lang="en-IN" dirty="0"/>
          </a:p>
        </p:txBody>
      </p:sp>
      <p:pic>
        <p:nvPicPr>
          <p:cNvPr id="4" name="Picture 3"/>
          <p:cNvPicPr>
            <a:picLocks noChangeAspect="1"/>
          </p:cNvPicPr>
          <p:nvPr/>
        </p:nvPicPr>
        <p:blipFill>
          <a:blip r:embed="rId2"/>
          <a:stretch>
            <a:fillRect/>
          </a:stretch>
        </p:blipFill>
        <p:spPr>
          <a:xfrm>
            <a:off x="106557" y="4504267"/>
            <a:ext cx="2049621" cy="2353733"/>
          </a:xfrm>
          <a:prstGeom prst="rect">
            <a:avLst/>
          </a:prstGeom>
        </p:spPr>
      </p:pic>
      <p:pic>
        <p:nvPicPr>
          <p:cNvPr id="5" name="Picture 4"/>
          <p:cNvPicPr>
            <a:picLocks noChangeAspect="1"/>
          </p:cNvPicPr>
          <p:nvPr/>
        </p:nvPicPr>
        <p:blipFill>
          <a:blip r:embed="rId3"/>
          <a:stretch>
            <a:fillRect/>
          </a:stretch>
        </p:blipFill>
        <p:spPr>
          <a:xfrm>
            <a:off x="7434363" y="5257800"/>
            <a:ext cx="3712786" cy="1566808"/>
          </a:xfrm>
          <a:prstGeom prst="rect">
            <a:avLst/>
          </a:prstGeom>
        </p:spPr>
      </p:pic>
      <p:pic>
        <p:nvPicPr>
          <p:cNvPr id="6" name="Picture 5"/>
          <p:cNvPicPr>
            <a:picLocks noChangeAspect="1"/>
          </p:cNvPicPr>
          <p:nvPr/>
        </p:nvPicPr>
        <p:blipFill>
          <a:blip r:embed="rId3"/>
          <a:stretch>
            <a:fillRect/>
          </a:stretch>
        </p:blipFill>
        <p:spPr>
          <a:xfrm>
            <a:off x="3426807" y="5291192"/>
            <a:ext cx="3712786" cy="1566808"/>
          </a:xfrm>
          <a:prstGeom prst="rect">
            <a:avLst/>
          </a:prstGeom>
        </p:spPr>
      </p:pic>
    </p:spTree>
    <p:extLst>
      <p:ext uri="{BB962C8B-B14F-4D97-AF65-F5344CB8AC3E}">
        <p14:creationId xmlns:p14="http://schemas.microsoft.com/office/powerpoint/2010/main" xmlns="" val="52110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xmlns="" val="2341915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276</Words>
  <Application>Microsoft Office PowerPoint</Application>
  <PresentationFormat>Custom</PresentationFormat>
  <Paragraphs>19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Object Oriented Programming</vt:lpstr>
      <vt:lpstr>Concept Of Object Oriented Programming</vt:lpstr>
      <vt:lpstr>Basic Object-Oriented Programming </vt:lpstr>
      <vt:lpstr>Basic Object-Oriented Programming </vt:lpstr>
      <vt:lpstr>Advantages of OOPs </vt:lpstr>
      <vt:lpstr>Slide 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BCA</cp:lastModifiedBy>
  <cp:revision>5</cp:revision>
  <dcterms:created xsi:type="dcterms:W3CDTF">2022-07-25T05:02:00Z</dcterms:created>
  <dcterms:modified xsi:type="dcterms:W3CDTF">2022-08-02T05:55:11Z</dcterms:modified>
</cp:coreProperties>
</file>