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3500" type="screen16x9"/>
  <p:notesSz cx="6858000" cy="9144000"/>
  <p:embeddedFontLst>
    <p:embeddedFont>
      <p:font typeface="Lato" panose="020F0502020204030203" pitchFamily="34" charset="0"/>
      <p:regular r:id="rId24"/>
      <p:bold r:id="rId25"/>
      <p:italic r:id="rId26"/>
      <p:boldItalic r:id="rId27"/>
    </p:embeddedFont>
    <p:embeddedFont>
      <p:font typeface="Montserrat" pitchFamily="2" charset="77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76"/>
    <p:restoredTop sz="94628"/>
  </p:normalViewPr>
  <p:slideViewPr>
    <p:cSldViewPr snapToGrid="0">
      <p:cViewPr varScale="1">
        <p:scale>
          <a:sx n="153" d="100"/>
          <a:sy n="153" d="100"/>
        </p:scale>
        <p:origin x="248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6f90357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6f90357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82a7ce7724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82a7ce7724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7b7671c29a_3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7b7671c29a_3_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7b7671c29a_3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7b7671c29a_3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7b7671c29a_3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7b7671c29a_3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7b7671c29a_0_7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7b7671c29a_0_7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7b7671c29a_3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7b7671c29a_3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7b7671c29a_3_2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37b7671c29a_3_2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7b7671c29a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7b7671c29a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7b7671c29a_0_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37b7671c29a_0_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7b7671c29a_0_7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37b7671c29a_0_7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c6f90357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c6f90357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7b7671c29a_3_3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7b7671c29a_3_3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7b7671c29a_0_7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7b7671c29a_0_7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7b7671c29a_0_6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7b7671c29a_0_6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7b7671c29a_0_6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7b7671c29a_0_6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7b7671c29a_0_7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7b7671c29a_0_7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c6f90357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c6f90357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7b7671c29a_0_7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7b7671c29a_0_7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c6f90357f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c6f90357f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c6f90357f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c6f90357f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4126500" y="1587675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Capstone Project -</a:t>
            </a:r>
            <a:endParaRPr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Smart Library Manager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4838125" y="38114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verage"/>
                <a:ea typeface="Average"/>
                <a:cs typeface="Average"/>
                <a:sym typeface="Average"/>
              </a:rPr>
              <a:t>Presented by:</a:t>
            </a:r>
            <a:endParaRPr sz="1400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verage"/>
                <a:ea typeface="Average"/>
                <a:cs typeface="Average"/>
                <a:sym typeface="Average"/>
              </a:rPr>
              <a:t>Abhigna K Prasad(CGI08) and Gagana H(CGI08)</a:t>
            </a:r>
            <a:endParaRPr sz="1400"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39912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2"/>
          <p:cNvSpPr txBox="1">
            <a:spLocks noGrp="1"/>
          </p:cNvSpPr>
          <p:nvPr>
            <p:ph type="title"/>
          </p:nvPr>
        </p:nvSpPr>
        <p:spPr>
          <a:xfrm>
            <a:off x="1091961" y="0"/>
            <a:ext cx="7477200" cy="10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3500" b="1" dirty="0">
                <a:latin typeface="Average"/>
                <a:ea typeface="Average"/>
                <a:cs typeface="Average"/>
                <a:sym typeface="Average"/>
              </a:rPr>
              <a:t>Concepts Used</a:t>
            </a:r>
            <a:endParaRPr sz="3500" b="1" dirty="0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dirty="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00" name="Google Shape;200;p22"/>
          <p:cNvSpPr txBox="1">
            <a:spLocks noGrp="1"/>
          </p:cNvSpPr>
          <p:nvPr>
            <p:ph type="body" idx="1"/>
          </p:nvPr>
        </p:nvSpPr>
        <p:spPr>
          <a:xfrm>
            <a:off x="0" y="956500"/>
            <a:ext cx="8363400" cy="40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br>
              <a:rPr lang="en" sz="1400" dirty="0">
                <a:latin typeface="Average"/>
                <a:ea typeface="Average"/>
                <a:cs typeface="Average"/>
                <a:sym typeface="Average"/>
              </a:rPr>
            </a:br>
            <a:endParaRPr sz="1400" dirty="0"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2385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verage"/>
              <a:buChar char="●"/>
            </a:pPr>
            <a:r>
              <a:rPr lang="en" sz="1400" b="1" dirty="0">
                <a:latin typeface="Average"/>
                <a:ea typeface="Average"/>
                <a:cs typeface="Average"/>
                <a:sym typeface="Average"/>
              </a:rPr>
              <a:t>Data Structures:</a:t>
            </a:r>
            <a:br>
              <a:rPr lang="en" sz="1400" b="1" dirty="0">
                <a:latin typeface="Average"/>
                <a:ea typeface="Average"/>
                <a:cs typeface="Average"/>
                <a:sym typeface="Average"/>
              </a:rPr>
            </a:br>
            <a:endParaRPr sz="1400" b="1" dirty="0">
              <a:latin typeface="Average"/>
              <a:ea typeface="Average"/>
              <a:cs typeface="Average"/>
              <a:sym typeface="Average"/>
            </a:endParaRPr>
          </a:p>
          <a:p>
            <a:pPr marL="914400" lvl="1" indent="-3238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verage"/>
              <a:buChar char="○"/>
            </a:pPr>
            <a:r>
              <a:rPr lang="en" sz="1400" dirty="0" err="1">
                <a:latin typeface="Average"/>
                <a:ea typeface="Average"/>
                <a:cs typeface="Average"/>
                <a:sym typeface="Average"/>
              </a:rPr>
              <a:t>Dict</a:t>
            </a:r>
            <a:r>
              <a:rPr lang="en" sz="1400" dirty="0">
                <a:latin typeface="Average"/>
                <a:ea typeface="Average"/>
                <a:cs typeface="Average"/>
                <a:sym typeface="Average"/>
              </a:rPr>
              <a:t> → Store books and members using IDs as keys.</a:t>
            </a:r>
            <a:br>
              <a:rPr lang="en" sz="1400" dirty="0">
                <a:latin typeface="Average"/>
                <a:ea typeface="Average"/>
                <a:cs typeface="Average"/>
                <a:sym typeface="Average"/>
              </a:rPr>
            </a:br>
            <a:endParaRPr sz="1400" dirty="0">
              <a:latin typeface="Average"/>
              <a:ea typeface="Average"/>
              <a:cs typeface="Average"/>
              <a:sym typeface="Average"/>
            </a:endParaRPr>
          </a:p>
          <a:p>
            <a:pPr marL="914400" lvl="1" indent="-3238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verage"/>
              <a:buChar char="○"/>
            </a:pPr>
            <a:r>
              <a:rPr lang="en" sz="1400" dirty="0">
                <a:latin typeface="Average"/>
                <a:ea typeface="Average"/>
                <a:cs typeface="Average"/>
                <a:sym typeface="Average"/>
              </a:rPr>
              <a:t>List → Track borrowed book IDs.</a:t>
            </a:r>
            <a:br>
              <a:rPr lang="en" sz="1400" dirty="0">
                <a:latin typeface="Average"/>
                <a:ea typeface="Average"/>
                <a:cs typeface="Average"/>
                <a:sym typeface="Average"/>
              </a:rPr>
            </a:br>
            <a:endParaRPr sz="1400" dirty="0"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238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verage"/>
              <a:buChar char="●"/>
            </a:pPr>
            <a:r>
              <a:rPr lang="en" sz="1400" b="1" dirty="0">
                <a:latin typeface="Average"/>
                <a:ea typeface="Average"/>
                <a:cs typeface="Average"/>
                <a:sym typeface="Average"/>
              </a:rPr>
              <a:t>CLI Interaction:</a:t>
            </a:r>
            <a:br>
              <a:rPr lang="en" sz="1400" b="1" dirty="0">
                <a:latin typeface="Average"/>
                <a:ea typeface="Average"/>
                <a:cs typeface="Average"/>
                <a:sym typeface="Average"/>
              </a:rPr>
            </a:br>
            <a:endParaRPr sz="1400" b="1" dirty="0">
              <a:latin typeface="Average"/>
              <a:ea typeface="Average"/>
              <a:cs typeface="Average"/>
              <a:sym typeface="Average"/>
            </a:endParaRPr>
          </a:p>
          <a:p>
            <a:pPr marL="914400" lvl="1" indent="-3238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verage"/>
              <a:buChar char="○"/>
            </a:pPr>
            <a:r>
              <a:rPr lang="en" sz="1400" dirty="0">
                <a:latin typeface="Average"/>
                <a:ea typeface="Average"/>
                <a:cs typeface="Average"/>
                <a:sym typeface="Average"/>
              </a:rPr>
              <a:t>Menu-driven input loop (while True:) using input().</a:t>
            </a:r>
            <a:endParaRPr sz="1400" dirty="0"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endParaRPr sz="1400" dirty="0"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201" name="Google Shape;20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6200" y="1503938"/>
            <a:ext cx="3794799" cy="322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3"/>
          <p:cNvSpPr txBox="1"/>
          <p:nvPr/>
        </p:nvSpPr>
        <p:spPr>
          <a:xfrm>
            <a:off x="1593775" y="69425"/>
            <a:ext cx="5432100" cy="6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 dirty="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Classes </a:t>
            </a:r>
            <a:endParaRPr sz="3500" b="1" dirty="0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07" name="Google Shape;207;p23"/>
          <p:cNvSpPr/>
          <p:nvPr/>
        </p:nvSpPr>
        <p:spPr>
          <a:xfrm>
            <a:off x="266200" y="877125"/>
            <a:ext cx="4201500" cy="426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Book Class</a:t>
            </a:r>
            <a:endParaRPr sz="2000" b="1" dirty="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●"/>
            </a:pPr>
            <a:r>
              <a:rPr lang="en" dirty="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Attributes:  </a:t>
            </a:r>
            <a:endParaRPr dirty="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0005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dirty="0" err="1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book_id</a:t>
            </a:r>
            <a:r>
              <a:rPr lang="en" dirty="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, title, author, </a:t>
            </a:r>
            <a:r>
              <a:rPr lang="en" dirty="0" err="1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isbn,available</a:t>
            </a:r>
            <a:endParaRPr dirty="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●"/>
            </a:pPr>
            <a:r>
              <a:rPr lang="en" dirty="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Methods:</a:t>
            </a:r>
            <a:endParaRPr dirty="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6858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○"/>
            </a:pPr>
            <a:r>
              <a:rPr lang="en" dirty="0" err="1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to_line</a:t>
            </a:r>
            <a:r>
              <a:rPr lang="en" dirty="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() → Convert object to file string</a:t>
            </a:r>
            <a:br>
              <a:rPr lang="en" dirty="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</a:br>
            <a:endParaRPr dirty="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6858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○"/>
            </a:pPr>
            <a:r>
              <a:rPr lang="en" dirty="0" err="1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from_line</a:t>
            </a:r>
            <a:r>
              <a:rPr lang="en" dirty="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() → Reconstruct object from file line</a:t>
            </a:r>
            <a:br>
              <a:rPr lang="en" dirty="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</a:br>
            <a:endParaRPr dirty="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6858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○"/>
            </a:pPr>
            <a:r>
              <a:rPr lang="en" dirty="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__str__() → Nicely format output for printing</a:t>
            </a:r>
            <a:endParaRPr dirty="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-&gt; This represents each book in the library with availability status.</a:t>
            </a:r>
            <a:endParaRPr dirty="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08" name="Google Shape;208;p23"/>
          <p:cNvSpPr/>
          <p:nvPr/>
        </p:nvSpPr>
        <p:spPr>
          <a:xfrm>
            <a:off x="4815050" y="877125"/>
            <a:ext cx="4018200" cy="4266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Member Class</a:t>
            </a:r>
            <a:endParaRPr sz="2000" b="1" dirty="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●"/>
            </a:pPr>
            <a:r>
              <a:rPr lang="en" dirty="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Attributes:</a:t>
            </a:r>
            <a:br>
              <a:rPr lang="en" dirty="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</a:br>
            <a:endParaRPr dirty="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dirty="0" err="1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member_id</a:t>
            </a:r>
            <a:r>
              <a:rPr lang="en" dirty="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, name, borrowed (list of book IDs)</a:t>
            </a:r>
            <a:br>
              <a:rPr lang="en" dirty="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</a:br>
            <a:endParaRPr dirty="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●"/>
            </a:pPr>
            <a:r>
              <a:rPr lang="en" dirty="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Methods:</a:t>
            </a:r>
            <a:endParaRPr dirty="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dirty="0" err="1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to_line</a:t>
            </a:r>
            <a:r>
              <a:rPr lang="en" dirty="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() → Save member details to file</a:t>
            </a:r>
            <a:br>
              <a:rPr lang="en" dirty="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</a:br>
            <a:endParaRPr dirty="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dirty="0" err="1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from_line</a:t>
            </a:r>
            <a:r>
              <a:rPr lang="en" dirty="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() → Load member details from file</a:t>
            </a:r>
            <a:br>
              <a:rPr lang="en" dirty="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</a:br>
            <a:endParaRPr dirty="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91440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dirty="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__str__() → Display readable member info</a:t>
            </a:r>
            <a:endParaRPr dirty="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-&gt;This represents registered library members and tracks borrowed books.</a:t>
            </a:r>
            <a:endParaRPr dirty="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8"/>
              <a:buFont typeface="Arial"/>
              <a:buNone/>
            </a:pPr>
            <a:endParaRPr dirty="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"/>
          <p:cNvSpPr txBox="1">
            <a:spLocks noGrp="1"/>
          </p:cNvSpPr>
          <p:nvPr>
            <p:ph type="title"/>
          </p:nvPr>
        </p:nvSpPr>
        <p:spPr>
          <a:xfrm>
            <a:off x="138900" y="-104175"/>
            <a:ext cx="8739000" cy="563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990"/>
              <a:buNone/>
            </a:pPr>
            <a:r>
              <a:rPr lang="en" sz="3500" b="1" dirty="0">
                <a:latin typeface="Average"/>
                <a:ea typeface="Average"/>
                <a:cs typeface="Average"/>
                <a:sym typeface="Average"/>
              </a:rPr>
              <a:t>                            Library Class</a:t>
            </a:r>
            <a:endParaRPr sz="3500" b="1" dirty="0"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verage"/>
              <a:buChar char="●"/>
            </a:pPr>
            <a:r>
              <a:rPr lang="en" sz="1500" b="1" dirty="0">
                <a:latin typeface="Average"/>
                <a:ea typeface="Average"/>
                <a:cs typeface="Average"/>
                <a:sym typeface="Average"/>
              </a:rPr>
              <a:t>Attributes:</a:t>
            </a:r>
            <a:endParaRPr sz="1500" b="1" dirty="0">
              <a:latin typeface="Average"/>
              <a:ea typeface="Average"/>
              <a:cs typeface="Average"/>
              <a:sym typeface="Average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</a:pPr>
            <a:r>
              <a:rPr lang="en" sz="1400" dirty="0">
                <a:latin typeface="Average"/>
                <a:ea typeface="Average"/>
                <a:cs typeface="Average"/>
                <a:sym typeface="Average"/>
              </a:rPr>
              <a:t>books: </a:t>
            </a:r>
            <a:r>
              <a:rPr lang="en" sz="1400" dirty="0" err="1">
                <a:latin typeface="Average"/>
                <a:ea typeface="Average"/>
                <a:cs typeface="Average"/>
                <a:sym typeface="Average"/>
              </a:rPr>
              <a:t>Dict</a:t>
            </a:r>
            <a:r>
              <a:rPr lang="en" sz="1400" dirty="0">
                <a:latin typeface="Average"/>
                <a:ea typeface="Average"/>
                <a:cs typeface="Average"/>
                <a:sym typeface="Average"/>
              </a:rPr>
              <a:t>[str, Book] → All books</a:t>
            </a:r>
            <a:endParaRPr sz="1400" dirty="0">
              <a:latin typeface="Average"/>
              <a:ea typeface="Average"/>
              <a:cs typeface="Average"/>
              <a:sym typeface="Average"/>
            </a:endParaRPr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</a:pPr>
            <a:r>
              <a:rPr lang="en" sz="1400" dirty="0">
                <a:latin typeface="Average"/>
                <a:ea typeface="Average"/>
                <a:cs typeface="Average"/>
                <a:sym typeface="Average"/>
              </a:rPr>
              <a:t>members: </a:t>
            </a:r>
            <a:r>
              <a:rPr lang="en" sz="1400" dirty="0" err="1">
                <a:latin typeface="Average"/>
                <a:ea typeface="Average"/>
                <a:cs typeface="Average"/>
                <a:sym typeface="Average"/>
              </a:rPr>
              <a:t>Dict</a:t>
            </a:r>
            <a:r>
              <a:rPr lang="en" sz="1400" dirty="0">
                <a:latin typeface="Average"/>
                <a:ea typeface="Average"/>
                <a:cs typeface="Average"/>
                <a:sym typeface="Average"/>
              </a:rPr>
              <a:t>[str, Member] → All members</a:t>
            </a:r>
            <a:br>
              <a:rPr lang="en" sz="1400" dirty="0">
                <a:latin typeface="Average"/>
                <a:ea typeface="Average"/>
                <a:cs typeface="Average"/>
                <a:sym typeface="Average"/>
              </a:rPr>
            </a:br>
            <a:endParaRPr sz="1400" dirty="0"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verage"/>
              <a:buChar char="●"/>
            </a:pPr>
            <a:r>
              <a:rPr lang="en" sz="1500" b="1" dirty="0">
                <a:latin typeface="Average"/>
                <a:ea typeface="Average"/>
                <a:cs typeface="Average"/>
                <a:sym typeface="Average"/>
              </a:rPr>
              <a:t>Methods:</a:t>
            </a:r>
            <a:endParaRPr sz="1500" b="1" dirty="0">
              <a:latin typeface="Average"/>
              <a:ea typeface="Average"/>
              <a:cs typeface="Average"/>
              <a:sym typeface="Average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</a:pPr>
            <a:r>
              <a:rPr lang="en" sz="1400" dirty="0">
                <a:latin typeface="Average"/>
                <a:ea typeface="Average"/>
                <a:cs typeface="Average"/>
                <a:sym typeface="Average"/>
              </a:rPr>
              <a:t>load() &amp; save() → File persistence</a:t>
            </a:r>
            <a:endParaRPr sz="1400" dirty="0">
              <a:latin typeface="Average"/>
              <a:ea typeface="Average"/>
              <a:cs typeface="Average"/>
              <a:sym typeface="Average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</a:pPr>
            <a:r>
              <a:rPr lang="en" sz="1400" dirty="0" err="1">
                <a:latin typeface="Average"/>
                <a:ea typeface="Average"/>
                <a:cs typeface="Average"/>
                <a:sym typeface="Average"/>
              </a:rPr>
              <a:t>add_book</a:t>
            </a:r>
            <a:r>
              <a:rPr lang="en" sz="1400" dirty="0">
                <a:latin typeface="Average"/>
                <a:ea typeface="Average"/>
                <a:cs typeface="Average"/>
                <a:sym typeface="Average"/>
              </a:rPr>
              <a:t>(), </a:t>
            </a:r>
            <a:r>
              <a:rPr lang="en" sz="1400" dirty="0" err="1">
                <a:latin typeface="Average"/>
                <a:ea typeface="Average"/>
                <a:cs typeface="Average"/>
                <a:sym typeface="Average"/>
              </a:rPr>
              <a:t>remove_book</a:t>
            </a:r>
            <a:r>
              <a:rPr lang="en" sz="1400" dirty="0">
                <a:latin typeface="Average"/>
                <a:ea typeface="Average"/>
                <a:cs typeface="Average"/>
                <a:sym typeface="Average"/>
              </a:rPr>
              <a:t>() → Manage inventory</a:t>
            </a:r>
            <a:endParaRPr sz="1400" dirty="0">
              <a:latin typeface="Average"/>
              <a:ea typeface="Average"/>
              <a:cs typeface="Average"/>
              <a:sym typeface="Average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</a:pPr>
            <a:r>
              <a:rPr lang="en" sz="1400" dirty="0" err="1">
                <a:latin typeface="Average"/>
                <a:ea typeface="Average"/>
                <a:cs typeface="Average"/>
                <a:sym typeface="Average"/>
              </a:rPr>
              <a:t>register_member</a:t>
            </a:r>
            <a:r>
              <a:rPr lang="en" sz="1400" dirty="0">
                <a:latin typeface="Average"/>
                <a:ea typeface="Average"/>
                <a:cs typeface="Average"/>
                <a:sym typeface="Average"/>
              </a:rPr>
              <a:t>() → Add new members</a:t>
            </a:r>
            <a:endParaRPr sz="1400" dirty="0">
              <a:latin typeface="Average"/>
              <a:ea typeface="Average"/>
              <a:cs typeface="Average"/>
              <a:sym typeface="Average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</a:pPr>
            <a:r>
              <a:rPr lang="en" sz="1400" dirty="0" err="1">
                <a:latin typeface="Average"/>
                <a:ea typeface="Average"/>
                <a:cs typeface="Average"/>
                <a:sym typeface="Average"/>
              </a:rPr>
              <a:t>borrow_book</a:t>
            </a:r>
            <a:r>
              <a:rPr lang="en" sz="1400" dirty="0">
                <a:latin typeface="Average"/>
                <a:ea typeface="Average"/>
                <a:cs typeface="Average"/>
                <a:sym typeface="Average"/>
              </a:rPr>
              <a:t>(), </a:t>
            </a:r>
            <a:r>
              <a:rPr lang="en" sz="1400" dirty="0" err="1">
                <a:latin typeface="Average"/>
                <a:ea typeface="Average"/>
                <a:cs typeface="Average"/>
                <a:sym typeface="Average"/>
              </a:rPr>
              <a:t>return_book</a:t>
            </a:r>
            <a:r>
              <a:rPr lang="en" sz="1400" dirty="0">
                <a:latin typeface="Average"/>
                <a:ea typeface="Average"/>
                <a:cs typeface="Average"/>
                <a:sym typeface="Average"/>
              </a:rPr>
              <a:t>() → Issue and return books</a:t>
            </a:r>
            <a:endParaRPr sz="1400" dirty="0">
              <a:latin typeface="Average"/>
              <a:ea typeface="Average"/>
              <a:cs typeface="Average"/>
              <a:sym typeface="Average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○"/>
            </a:pPr>
            <a:r>
              <a:rPr lang="en" sz="1400" dirty="0" err="1">
                <a:latin typeface="Average"/>
                <a:ea typeface="Average"/>
                <a:cs typeface="Average"/>
                <a:sym typeface="Average"/>
              </a:rPr>
              <a:t>list_books</a:t>
            </a:r>
            <a:r>
              <a:rPr lang="en" sz="1400" dirty="0">
                <a:latin typeface="Average"/>
                <a:ea typeface="Average"/>
                <a:cs typeface="Average"/>
                <a:sym typeface="Average"/>
              </a:rPr>
              <a:t>(), </a:t>
            </a:r>
            <a:r>
              <a:rPr lang="en" sz="1400" dirty="0" err="1">
                <a:latin typeface="Average"/>
                <a:ea typeface="Average"/>
                <a:cs typeface="Average"/>
                <a:sym typeface="Average"/>
              </a:rPr>
              <a:t>list_members</a:t>
            </a:r>
            <a:r>
              <a:rPr lang="en" sz="1400" dirty="0">
                <a:latin typeface="Average"/>
                <a:ea typeface="Average"/>
                <a:cs typeface="Average"/>
                <a:sym typeface="Average"/>
              </a:rPr>
              <a:t>() → Display stored data</a:t>
            </a:r>
            <a:endParaRPr sz="1400" dirty="0"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 dirty="0">
                <a:latin typeface="Average"/>
                <a:ea typeface="Average"/>
                <a:cs typeface="Average"/>
                <a:sym typeface="Average"/>
              </a:rPr>
              <a:t>-&gt;This is used as a central manager that coordinates book and member operations.</a:t>
            </a:r>
            <a:endParaRPr sz="1400" dirty="0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SzPts val="990"/>
              <a:buNone/>
            </a:pPr>
            <a:endParaRPr sz="1100" dirty="0"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214" name="Google Shape;21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5099" y="1379913"/>
            <a:ext cx="3290001" cy="29830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5"/>
          <p:cNvSpPr/>
          <p:nvPr/>
        </p:nvSpPr>
        <p:spPr>
          <a:xfrm>
            <a:off x="59825" y="179175"/>
            <a:ext cx="3840900" cy="1215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500" dirty="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Exception Handling</a:t>
            </a:r>
            <a:endParaRPr sz="3500" dirty="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20" name="Google Shape;220;p25"/>
          <p:cNvSpPr txBox="1">
            <a:spLocks noGrp="1"/>
          </p:cNvSpPr>
          <p:nvPr>
            <p:ph type="title"/>
          </p:nvPr>
        </p:nvSpPr>
        <p:spPr>
          <a:xfrm>
            <a:off x="4045775" y="179175"/>
            <a:ext cx="5007600" cy="49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400" b="1" dirty="0">
                <a:latin typeface="Average"/>
                <a:ea typeface="Average"/>
                <a:cs typeface="Average"/>
                <a:sym typeface="Average"/>
              </a:rPr>
              <a:t>-&gt;Why have we used exception handling in the project ?</a:t>
            </a:r>
            <a:endParaRPr sz="1400" b="1" dirty="0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400" b="1" dirty="0">
                <a:latin typeface="Average"/>
                <a:ea typeface="Average"/>
                <a:cs typeface="Average"/>
                <a:sym typeface="Average"/>
              </a:rPr>
              <a:t> </a:t>
            </a:r>
            <a:endParaRPr sz="1400" b="1" dirty="0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400" dirty="0">
                <a:latin typeface="Average"/>
                <a:ea typeface="Average"/>
                <a:cs typeface="Average"/>
                <a:sym typeface="Average"/>
              </a:rPr>
              <a:t>To ensure corrupt data in files does not crash the system.</a:t>
            </a:r>
            <a:endParaRPr sz="1400" dirty="0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1400" dirty="0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400" b="1" dirty="0">
                <a:latin typeface="Average"/>
                <a:ea typeface="Average"/>
                <a:cs typeface="Average"/>
                <a:sym typeface="Average"/>
              </a:rPr>
              <a:t>-&gt;Where it is used ? </a:t>
            </a:r>
            <a:endParaRPr sz="1400" b="1" dirty="0"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rage"/>
              <a:buChar char="●"/>
            </a:pPr>
            <a:r>
              <a:rPr lang="en" sz="1400" dirty="0" err="1">
                <a:latin typeface="Average"/>
                <a:ea typeface="Average"/>
                <a:cs typeface="Average"/>
                <a:sym typeface="Average"/>
              </a:rPr>
              <a:t>Book.from_line</a:t>
            </a:r>
            <a:r>
              <a:rPr lang="en" sz="1400" dirty="0">
                <a:latin typeface="Average"/>
                <a:ea typeface="Average"/>
                <a:cs typeface="Average"/>
                <a:sym typeface="Average"/>
              </a:rPr>
              <a:t>() → Raises </a:t>
            </a:r>
            <a:r>
              <a:rPr lang="en" sz="1400" dirty="0" err="1">
                <a:latin typeface="Average"/>
                <a:ea typeface="Average"/>
                <a:cs typeface="Average"/>
                <a:sym typeface="Average"/>
              </a:rPr>
              <a:t>ValueError</a:t>
            </a:r>
            <a:r>
              <a:rPr lang="en" sz="1400" dirty="0">
                <a:latin typeface="Average"/>
                <a:ea typeface="Average"/>
                <a:cs typeface="Average"/>
                <a:sym typeface="Average"/>
              </a:rPr>
              <a:t> if line format is invalid.</a:t>
            </a:r>
            <a:endParaRPr sz="1400" dirty="0"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rage"/>
              <a:buChar char="●"/>
            </a:pPr>
            <a:r>
              <a:rPr lang="en" sz="1400" dirty="0" err="1">
                <a:latin typeface="Average"/>
                <a:ea typeface="Average"/>
                <a:cs typeface="Average"/>
                <a:sym typeface="Average"/>
              </a:rPr>
              <a:t>Member.from_line</a:t>
            </a:r>
            <a:r>
              <a:rPr lang="en" sz="1400" dirty="0">
                <a:latin typeface="Average"/>
                <a:ea typeface="Average"/>
                <a:cs typeface="Average"/>
                <a:sym typeface="Average"/>
              </a:rPr>
              <a:t>() → Raises </a:t>
            </a:r>
            <a:r>
              <a:rPr lang="en" sz="1400" dirty="0" err="1">
                <a:latin typeface="Average"/>
                <a:ea typeface="Average"/>
                <a:cs typeface="Average"/>
                <a:sym typeface="Average"/>
              </a:rPr>
              <a:t>ValueError</a:t>
            </a:r>
            <a:r>
              <a:rPr lang="en" sz="1400" dirty="0">
                <a:latin typeface="Average"/>
                <a:ea typeface="Average"/>
                <a:cs typeface="Average"/>
                <a:sym typeface="Average"/>
              </a:rPr>
              <a:t> if line format is invalid.</a:t>
            </a:r>
            <a:endParaRPr sz="1400" dirty="0"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verage"/>
              <a:buChar char="●"/>
            </a:pPr>
            <a:endParaRPr sz="1400" dirty="0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 dirty="0">
                <a:latin typeface="Average"/>
                <a:ea typeface="Average"/>
                <a:cs typeface="Average"/>
                <a:sym typeface="Average"/>
              </a:rPr>
              <a:t>Consider an example in our code :</a:t>
            </a:r>
            <a:endParaRPr sz="1400" dirty="0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 dirty="0">
                <a:latin typeface="Average"/>
                <a:ea typeface="Average"/>
                <a:cs typeface="Average"/>
                <a:sym typeface="Average"/>
              </a:rPr>
              <a:t>if </a:t>
            </a:r>
            <a:r>
              <a:rPr lang="en" sz="1400" dirty="0" err="1">
                <a:latin typeface="Average"/>
                <a:ea typeface="Average"/>
                <a:cs typeface="Average"/>
                <a:sym typeface="Average"/>
              </a:rPr>
              <a:t>len</a:t>
            </a:r>
            <a:r>
              <a:rPr lang="en" sz="1400" dirty="0">
                <a:latin typeface="Average"/>
                <a:ea typeface="Average"/>
                <a:cs typeface="Average"/>
                <a:sym typeface="Average"/>
              </a:rPr>
              <a:t>(parts) != 5:</a:t>
            </a:r>
            <a:endParaRPr sz="1400" dirty="0">
              <a:latin typeface="Average"/>
              <a:ea typeface="Average"/>
              <a:cs typeface="Average"/>
              <a:sym typeface="Average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 dirty="0">
                <a:latin typeface="Average"/>
                <a:ea typeface="Average"/>
                <a:cs typeface="Average"/>
                <a:sym typeface="Average"/>
              </a:rPr>
              <a:t>raise </a:t>
            </a:r>
            <a:r>
              <a:rPr lang="en" sz="1400" dirty="0" err="1">
                <a:latin typeface="Average"/>
                <a:ea typeface="Average"/>
                <a:cs typeface="Average"/>
                <a:sym typeface="Average"/>
              </a:rPr>
              <a:t>ValueError</a:t>
            </a:r>
            <a:r>
              <a:rPr lang="en" sz="1400" dirty="0">
                <a:latin typeface="Average"/>
                <a:ea typeface="Average"/>
                <a:cs typeface="Average"/>
                <a:sym typeface="Average"/>
              </a:rPr>
              <a:t>("Corrupt book line: " + line)</a:t>
            </a:r>
            <a:endParaRPr sz="1400" dirty="0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 dirty="0">
                <a:latin typeface="Average"/>
                <a:ea typeface="Average"/>
                <a:cs typeface="Average"/>
                <a:sym typeface="Average"/>
              </a:rPr>
              <a:t>-&gt;Detects corrupt lines in </a:t>
            </a:r>
            <a:r>
              <a:rPr lang="en" sz="1400" dirty="0" err="1">
                <a:latin typeface="Average"/>
                <a:ea typeface="Average"/>
                <a:cs typeface="Average"/>
                <a:sym typeface="Average"/>
              </a:rPr>
              <a:t>books.txt</a:t>
            </a:r>
            <a:r>
              <a:rPr lang="en" sz="1400" dirty="0">
                <a:latin typeface="Average"/>
                <a:ea typeface="Average"/>
                <a:cs typeface="Average"/>
                <a:sym typeface="Average"/>
              </a:rPr>
              <a:t> or </a:t>
            </a:r>
            <a:r>
              <a:rPr lang="en" sz="1400" dirty="0" err="1">
                <a:latin typeface="Average"/>
                <a:ea typeface="Average"/>
                <a:cs typeface="Average"/>
                <a:sym typeface="Average"/>
              </a:rPr>
              <a:t>members.txt</a:t>
            </a:r>
            <a:endParaRPr sz="1400" dirty="0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400" dirty="0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SzPts val="990"/>
              <a:buNone/>
            </a:pPr>
            <a:endParaRPr sz="1400" dirty="0"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221" name="Google Shape;22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25" y="1608875"/>
            <a:ext cx="3840852" cy="324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6"/>
          <p:cNvSpPr txBox="1">
            <a:spLocks noGrp="1"/>
          </p:cNvSpPr>
          <p:nvPr>
            <p:ph type="body" idx="1"/>
          </p:nvPr>
        </p:nvSpPr>
        <p:spPr>
          <a:xfrm>
            <a:off x="0" y="142800"/>
            <a:ext cx="8520600" cy="500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50" b="1" dirty="0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4050" b="1" dirty="0">
                <a:latin typeface="Average"/>
                <a:ea typeface="Average"/>
                <a:cs typeface="Average"/>
                <a:sym typeface="Average"/>
              </a:rPr>
              <a:t>                           File Handling </a:t>
            </a:r>
            <a:endParaRPr sz="14050" b="1" dirty="0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" sz="5650" b="1" dirty="0">
                <a:latin typeface="Average"/>
                <a:ea typeface="Average"/>
                <a:cs typeface="Average"/>
                <a:sym typeface="Average"/>
              </a:rPr>
              <a:t>Purpose:</a:t>
            </a:r>
            <a:r>
              <a:rPr lang="en" sz="5650" dirty="0">
                <a:latin typeface="Average"/>
                <a:ea typeface="Average"/>
                <a:cs typeface="Average"/>
                <a:sym typeface="Average"/>
              </a:rPr>
              <a:t> Store and retrieve book and member data </a:t>
            </a:r>
            <a:r>
              <a:rPr lang="en" sz="5650" b="1" dirty="0">
                <a:latin typeface="Average"/>
                <a:ea typeface="Average"/>
                <a:cs typeface="Average"/>
                <a:sym typeface="Average"/>
              </a:rPr>
              <a:t>persistently</a:t>
            </a:r>
            <a:r>
              <a:rPr lang="en" sz="5650" dirty="0">
                <a:latin typeface="Average"/>
                <a:ea typeface="Average"/>
                <a:cs typeface="Average"/>
                <a:sym typeface="Average"/>
              </a:rPr>
              <a:t> without using a database</a:t>
            </a:r>
            <a:endParaRPr sz="5650" dirty="0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endParaRPr sz="5650" dirty="0"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18293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verage"/>
              <a:buChar char="●"/>
            </a:pPr>
            <a:r>
              <a:rPr lang="en" sz="5650" b="1" dirty="0">
                <a:latin typeface="Average"/>
                <a:ea typeface="Average"/>
                <a:cs typeface="Average"/>
                <a:sym typeface="Average"/>
              </a:rPr>
              <a:t>Files Used:</a:t>
            </a:r>
            <a:br>
              <a:rPr lang="en" sz="5650" b="1" dirty="0">
                <a:latin typeface="Average"/>
                <a:ea typeface="Average"/>
                <a:cs typeface="Average"/>
                <a:sym typeface="Average"/>
              </a:rPr>
            </a:br>
            <a:endParaRPr sz="5650" b="1" dirty="0">
              <a:latin typeface="Average"/>
              <a:ea typeface="Average"/>
              <a:cs typeface="Average"/>
              <a:sym typeface="Average"/>
            </a:endParaRPr>
          </a:p>
          <a:p>
            <a:pPr marL="914400" lvl="1" indent="-318293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○"/>
            </a:pPr>
            <a:r>
              <a:rPr lang="en" sz="5650" dirty="0" err="1">
                <a:latin typeface="Average"/>
                <a:ea typeface="Average"/>
                <a:cs typeface="Average"/>
                <a:sym typeface="Average"/>
              </a:rPr>
              <a:t>books.txt</a:t>
            </a:r>
            <a:r>
              <a:rPr lang="en" sz="5650" dirty="0">
                <a:latin typeface="Average"/>
                <a:ea typeface="Average"/>
                <a:cs typeface="Average"/>
                <a:sym typeface="Average"/>
              </a:rPr>
              <a:t> → Stores book details (ID, title, author, availability)</a:t>
            </a:r>
            <a:br>
              <a:rPr lang="en" sz="5650" dirty="0">
                <a:latin typeface="Average"/>
                <a:ea typeface="Average"/>
                <a:cs typeface="Average"/>
                <a:sym typeface="Average"/>
              </a:rPr>
            </a:br>
            <a:endParaRPr sz="5650" dirty="0">
              <a:latin typeface="Average"/>
              <a:ea typeface="Average"/>
              <a:cs typeface="Average"/>
              <a:sym typeface="Average"/>
            </a:endParaRPr>
          </a:p>
          <a:p>
            <a:pPr marL="914400" lvl="1" indent="-318293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○"/>
            </a:pPr>
            <a:r>
              <a:rPr lang="en" sz="5650" dirty="0" err="1">
                <a:latin typeface="Average"/>
                <a:ea typeface="Average"/>
                <a:cs typeface="Average"/>
                <a:sym typeface="Average"/>
              </a:rPr>
              <a:t>members.txt</a:t>
            </a:r>
            <a:r>
              <a:rPr lang="en" sz="5650" dirty="0">
                <a:latin typeface="Average"/>
                <a:ea typeface="Average"/>
                <a:cs typeface="Average"/>
                <a:sym typeface="Average"/>
              </a:rPr>
              <a:t> → Stores member details (ID, name, borrowed books)</a:t>
            </a:r>
            <a:br>
              <a:rPr lang="en" sz="5650" dirty="0">
                <a:latin typeface="Average"/>
                <a:ea typeface="Average"/>
                <a:cs typeface="Average"/>
                <a:sym typeface="Average"/>
              </a:rPr>
            </a:br>
            <a:endParaRPr sz="5650" dirty="0"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18293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verage"/>
              <a:buChar char="●"/>
            </a:pPr>
            <a:r>
              <a:rPr lang="en" sz="5650" b="1" dirty="0">
                <a:latin typeface="Average"/>
                <a:ea typeface="Average"/>
                <a:cs typeface="Average"/>
                <a:sym typeface="Average"/>
              </a:rPr>
              <a:t>Operations Implemented:</a:t>
            </a:r>
            <a:br>
              <a:rPr lang="en" sz="5650" b="1" dirty="0">
                <a:latin typeface="Average"/>
                <a:ea typeface="Average"/>
                <a:cs typeface="Average"/>
                <a:sym typeface="Average"/>
              </a:rPr>
            </a:br>
            <a:endParaRPr sz="5650" b="1" dirty="0">
              <a:latin typeface="Average"/>
              <a:ea typeface="Average"/>
              <a:cs typeface="Average"/>
              <a:sym typeface="Average"/>
            </a:endParaRPr>
          </a:p>
          <a:p>
            <a:pPr marL="914400" lvl="1" indent="-318293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○"/>
            </a:pPr>
            <a:r>
              <a:rPr lang="en" sz="5650" b="1" dirty="0">
                <a:latin typeface="Average"/>
                <a:ea typeface="Average"/>
                <a:cs typeface="Average"/>
                <a:sym typeface="Average"/>
              </a:rPr>
              <a:t>Read:</a:t>
            </a:r>
            <a:r>
              <a:rPr lang="en" sz="5650" dirty="0">
                <a:latin typeface="Average"/>
                <a:ea typeface="Average"/>
                <a:cs typeface="Average"/>
                <a:sym typeface="Average"/>
              </a:rPr>
              <a:t> Load all books and members into memory at program start</a:t>
            </a:r>
            <a:br>
              <a:rPr lang="en" sz="5650" dirty="0">
                <a:latin typeface="Average"/>
                <a:ea typeface="Average"/>
                <a:cs typeface="Average"/>
                <a:sym typeface="Average"/>
              </a:rPr>
            </a:br>
            <a:endParaRPr sz="5650" dirty="0">
              <a:latin typeface="Average"/>
              <a:ea typeface="Average"/>
              <a:cs typeface="Average"/>
              <a:sym typeface="Average"/>
            </a:endParaRPr>
          </a:p>
          <a:p>
            <a:pPr marL="914400" lvl="1" indent="-318293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○"/>
            </a:pPr>
            <a:r>
              <a:rPr lang="en" sz="5650" b="1" dirty="0">
                <a:latin typeface="Average"/>
                <a:ea typeface="Average"/>
                <a:cs typeface="Average"/>
                <a:sym typeface="Average"/>
              </a:rPr>
              <a:t>Write:</a:t>
            </a:r>
            <a:r>
              <a:rPr lang="en" sz="5650" dirty="0">
                <a:latin typeface="Average"/>
                <a:ea typeface="Average"/>
                <a:cs typeface="Average"/>
                <a:sym typeface="Average"/>
              </a:rPr>
              <a:t> Save updates (borrow/return/add/remove) back to files instantly</a:t>
            </a:r>
            <a:br>
              <a:rPr lang="en" sz="5650" dirty="0">
                <a:latin typeface="Average"/>
                <a:ea typeface="Average"/>
                <a:cs typeface="Average"/>
                <a:sym typeface="Average"/>
              </a:rPr>
            </a:br>
            <a:endParaRPr sz="5650" dirty="0">
              <a:latin typeface="Average"/>
              <a:ea typeface="Average"/>
              <a:cs typeface="Average"/>
              <a:sym typeface="Average"/>
            </a:endParaRPr>
          </a:p>
          <a:p>
            <a:pPr marL="914400" lvl="1" indent="-311943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92920"/>
              <a:buFont typeface="Arial"/>
              <a:buChar char="○"/>
            </a:pPr>
            <a:r>
              <a:rPr lang="en" sz="5650" b="1" dirty="0">
                <a:latin typeface="Average"/>
                <a:ea typeface="Average"/>
                <a:cs typeface="Average"/>
                <a:sym typeface="Average"/>
              </a:rPr>
              <a:t>Append:</a:t>
            </a:r>
            <a:r>
              <a:rPr lang="en" sz="5650" dirty="0">
                <a:latin typeface="Average"/>
                <a:ea typeface="Average"/>
                <a:cs typeface="Average"/>
                <a:sym typeface="Average"/>
              </a:rPr>
              <a:t> Add new books or members without overwriting data</a:t>
            </a:r>
            <a:br>
              <a:rPr lang="en" sz="5650" dirty="0">
                <a:latin typeface="Average"/>
                <a:ea typeface="Average"/>
                <a:cs typeface="Average"/>
                <a:sym typeface="Average"/>
              </a:rPr>
            </a:br>
            <a:br>
              <a:rPr lang="en" sz="5250" b="1" dirty="0">
                <a:latin typeface="Average"/>
                <a:ea typeface="Average"/>
                <a:cs typeface="Average"/>
                <a:sym typeface="Average"/>
              </a:rPr>
            </a:br>
            <a:endParaRPr sz="5250" dirty="0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700" dirty="0"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400" dirty="0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227" name="Google Shape;227;p26"/>
          <p:cNvPicPr preferRelativeResize="0"/>
          <p:nvPr/>
        </p:nvPicPr>
        <p:blipFill rotWithShape="1">
          <a:blip r:embed="rId3">
            <a:alphaModFix/>
          </a:blip>
          <a:srcRect t="2916" b="-16411"/>
          <a:stretch/>
        </p:blipFill>
        <p:spPr>
          <a:xfrm>
            <a:off x="6322900" y="3206575"/>
            <a:ext cx="2675900" cy="176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22900" y="1631100"/>
            <a:ext cx="2675900" cy="1464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7"/>
          <p:cNvSpPr txBox="1">
            <a:spLocks noGrp="1"/>
          </p:cNvSpPr>
          <p:nvPr>
            <p:ph type="title"/>
          </p:nvPr>
        </p:nvSpPr>
        <p:spPr>
          <a:xfrm>
            <a:off x="612850" y="160325"/>
            <a:ext cx="7827600" cy="45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900" b="1" dirty="0">
              <a:latin typeface="Arial"/>
              <a:ea typeface="Arial"/>
              <a:cs typeface="Arial"/>
              <a:sym typeface="Arial"/>
            </a:endParaRPr>
          </a:p>
          <a:p>
            <a:pPr marL="228600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3500" b="1" dirty="0">
                <a:latin typeface="Average"/>
                <a:ea typeface="Average"/>
                <a:cs typeface="Average"/>
                <a:sym typeface="Average"/>
              </a:rPr>
              <a:t>CLI Menu (</a:t>
            </a:r>
            <a:r>
              <a:rPr lang="en" sz="3500" b="1" dirty="0" err="1">
                <a:latin typeface="Average"/>
                <a:ea typeface="Average"/>
                <a:cs typeface="Average"/>
                <a:sym typeface="Average"/>
              </a:rPr>
              <a:t>run_cli</a:t>
            </a:r>
            <a:r>
              <a:rPr lang="en" sz="3500" b="1" dirty="0">
                <a:latin typeface="Average"/>
                <a:ea typeface="Average"/>
                <a:cs typeface="Average"/>
                <a:sym typeface="Average"/>
              </a:rPr>
              <a:t>)</a:t>
            </a:r>
            <a:endParaRPr sz="3500" b="1" dirty="0"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●"/>
            </a:pPr>
            <a:r>
              <a:rPr lang="en" sz="1400" dirty="0">
                <a:latin typeface="Average"/>
                <a:ea typeface="Average"/>
                <a:cs typeface="Average"/>
                <a:sym typeface="Average"/>
              </a:rPr>
              <a:t>Provides interactive user interface:</a:t>
            </a:r>
            <a:br>
              <a:rPr lang="en" sz="1400" dirty="0">
                <a:latin typeface="Average"/>
                <a:ea typeface="Average"/>
                <a:cs typeface="Average"/>
                <a:sym typeface="Average"/>
              </a:rPr>
            </a:br>
            <a:endParaRPr sz="1400" dirty="0">
              <a:latin typeface="Average"/>
              <a:ea typeface="Average"/>
              <a:cs typeface="Average"/>
              <a:sym typeface="Average"/>
            </a:endParaRPr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verage"/>
              <a:buChar char="○"/>
            </a:pPr>
            <a:r>
              <a:rPr lang="en" sz="1400" dirty="0">
                <a:latin typeface="Average"/>
                <a:ea typeface="Average"/>
                <a:cs typeface="Average"/>
                <a:sym typeface="Average"/>
              </a:rPr>
              <a:t>Add / Remove Book</a:t>
            </a:r>
            <a:br>
              <a:rPr lang="en" sz="1400" dirty="0">
                <a:latin typeface="Average"/>
                <a:ea typeface="Average"/>
                <a:cs typeface="Average"/>
                <a:sym typeface="Average"/>
              </a:rPr>
            </a:br>
            <a:endParaRPr sz="1400" dirty="0">
              <a:latin typeface="Average"/>
              <a:ea typeface="Average"/>
              <a:cs typeface="Average"/>
              <a:sym typeface="Average"/>
            </a:endParaRPr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verage"/>
              <a:buChar char="○"/>
            </a:pPr>
            <a:r>
              <a:rPr lang="en" sz="1400" dirty="0">
                <a:latin typeface="Average"/>
                <a:ea typeface="Average"/>
                <a:cs typeface="Average"/>
                <a:sym typeface="Average"/>
              </a:rPr>
              <a:t>Register Member</a:t>
            </a:r>
            <a:br>
              <a:rPr lang="en" sz="1400" dirty="0">
                <a:latin typeface="Average"/>
                <a:ea typeface="Average"/>
                <a:cs typeface="Average"/>
                <a:sym typeface="Average"/>
              </a:rPr>
            </a:br>
            <a:endParaRPr sz="1400" dirty="0">
              <a:latin typeface="Average"/>
              <a:ea typeface="Average"/>
              <a:cs typeface="Average"/>
              <a:sym typeface="Average"/>
            </a:endParaRPr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verage"/>
              <a:buChar char="○"/>
            </a:pPr>
            <a:r>
              <a:rPr lang="en" sz="1400" dirty="0">
                <a:latin typeface="Average"/>
                <a:ea typeface="Average"/>
                <a:cs typeface="Average"/>
                <a:sym typeface="Average"/>
              </a:rPr>
              <a:t>Borrow / Return Book</a:t>
            </a:r>
            <a:br>
              <a:rPr lang="en" sz="1400" dirty="0">
                <a:latin typeface="Average"/>
                <a:ea typeface="Average"/>
                <a:cs typeface="Average"/>
                <a:sym typeface="Average"/>
              </a:rPr>
            </a:br>
            <a:endParaRPr sz="1400" dirty="0">
              <a:latin typeface="Average"/>
              <a:ea typeface="Average"/>
              <a:cs typeface="Average"/>
              <a:sym typeface="Average"/>
            </a:endParaRPr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verage"/>
              <a:buChar char="○"/>
            </a:pPr>
            <a:r>
              <a:rPr lang="en" sz="1400" dirty="0">
                <a:latin typeface="Average"/>
                <a:ea typeface="Average"/>
                <a:cs typeface="Average"/>
                <a:sym typeface="Average"/>
              </a:rPr>
              <a:t>List Books / Members</a:t>
            </a:r>
            <a:br>
              <a:rPr lang="en" sz="1400" dirty="0">
                <a:latin typeface="Average"/>
                <a:ea typeface="Average"/>
                <a:cs typeface="Average"/>
                <a:sym typeface="Average"/>
              </a:rPr>
            </a:br>
            <a:endParaRPr sz="1400" dirty="0">
              <a:latin typeface="Average"/>
              <a:ea typeface="Average"/>
              <a:cs typeface="Average"/>
              <a:sym typeface="Average"/>
            </a:endParaRPr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verage"/>
              <a:buChar char="○"/>
            </a:pPr>
            <a:r>
              <a:rPr lang="en" sz="1400" dirty="0">
                <a:latin typeface="Average"/>
                <a:ea typeface="Average"/>
                <a:cs typeface="Average"/>
                <a:sym typeface="Average"/>
              </a:rPr>
              <a:t>Exit Program</a:t>
            </a:r>
            <a:br>
              <a:rPr lang="en" sz="1400" dirty="0">
                <a:latin typeface="Average"/>
                <a:ea typeface="Average"/>
                <a:cs typeface="Average"/>
                <a:sym typeface="Average"/>
              </a:rPr>
            </a:br>
            <a:endParaRPr sz="1400" dirty="0"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●"/>
            </a:pPr>
            <a:r>
              <a:rPr lang="en" sz="1400" dirty="0">
                <a:latin typeface="Average"/>
                <a:ea typeface="Average"/>
                <a:cs typeface="Average"/>
                <a:sym typeface="Average"/>
              </a:rPr>
              <a:t>Uses while True loop with input validation.</a:t>
            </a:r>
            <a:br>
              <a:rPr lang="en" sz="1500" dirty="0">
                <a:latin typeface="Average"/>
                <a:ea typeface="Average"/>
                <a:cs typeface="Average"/>
                <a:sym typeface="Average"/>
              </a:rPr>
            </a:br>
            <a:endParaRPr sz="1500" dirty="0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SzPts val="990"/>
              <a:buNone/>
            </a:pPr>
            <a:endParaRPr sz="4420" dirty="0"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234" name="Google Shape;234;p27"/>
          <p:cNvPicPr preferRelativeResize="0"/>
          <p:nvPr/>
        </p:nvPicPr>
        <p:blipFill rotWithShape="1">
          <a:blip r:embed="rId3">
            <a:alphaModFix/>
          </a:blip>
          <a:srcRect l="7287" t="22404" r="7615" b="19839"/>
          <a:stretch/>
        </p:blipFill>
        <p:spPr>
          <a:xfrm>
            <a:off x="4898571" y="1191986"/>
            <a:ext cx="3053444" cy="2822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0968" y="1004207"/>
            <a:ext cx="3288848" cy="3947098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28"/>
          <p:cNvSpPr txBox="1"/>
          <p:nvPr/>
        </p:nvSpPr>
        <p:spPr>
          <a:xfrm>
            <a:off x="110113" y="783771"/>
            <a:ext cx="5621215" cy="4269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Register a Member</a:t>
            </a:r>
            <a:endParaRPr b="1" dirty="0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342900" lvl="0" indent="-3111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00"/>
              <a:buAutoNum type="arabicPeriod"/>
            </a:pPr>
            <a:r>
              <a:rPr lang="en" dirty="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User selects </a:t>
            </a:r>
            <a:r>
              <a:rPr lang="en" b="1" dirty="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“Register Member”</a:t>
            </a:r>
            <a:r>
              <a:rPr lang="en" dirty="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 in the CLI menu.</a:t>
            </a:r>
            <a:br>
              <a:rPr lang="en" sz="1300" dirty="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</a:br>
            <a:endParaRPr sz="1300" dirty="0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3429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AutoNum type="arabicPeriod"/>
            </a:pPr>
            <a:r>
              <a:rPr lang="en" dirty="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CLI calls </a:t>
            </a:r>
            <a:r>
              <a:rPr lang="en" b="1" dirty="0" err="1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register_member</a:t>
            </a:r>
            <a:r>
              <a:rPr lang="en" b="1" dirty="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(</a:t>
            </a:r>
            <a:r>
              <a:rPr lang="en" b="1" dirty="0" err="1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member_id</a:t>
            </a:r>
            <a:r>
              <a:rPr lang="en" b="1" dirty="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, name)</a:t>
            </a:r>
            <a:r>
              <a:rPr lang="en" dirty="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 in the </a:t>
            </a:r>
            <a:r>
              <a:rPr lang="en" b="1" dirty="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Library</a:t>
            </a:r>
            <a:r>
              <a:rPr lang="en" dirty="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 class</a:t>
            </a:r>
            <a:r>
              <a:rPr lang="en" sz="1300" dirty="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.</a:t>
            </a:r>
            <a:br>
              <a:rPr lang="en" sz="1300" dirty="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</a:br>
            <a:endParaRPr sz="1300" dirty="0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3429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AutoNum type="arabicPeriod"/>
            </a:pPr>
            <a:r>
              <a:rPr lang="en" dirty="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Library checks if </a:t>
            </a:r>
            <a:r>
              <a:rPr lang="en" dirty="0" err="1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member_id</a:t>
            </a:r>
            <a:r>
              <a:rPr lang="en" dirty="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 already exists in the members dictionary</a:t>
            </a:r>
            <a:r>
              <a:rPr lang="en" sz="1300" dirty="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.</a:t>
            </a:r>
            <a:endParaRPr sz="1300" dirty="0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66675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○"/>
            </a:pPr>
            <a:r>
              <a:rPr lang="en" dirty="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If yes → print "Member ID already exists."</a:t>
            </a:r>
            <a:endParaRPr dirty="0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66675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○"/>
            </a:pPr>
            <a:r>
              <a:rPr lang="en" dirty="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If no → create a new Member object and store it inside </a:t>
            </a:r>
            <a:r>
              <a:rPr lang="en" dirty="0" err="1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self.members</a:t>
            </a:r>
            <a:r>
              <a:rPr lang="en" dirty="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.</a:t>
            </a:r>
            <a:br>
              <a:rPr lang="en" sz="1300" dirty="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</a:br>
            <a:endParaRPr sz="1300" dirty="0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3429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AutoNum type="arabicPeriod"/>
            </a:pPr>
            <a:r>
              <a:rPr lang="en" dirty="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Call </a:t>
            </a:r>
            <a:r>
              <a:rPr lang="en" b="1" dirty="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save()</a:t>
            </a:r>
            <a:r>
              <a:rPr lang="en" dirty="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 to update </a:t>
            </a:r>
            <a:r>
              <a:rPr lang="en" dirty="0" err="1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members.txt</a:t>
            </a:r>
            <a:r>
              <a:rPr lang="en" dirty="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 file with the new member details</a:t>
            </a:r>
            <a:r>
              <a:rPr lang="en" sz="1300" dirty="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.</a:t>
            </a:r>
            <a:br>
              <a:rPr lang="en" sz="1300" dirty="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</a:br>
            <a:endParaRPr sz="1300" dirty="0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3429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AutoNum type="arabicPeriod"/>
            </a:pPr>
            <a:r>
              <a:rPr lang="en" dirty="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Print "Member registered."</a:t>
            </a:r>
            <a:endParaRPr dirty="0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3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1" name="Google Shape;241;p28"/>
          <p:cNvSpPr txBox="1"/>
          <p:nvPr/>
        </p:nvSpPr>
        <p:spPr>
          <a:xfrm>
            <a:off x="350550" y="-70171"/>
            <a:ext cx="8683336" cy="853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3500" b="1" dirty="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How Classes and Methods Work Together?</a:t>
            </a:r>
            <a:endParaRPr sz="3500" b="1" dirty="0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9144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00" b="1" dirty="0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3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9"/>
          <p:cNvSpPr txBox="1">
            <a:spLocks noGrp="1"/>
          </p:cNvSpPr>
          <p:nvPr>
            <p:ph type="body" idx="1"/>
          </p:nvPr>
        </p:nvSpPr>
        <p:spPr>
          <a:xfrm>
            <a:off x="138075" y="1140775"/>
            <a:ext cx="4653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endParaRPr sz="1400" b="1" dirty="0"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</a:pPr>
            <a:r>
              <a:rPr lang="en" sz="1400" b="1" dirty="0">
                <a:latin typeface="Average"/>
                <a:ea typeface="Average"/>
                <a:cs typeface="Average"/>
                <a:sym typeface="Average"/>
              </a:rPr>
              <a:t>Modular and Structured:</a:t>
            </a:r>
            <a:r>
              <a:rPr lang="en" sz="1400" dirty="0">
                <a:latin typeface="Average"/>
                <a:ea typeface="Average"/>
                <a:cs typeface="Average"/>
                <a:sym typeface="Average"/>
              </a:rPr>
              <a:t> Easy to maintain.</a:t>
            </a:r>
            <a:br>
              <a:rPr lang="en" sz="1400" dirty="0">
                <a:latin typeface="Average"/>
                <a:ea typeface="Average"/>
                <a:cs typeface="Average"/>
                <a:sym typeface="Average"/>
              </a:rPr>
            </a:br>
            <a:endParaRPr sz="1400" dirty="0"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</a:pPr>
            <a:r>
              <a:rPr lang="en" sz="1400" b="1" dirty="0">
                <a:latin typeface="Average"/>
                <a:ea typeface="Average"/>
                <a:cs typeface="Average"/>
                <a:sym typeface="Average"/>
              </a:rPr>
              <a:t>Persistent Data:</a:t>
            </a:r>
            <a:r>
              <a:rPr lang="en" sz="1400" dirty="0">
                <a:latin typeface="Average"/>
                <a:ea typeface="Average"/>
                <a:cs typeface="Average"/>
                <a:sym typeface="Average"/>
              </a:rPr>
              <a:t> Stored in text files, survives restarts.</a:t>
            </a:r>
            <a:br>
              <a:rPr lang="en" sz="1400" dirty="0">
                <a:latin typeface="Average"/>
                <a:ea typeface="Average"/>
                <a:cs typeface="Average"/>
                <a:sym typeface="Average"/>
              </a:rPr>
            </a:br>
            <a:endParaRPr sz="1400" dirty="0"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</a:pPr>
            <a:r>
              <a:rPr lang="en" sz="1400" b="1" dirty="0">
                <a:latin typeface="Average"/>
                <a:ea typeface="Average"/>
                <a:cs typeface="Average"/>
                <a:sym typeface="Average"/>
              </a:rPr>
              <a:t>User-friendly:</a:t>
            </a:r>
            <a:r>
              <a:rPr lang="en" sz="1400" dirty="0">
                <a:latin typeface="Average"/>
                <a:ea typeface="Average"/>
                <a:cs typeface="Average"/>
                <a:sym typeface="Average"/>
              </a:rPr>
              <a:t> Menu-based interface.</a:t>
            </a:r>
            <a:br>
              <a:rPr lang="en" sz="1400" dirty="0">
                <a:latin typeface="Average"/>
                <a:ea typeface="Average"/>
                <a:cs typeface="Average"/>
                <a:sym typeface="Average"/>
              </a:rPr>
            </a:br>
            <a:endParaRPr sz="1400" dirty="0"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</a:pPr>
            <a:r>
              <a:rPr lang="en" sz="1400" b="1" dirty="0">
                <a:latin typeface="Average"/>
                <a:ea typeface="Average"/>
                <a:cs typeface="Average"/>
                <a:sym typeface="Average"/>
              </a:rPr>
              <a:t>Scalable:</a:t>
            </a:r>
            <a:r>
              <a:rPr lang="en" sz="1400" dirty="0">
                <a:latin typeface="Average"/>
                <a:ea typeface="Average"/>
                <a:cs typeface="Average"/>
                <a:sym typeface="Average"/>
              </a:rPr>
              <a:t> Can be upgraded to database or GUI with </a:t>
            </a:r>
            <a:endParaRPr sz="1400" dirty="0"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 dirty="0">
                <a:latin typeface="Average"/>
                <a:ea typeface="Average"/>
                <a:cs typeface="Average"/>
                <a:sym typeface="Average"/>
              </a:rPr>
              <a:t>minimal changes.</a:t>
            </a:r>
            <a:endParaRPr sz="1400" dirty="0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400" b="1" dirty="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47" name="Google Shape;247;p29"/>
          <p:cNvSpPr txBox="1">
            <a:spLocks noGrp="1"/>
          </p:cNvSpPr>
          <p:nvPr>
            <p:ph type="title"/>
          </p:nvPr>
        </p:nvSpPr>
        <p:spPr>
          <a:xfrm>
            <a:off x="1239625" y="405325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en" sz="3500" b="1" dirty="0">
                <a:latin typeface="Average"/>
                <a:ea typeface="Average"/>
                <a:cs typeface="Average"/>
                <a:sym typeface="Average"/>
              </a:rPr>
              <a:t>Advantages of This Design</a:t>
            </a:r>
            <a:endParaRPr sz="3800" dirty="0"/>
          </a:p>
        </p:txBody>
      </p:sp>
      <p:pic>
        <p:nvPicPr>
          <p:cNvPr id="248" name="Google Shape;24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2750" y="1417925"/>
            <a:ext cx="3417824" cy="275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0"/>
          <p:cNvSpPr txBox="1">
            <a:spLocks noGrp="1"/>
          </p:cNvSpPr>
          <p:nvPr>
            <p:ph type="title"/>
          </p:nvPr>
        </p:nvSpPr>
        <p:spPr>
          <a:xfrm>
            <a:off x="1093303" y="138389"/>
            <a:ext cx="7477200" cy="10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en" sz="2500" b="1" dirty="0">
                <a:latin typeface="Average"/>
                <a:ea typeface="Average"/>
                <a:cs typeface="Average"/>
                <a:sym typeface="Average"/>
              </a:rPr>
              <a:t> </a:t>
            </a:r>
            <a:r>
              <a:rPr lang="en" sz="3500" b="1" dirty="0">
                <a:latin typeface="Average"/>
                <a:ea typeface="Average"/>
                <a:cs typeface="Average"/>
                <a:sym typeface="Average"/>
              </a:rPr>
              <a:t>System Design Overview</a:t>
            </a:r>
            <a:endParaRPr sz="4200" dirty="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54" name="Google Shape;254;p30"/>
          <p:cNvSpPr txBox="1">
            <a:spLocks noGrp="1"/>
          </p:cNvSpPr>
          <p:nvPr>
            <p:ph type="body" idx="1"/>
          </p:nvPr>
        </p:nvSpPr>
        <p:spPr>
          <a:xfrm>
            <a:off x="390300" y="749975"/>
            <a:ext cx="4725300" cy="40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endParaRPr sz="1400" b="1" dirty="0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 dirty="0">
                <a:latin typeface="Average"/>
                <a:ea typeface="Average"/>
                <a:cs typeface="Average"/>
                <a:sym typeface="Average"/>
              </a:rPr>
              <a:t>Our project follows a </a:t>
            </a:r>
            <a:r>
              <a:rPr lang="en" sz="1400" b="1" dirty="0">
                <a:latin typeface="Average"/>
                <a:ea typeface="Average"/>
                <a:cs typeface="Average"/>
                <a:sym typeface="Average"/>
              </a:rPr>
              <a:t>modular, object-oriented design</a:t>
            </a:r>
            <a:r>
              <a:rPr lang="en" sz="1400" dirty="0">
                <a:latin typeface="Average"/>
                <a:ea typeface="Average"/>
                <a:cs typeface="Average"/>
                <a:sym typeface="Average"/>
              </a:rPr>
              <a:t> using three core classes and a CLI controller function.</a:t>
            </a:r>
            <a:endParaRPr sz="1400" dirty="0"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</a:pPr>
            <a:r>
              <a:rPr lang="en" sz="1400" b="1" dirty="0">
                <a:latin typeface="Average"/>
                <a:ea typeface="Average"/>
                <a:cs typeface="Average"/>
                <a:sym typeface="Average"/>
              </a:rPr>
              <a:t>Book class</a:t>
            </a:r>
            <a:r>
              <a:rPr lang="en" sz="1400" dirty="0">
                <a:latin typeface="Average"/>
                <a:ea typeface="Average"/>
                <a:cs typeface="Average"/>
                <a:sym typeface="Average"/>
              </a:rPr>
              <a:t> → represents individual book objects.</a:t>
            </a:r>
            <a:br>
              <a:rPr lang="en" sz="1400" dirty="0">
                <a:latin typeface="Average"/>
                <a:ea typeface="Average"/>
                <a:cs typeface="Average"/>
                <a:sym typeface="Average"/>
              </a:rPr>
            </a:br>
            <a:endParaRPr sz="1400" dirty="0"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</a:pPr>
            <a:r>
              <a:rPr lang="en" sz="1400" b="1" dirty="0">
                <a:latin typeface="Average"/>
                <a:ea typeface="Average"/>
                <a:cs typeface="Average"/>
                <a:sym typeface="Average"/>
              </a:rPr>
              <a:t>Member class</a:t>
            </a:r>
            <a:r>
              <a:rPr lang="en" sz="1400" dirty="0">
                <a:latin typeface="Average"/>
                <a:ea typeface="Average"/>
                <a:cs typeface="Average"/>
                <a:sym typeface="Average"/>
              </a:rPr>
              <a:t> → represents users of the library.</a:t>
            </a:r>
            <a:br>
              <a:rPr lang="en" sz="1400" dirty="0">
                <a:latin typeface="Average"/>
                <a:ea typeface="Average"/>
                <a:cs typeface="Average"/>
                <a:sym typeface="Average"/>
              </a:rPr>
            </a:br>
            <a:endParaRPr sz="1400" dirty="0"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</a:pPr>
            <a:r>
              <a:rPr lang="en" sz="1400" b="1" dirty="0">
                <a:latin typeface="Average"/>
                <a:ea typeface="Average"/>
                <a:cs typeface="Average"/>
                <a:sym typeface="Average"/>
              </a:rPr>
              <a:t>Library class</a:t>
            </a:r>
            <a:r>
              <a:rPr lang="en" sz="1400" dirty="0">
                <a:latin typeface="Average"/>
                <a:ea typeface="Average"/>
                <a:cs typeface="Average"/>
                <a:sym typeface="Average"/>
              </a:rPr>
              <a:t> → manages collections of books and members, handles borrow/return operations.</a:t>
            </a:r>
            <a:br>
              <a:rPr lang="en" sz="1400" dirty="0">
                <a:latin typeface="Average"/>
                <a:ea typeface="Average"/>
                <a:cs typeface="Average"/>
                <a:sym typeface="Average"/>
              </a:rPr>
            </a:br>
            <a:endParaRPr sz="1400" dirty="0"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</a:pPr>
            <a:r>
              <a:rPr lang="en" sz="1400" b="1" dirty="0">
                <a:latin typeface="Average"/>
                <a:ea typeface="Average"/>
                <a:cs typeface="Average"/>
                <a:sym typeface="Average"/>
              </a:rPr>
              <a:t>CLI (</a:t>
            </a:r>
            <a:r>
              <a:rPr lang="en" sz="1400" b="1" dirty="0" err="1">
                <a:latin typeface="Average"/>
                <a:ea typeface="Average"/>
                <a:cs typeface="Average"/>
                <a:sym typeface="Average"/>
              </a:rPr>
              <a:t>run_cli</a:t>
            </a:r>
            <a:r>
              <a:rPr lang="en" sz="1400" b="1" dirty="0">
                <a:latin typeface="Average"/>
                <a:ea typeface="Average"/>
                <a:cs typeface="Average"/>
                <a:sym typeface="Average"/>
              </a:rPr>
              <a:t>)</a:t>
            </a:r>
            <a:r>
              <a:rPr lang="en" sz="1400" dirty="0">
                <a:latin typeface="Average"/>
                <a:ea typeface="Average"/>
                <a:cs typeface="Average"/>
                <a:sym typeface="Average"/>
              </a:rPr>
              <a:t> → provides menu-driven interaction to trigger library operations.</a:t>
            </a:r>
            <a:br>
              <a:rPr lang="en" sz="1400" dirty="0">
                <a:latin typeface="Average"/>
                <a:ea typeface="Average"/>
                <a:cs typeface="Average"/>
                <a:sym typeface="Average"/>
              </a:rPr>
            </a:br>
            <a:endParaRPr sz="1400" dirty="0"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</a:pPr>
            <a:r>
              <a:rPr lang="en" sz="1400" b="1" dirty="0">
                <a:latin typeface="Average"/>
                <a:ea typeface="Average"/>
                <a:cs typeface="Average"/>
                <a:sym typeface="Average"/>
              </a:rPr>
              <a:t>Persistent Storage</a:t>
            </a:r>
            <a:r>
              <a:rPr lang="en" sz="1400" dirty="0">
                <a:latin typeface="Average"/>
                <a:ea typeface="Average"/>
                <a:cs typeface="Average"/>
                <a:sym typeface="Average"/>
              </a:rPr>
              <a:t> → uses text files to store books and members.</a:t>
            </a:r>
            <a:endParaRPr sz="1400" dirty="0"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endParaRPr sz="1400" dirty="0"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255" name="Google Shape;25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5016" y="1468400"/>
            <a:ext cx="3418684" cy="343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1"/>
          <p:cNvSpPr txBox="1">
            <a:spLocks noGrp="1"/>
          </p:cNvSpPr>
          <p:nvPr>
            <p:ph type="title"/>
          </p:nvPr>
        </p:nvSpPr>
        <p:spPr>
          <a:xfrm>
            <a:off x="1065400" y="104175"/>
            <a:ext cx="7916400" cy="10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en" sz="3500" b="1" dirty="0">
                <a:latin typeface="Average"/>
                <a:ea typeface="Average"/>
                <a:cs typeface="Average"/>
                <a:sym typeface="Average"/>
              </a:rPr>
              <a:t>Flowchart-Design Flow</a:t>
            </a:r>
            <a:endParaRPr sz="3500" dirty="0"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262" name="Google Shape;262;p31" title="ChatGPT Image Aug 19, 2025, 12_23_11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8000" y="1064063"/>
            <a:ext cx="7349399" cy="3879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>
            <a:spLocks noGrp="1"/>
          </p:cNvSpPr>
          <p:nvPr>
            <p:ph type="title"/>
          </p:nvPr>
        </p:nvSpPr>
        <p:spPr>
          <a:xfrm>
            <a:off x="490250" y="433750"/>
            <a:ext cx="8425200" cy="445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2860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1300" b="1" dirty="0">
              <a:latin typeface="Average"/>
              <a:ea typeface="Average"/>
              <a:cs typeface="Average"/>
              <a:sym typeface="Average"/>
            </a:endParaRPr>
          </a:p>
          <a:p>
            <a:pPr marL="22860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 dirty="0">
                <a:latin typeface="Average"/>
                <a:ea typeface="Average"/>
                <a:cs typeface="Average"/>
                <a:sym typeface="Average"/>
              </a:rPr>
              <a:t>Introduction</a:t>
            </a:r>
            <a:endParaRPr sz="3500" dirty="0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900" dirty="0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00" dirty="0">
                <a:latin typeface="Average"/>
                <a:ea typeface="Average"/>
                <a:cs typeface="Average"/>
                <a:sym typeface="Average"/>
              </a:rPr>
              <a:t>Libraries need to track books and members easily.</a:t>
            </a:r>
            <a:endParaRPr sz="1400" dirty="0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00" dirty="0">
                <a:latin typeface="Average"/>
                <a:ea typeface="Average"/>
                <a:cs typeface="Average"/>
                <a:sym typeface="Average"/>
              </a:rPr>
              <a:t>•This project is a menu-based console app.</a:t>
            </a:r>
            <a:endParaRPr sz="1400" dirty="0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00" dirty="0">
                <a:latin typeface="Average"/>
                <a:ea typeface="Average"/>
                <a:cs typeface="Average"/>
                <a:sym typeface="Average"/>
              </a:rPr>
              <a:t>•Stores data in text files instead of a database</a:t>
            </a:r>
            <a:endParaRPr sz="1400" dirty="0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 dirty="0">
                <a:latin typeface="Average"/>
                <a:ea typeface="Average"/>
                <a:cs typeface="Average"/>
                <a:sym typeface="Average"/>
              </a:rPr>
              <a:t>Operations involve:</a:t>
            </a:r>
            <a:endParaRPr sz="1600" dirty="0"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rage"/>
              <a:buChar char="●"/>
            </a:pPr>
            <a:r>
              <a:rPr lang="en" sz="1400" dirty="0">
                <a:latin typeface="Average"/>
                <a:ea typeface="Average"/>
                <a:cs typeface="Average"/>
                <a:sym typeface="Average"/>
              </a:rPr>
              <a:t>Adding and removing books</a:t>
            </a:r>
            <a:br>
              <a:rPr lang="en" sz="1400" dirty="0">
                <a:latin typeface="Average"/>
                <a:ea typeface="Average"/>
                <a:cs typeface="Average"/>
                <a:sym typeface="Average"/>
              </a:rPr>
            </a:br>
            <a:endParaRPr sz="1400" dirty="0"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rage"/>
              <a:buChar char="●"/>
            </a:pPr>
            <a:r>
              <a:rPr lang="en" sz="1400" dirty="0">
                <a:latin typeface="Average"/>
                <a:ea typeface="Average"/>
                <a:cs typeface="Average"/>
                <a:sym typeface="Average"/>
              </a:rPr>
              <a:t>Registering members</a:t>
            </a:r>
            <a:br>
              <a:rPr lang="en" sz="1400" dirty="0">
                <a:latin typeface="Average"/>
                <a:ea typeface="Average"/>
                <a:cs typeface="Average"/>
                <a:sym typeface="Average"/>
              </a:rPr>
            </a:br>
            <a:endParaRPr sz="1400" dirty="0"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rage"/>
              <a:buChar char="●"/>
            </a:pPr>
            <a:r>
              <a:rPr lang="en" sz="1400" dirty="0">
                <a:latin typeface="Average"/>
                <a:ea typeface="Average"/>
                <a:cs typeface="Average"/>
                <a:sym typeface="Average"/>
              </a:rPr>
              <a:t>Borrowing and returning books</a:t>
            </a:r>
            <a:br>
              <a:rPr lang="en" sz="1400" dirty="0">
                <a:latin typeface="Average"/>
                <a:ea typeface="Average"/>
                <a:cs typeface="Average"/>
                <a:sym typeface="Average"/>
              </a:rPr>
            </a:br>
            <a:endParaRPr sz="1400" dirty="0"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rage"/>
              <a:buChar char="●"/>
            </a:pPr>
            <a:r>
              <a:rPr lang="en" sz="1400" dirty="0">
                <a:latin typeface="Average"/>
                <a:ea typeface="Average"/>
                <a:cs typeface="Average"/>
                <a:sym typeface="Average"/>
              </a:rPr>
              <a:t>Maintaining accurate records</a:t>
            </a:r>
            <a:endParaRPr sz="1400" dirty="0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 b="1" dirty="0">
                <a:latin typeface="Average"/>
                <a:ea typeface="Average"/>
                <a:cs typeface="Average"/>
                <a:sym typeface="Average"/>
              </a:rPr>
              <a:t>Goal is to </a:t>
            </a:r>
            <a:r>
              <a:rPr lang="en" sz="1400" dirty="0">
                <a:latin typeface="Average"/>
                <a:ea typeface="Average"/>
                <a:cs typeface="Average"/>
                <a:sym typeface="Average"/>
              </a:rPr>
              <a:t>build a </a:t>
            </a:r>
            <a:r>
              <a:rPr lang="en" sz="1400" b="1" dirty="0">
                <a:latin typeface="Average"/>
                <a:ea typeface="Average"/>
                <a:cs typeface="Average"/>
                <a:sym typeface="Average"/>
              </a:rPr>
              <a:t>console-based library management system</a:t>
            </a:r>
            <a:r>
              <a:rPr lang="en" sz="1400" dirty="0">
                <a:latin typeface="Average"/>
                <a:ea typeface="Average"/>
                <a:cs typeface="Average"/>
                <a:sym typeface="Average"/>
              </a:rPr>
              <a:t> using </a:t>
            </a:r>
            <a:r>
              <a:rPr lang="en" sz="1400" b="1" dirty="0">
                <a:latin typeface="Average"/>
                <a:ea typeface="Average"/>
                <a:cs typeface="Average"/>
                <a:sym typeface="Average"/>
              </a:rPr>
              <a:t>Python OOP</a:t>
            </a:r>
            <a:r>
              <a:rPr lang="en" sz="1400" dirty="0">
                <a:latin typeface="Average"/>
                <a:ea typeface="Average"/>
                <a:cs typeface="Average"/>
                <a:sym typeface="Average"/>
              </a:rPr>
              <a:t> with persistent storage using text files.</a:t>
            </a:r>
            <a:endParaRPr sz="1400" dirty="0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300" dirty="0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7375" y="1185175"/>
            <a:ext cx="3600500" cy="2321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2"/>
          <p:cNvSpPr txBox="1">
            <a:spLocks noGrp="1"/>
          </p:cNvSpPr>
          <p:nvPr>
            <p:ph type="title"/>
          </p:nvPr>
        </p:nvSpPr>
        <p:spPr>
          <a:xfrm>
            <a:off x="996575" y="335875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b="1">
                <a:latin typeface="Average"/>
                <a:ea typeface="Average"/>
                <a:cs typeface="Average"/>
                <a:sym typeface="Average"/>
              </a:rPr>
              <a:t>Conclusion</a:t>
            </a:r>
            <a:endParaRPr sz="3400" b="1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68" name="Google Shape;268;p32"/>
          <p:cNvSpPr txBox="1">
            <a:spLocks noGrp="1"/>
          </p:cNvSpPr>
          <p:nvPr>
            <p:ph type="body" idx="1"/>
          </p:nvPr>
        </p:nvSpPr>
        <p:spPr>
          <a:xfrm>
            <a:off x="742175" y="1372550"/>
            <a:ext cx="7962300" cy="327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latin typeface="Average"/>
                <a:ea typeface="Average"/>
                <a:cs typeface="Average"/>
                <a:sym typeface="Average"/>
              </a:rPr>
              <a:t>We have built a </a:t>
            </a:r>
            <a:r>
              <a:rPr lang="en" sz="1700" b="1">
                <a:latin typeface="Average"/>
                <a:ea typeface="Average"/>
                <a:cs typeface="Average"/>
                <a:sym typeface="Average"/>
              </a:rPr>
              <a:t>Smart Library Manager</a:t>
            </a:r>
            <a:r>
              <a:rPr lang="en" sz="1700">
                <a:latin typeface="Average"/>
                <a:ea typeface="Average"/>
                <a:cs typeface="Average"/>
                <a:sym typeface="Average"/>
              </a:rPr>
              <a:t> using Python, applying object-oriented programming principles and file handling to ensure persistent storage. The system demonstrates clean code design with a structured and modular approach, making it reliable and maintainable. It is simple to use while remaining flexible and easy to extend with new features, ensuring long-term scalability and adaptability.</a:t>
            </a:r>
            <a:endParaRPr sz="1700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just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700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3"/>
          <p:cNvSpPr txBox="1">
            <a:spLocks noGrp="1"/>
          </p:cNvSpPr>
          <p:nvPr>
            <p:ph type="body" idx="1"/>
          </p:nvPr>
        </p:nvSpPr>
        <p:spPr>
          <a:xfrm>
            <a:off x="1179775" y="1603400"/>
            <a:ext cx="8520600" cy="39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8300" b="1">
                <a:latin typeface="Average"/>
                <a:ea typeface="Average"/>
                <a:cs typeface="Average"/>
                <a:sym typeface="Average"/>
              </a:rPr>
              <a:t>THANK  YOU</a:t>
            </a:r>
            <a:endParaRPr sz="7200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>
            <a:spLocks noGrp="1"/>
          </p:cNvSpPr>
          <p:nvPr>
            <p:ph type="title"/>
          </p:nvPr>
        </p:nvSpPr>
        <p:spPr>
          <a:xfrm>
            <a:off x="645900" y="176975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en" sz="3500" b="1" dirty="0">
                <a:latin typeface="Average"/>
                <a:ea typeface="Average"/>
                <a:cs typeface="Average"/>
                <a:sym typeface="Average"/>
              </a:rPr>
              <a:t>Objectives </a:t>
            </a:r>
            <a:endParaRPr sz="3500" dirty="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48" name="Google Shape;148;p15"/>
          <p:cNvSpPr txBox="1"/>
          <p:nvPr/>
        </p:nvSpPr>
        <p:spPr>
          <a:xfrm>
            <a:off x="231475" y="1009575"/>
            <a:ext cx="5885100" cy="32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b="1" dirty="0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dirty="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Develop a </a:t>
            </a:r>
            <a:r>
              <a:rPr lang="en" b="1" dirty="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menu-driven Library Manager</a:t>
            </a:r>
            <a:r>
              <a:rPr lang="en" dirty="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 using Python</a:t>
            </a:r>
            <a:br>
              <a:rPr lang="en" dirty="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</a:br>
            <a:endParaRPr dirty="0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dirty="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Implement </a:t>
            </a:r>
            <a:r>
              <a:rPr lang="en" b="1" dirty="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Object-Oriented Programming (OOP)</a:t>
            </a:r>
            <a:r>
              <a:rPr lang="en" dirty="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 concepts</a:t>
            </a:r>
            <a:br>
              <a:rPr lang="en" dirty="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</a:br>
            <a:endParaRPr dirty="0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dirty="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Ensure </a:t>
            </a:r>
            <a:r>
              <a:rPr lang="en" b="1" dirty="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data persistence</a:t>
            </a:r>
            <a:r>
              <a:rPr lang="en" dirty="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 with file handling (no DB required)</a:t>
            </a:r>
            <a:br>
              <a:rPr lang="en" dirty="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</a:br>
            <a:endParaRPr dirty="0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dirty="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Build a </a:t>
            </a:r>
            <a:r>
              <a:rPr lang="en" b="1" dirty="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modular and reusable</a:t>
            </a:r>
            <a:r>
              <a:rPr lang="en" dirty="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 code structure</a:t>
            </a:r>
            <a:br>
              <a:rPr lang="en" dirty="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</a:br>
            <a:endParaRPr dirty="0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dirty="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Provide an </a:t>
            </a:r>
            <a:r>
              <a:rPr lang="en" b="1" dirty="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easy-to-use CLI interface</a:t>
            </a:r>
            <a:br>
              <a:rPr lang="en" b="1" dirty="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</a:br>
            <a:endParaRPr b="1" dirty="0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 dirty="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Keep the system </a:t>
            </a:r>
            <a:r>
              <a:rPr lang="en" b="1" dirty="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scalable for future upgrades</a:t>
            </a:r>
            <a:r>
              <a:rPr lang="en" dirty="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 (GUI, database)</a:t>
            </a:r>
            <a:endParaRPr dirty="0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49" name="Google Shape;149;p15" title="WhatsApp Image 2025-08-21 at 4.02.10 PM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9325" y="1492075"/>
            <a:ext cx="3333724" cy="261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>
            <a:spLocks noGrp="1"/>
          </p:cNvSpPr>
          <p:nvPr>
            <p:ph type="title"/>
          </p:nvPr>
        </p:nvSpPr>
        <p:spPr>
          <a:xfrm>
            <a:off x="3667050" y="1415832"/>
            <a:ext cx="5162400" cy="409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</a:pPr>
            <a:r>
              <a:rPr lang="en" sz="1400" dirty="0">
                <a:latin typeface="Average"/>
                <a:ea typeface="Average"/>
                <a:cs typeface="Average"/>
                <a:sym typeface="Average"/>
              </a:rPr>
              <a:t>Manual library systems are </a:t>
            </a:r>
            <a:r>
              <a:rPr lang="en" sz="1400" b="1" dirty="0">
                <a:latin typeface="Average"/>
                <a:ea typeface="Average"/>
                <a:cs typeface="Average"/>
                <a:sym typeface="Average"/>
              </a:rPr>
              <a:t>slow and error-prone</a:t>
            </a:r>
            <a:br>
              <a:rPr lang="en" sz="1400" b="1" dirty="0">
                <a:latin typeface="Average"/>
                <a:ea typeface="Average"/>
                <a:cs typeface="Average"/>
                <a:sym typeface="Average"/>
              </a:rPr>
            </a:br>
            <a:endParaRPr sz="1400" b="1" dirty="0"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</a:pPr>
            <a:r>
              <a:rPr lang="en" sz="1400" b="1" dirty="0">
                <a:latin typeface="Average"/>
                <a:ea typeface="Average"/>
                <a:cs typeface="Average"/>
                <a:sym typeface="Average"/>
              </a:rPr>
              <a:t>Tracking borrowed books</a:t>
            </a:r>
            <a:r>
              <a:rPr lang="en" sz="1400" dirty="0">
                <a:latin typeface="Average"/>
                <a:ea typeface="Average"/>
                <a:cs typeface="Average"/>
                <a:sym typeface="Average"/>
              </a:rPr>
              <a:t> is difficult without automation</a:t>
            </a:r>
            <a:br>
              <a:rPr lang="en" sz="1400" dirty="0">
                <a:latin typeface="Average"/>
                <a:ea typeface="Average"/>
                <a:cs typeface="Average"/>
                <a:sym typeface="Average"/>
              </a:rPr>
            </a:br>
            <a:endParaRPr sz="1400" dirty="0"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</a:pPr>
            <a:r>
              <a:rPr lang="en" sz="1400" b="1" dirty="0">
                <a:latin typeface="Average"/>
                <a:ea typeface="Average"/>
                <a:cs typeface="Average"/>
                <a:sym typeface="Average"/>
              </a:rPr>
              <a:t>No centralized records</a:t>
            </a:r>
            <a:r>
              <a:rPr lang="en" sz="1400" dirty="0">
                <a:latin typeface="Average"/>
                <a:ea typeface="Average"/>
                <a:cs typeface="Average"/>
                <a:sym typeface="Average"/>
              </a:rPr>
              <a:t>, causing data loss risks</a:t>
            </a:r>
            <a:br>
              <a:rPr lang="en" sz="1400" dirty="0">
                <a:latin typeface="Average"/>
                <a:ea typeface="Average"/>
                <a:cs typeface="Average"/>
                <a:sym typeface="Average"/>
              </a:rPr>
            </a:br>
            <a:endParaRPr sz="1400" dirty="0"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</a:pPr>
            <a:r>
              <a:rPr lang="en" sz="1400" b="1" dirty="0">
                <a:latin typeface="Average"/>
                <a:ea typeface="Average"/>
                <a:cs typeface="Average"/>
                <a:sym typeface="Average"/>
              </a:rPr>
              <a:t>Updating member details</a:t>
            </a:r>
            <a:r>
              <a:rPr lang="en" sz="1400" dirty="0">
                <a:latin typeface="Average"/>
                <a:ea typeface="Average"/>
                <a:cs typeface="Average"/>
                <a:sym typeface="Average"/>
              </a:rPr>
              <a:t> is tedious and inconsistent</a:t>
            </a:r>
            <a:br>
              <a:rPr lang="en" sz="1400" dirty="0">
                <a:latin typeface="Average"/>
                <a:ea typeface="Average"/>
                <a:cs typeface="Average"/>
                <a:sym typeface="Average"/>
              </a:rPr>
            </a:br>
            <a:endParaRPr sz="1400" dirty="0"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</a:pPr>
            <a:r>
              <a:rPr lang="en" sz="1400" dirty="0">
                <a:latin typeface="Average"/>
                <a:ea typeface="Average"/>
                <a:cs typeface="Average"/>
                <a:sym typeface="Average"/>
              </a:rPr>
              <a:t>Libraries need a </a:t>
            </a:r>
            <a:r>
              <a:rPr lang="en" sz="1400" b="1" dirty="0">
                <a:latin typeface="Average"/>
                <a:ea typeface="Average"/>
                <a:cs typeface="Average"/>
                <a:sym typeface="Average"/>
              </a:rPr>
              <a:t>lightweight offline solution</a:t>
            </a:r>
            <a:br>
              <a:rPr lang="en" sz="1400" b="1" dirty="0">
                <a:latin typeface="Average"/>
                <a:ea typeface="Average"/>
                <a:cs typeface="Average"/>
                <a:sym typeface="Average"/>
              </a:rPr>
            </a:br>
            <a:endParaRPr sz="1400" b="1" dirty="0"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</a:pPr>
            <a:r>
              <a:rPr lang="en" sz="1400" dirty="0">
                <a:latin typeface="Average"/>
                <a:ea typeface="Average"/>
                <a:cs typeface="Average"/>
                <a:sym typeface="Average"/>
              </a:rPr>
              <a:t>Full database systems are </a:t>
            </a:r>
            <a:r>
              <a:rPr lang="en" sz="1400" b="1" dirty="0">
                <a:latin typeface="Average"/>
                <a:ea typeface="Average"/>
                <a:cs typeface="Average"/>
                <a:sym typeface="Average"/>
              </a:rPr>
              <a:t>overkill for small libraries</a:t>
            </a:r>
            <a:endParaRPr sz="1400" b="1" dirty="0"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4200" dirty="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55" name="Google Shape;155;p16"/>
          <p:cNvSpPr txBox="1">
            <a:spLocks noGrp="1"/>
          </p:cNvSpPr>
          <p:nvPr>
            <p:ph type="body" idx="2"/>
          </p:nvPr>
        </p:nvSpPr>
        <p:spPr>
          <a:xfrm>
            <a:off x="314550" y="3136725"/>
            <a:ext cx="4400400" cy="497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4400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900"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56" name="Google Shape;15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550" y="2752475"/>
            <a:ext cx="3266700" cy="228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6"/>
          <p:cNvSpPr/>
          <p:nvPr/>
        </p:nvSpPr>
        <p:spPr>
          <a:xfrm>
            <a:off x="314550" y="1510625"/>
            <a:ext cx="3266700" cy="1061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 dirty="0">
                <a:latin typeface="Average"/>
                <a:ea typeface="Average"/>
                <a:cs typeface="Average"/>
                <a:sym typeface="Average"/>
              </a:rPr>
              <a:t>Problem Statement </a:t>
            </a:r>
            <a:endParaRPr sz="3500" b="1" dirty="0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>
            <a:spLocks noGrp="1"/>
          </p:cNvSpPr>
          <p:nvPr>
            <p:ph type="title"/>
          </p:nvPr>
        </p:nvSpPr>
        <p:spPr>
          <a:xfrm>
            <a:off x="3684650" y="1206325"/>
            <a:ext cx="5162400" cy="47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Font typeface="Average"/>
              <a:buChar char="●"/>
            </a:pPr>
            <a:r>
              <a:rPr lang="en" sz="1400" dirty="0">
                <a:latin typeface="Average"/>
                <a:ea typeface="Average"/>
                <a:cs typeface="Average"/>
                <a:sym typeface="Average"/>
              </a:rPr>
              <a:t>Easily manage books by adding, deleting, or viewing them</a:t>
            </a:r>
            <a:br>
              <a:rPr lang="en" sz="1400" dirty="0">
                <a:latin typeface="Average"/>
                <a:ea typeface="Average"/>
                <a:cs typeface="Average"/>
                <a:sym typeface="Average"/>
              </a:rPr>
            </a:br>
            <a:endParaRPr sz="1400" dirty="0"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verage"/>
              <a:buChar char="●"/>
            </a:pPr>
            <a:r>
              <a:rPr lang="en" sz="1400" dirty="0">
                <a:latin typeface="Average"/>
                <a:ea typeface="Average"/>
                <a:cs typeface="Average"/>
                <a:sym typeface="Average"/>
              </a:rPr>
              <a:t>Handle member registration and information management</a:t>
            </a:r>
            <a:br>
              <a:rPr lang="en" sz="1400" dirty="0">
                <a:latin typeface="Average"/>
                <a:ea typeface="Average"/>
                <a:cs typeface="Average"/>
                <a:sym typeface="Average"/>
              </a:rPr>
            </a:br>
            <a:endParaRPr sz="1400" dirty="0"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verage"/>
              <a:buChar char="●"/>
            </a:pPr>
            <a:r>
              <a:rPr lang="en" sz="1400" dirty="0">
                <a:latin typeface="Average"/>
                <a:ea typeface="Average"/>
                <a:cs typeface="Average"/>
                <a:sym typeface="Average"/>
              </a:rPr>
              <a:t>Track borrowing and returning of books with real-time status updates</a:t>
            </a:r>
            <a:br>
              <a:rPr lang="en" sz="1400" dirty="0">
                <a:latin typeface="Average"/>
                <a:ea typeface="Average"/>
                <a:cs typeface="Average"/>
                <a:sym typeface="Average"/>
              </a:rPr>
            </a:br>
            <a:endParaRPr sz="1400" dirty="0"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verage"/>
              <a:buChar char="●"/>
            </a:pPr>
            <a:r>
              <a:rPr lang="en" sz="1400" dirty="0">
                <a:latin typeface="Average"/>
                <a:ea typeface="Average"/>
                <a:cs typeface="Average"/>
                <a:sym typeface="Average"/>
              </a:rPr>
              <a:t>Store all data persistently in text files (</a:t>
            </a:r>
            <a:r>
              <a:rPr lang="en" sz="1400" dirty="0" err="1">
                <a:latin typeface="Average"/>
                <a:ea typeface="Average"/>
                <a:cs typeface="Average"/>
                <a:sym typeface="Average"/>
              </a:rPr>
              <a:t>books.txt</a:t>
            </a:r>
            <a:r>
              <a:rPr lang="en" sz="1400" dirty="0">
                <a:latin typeface="Average"/>
                <a:ea typeface="Average"/>
                <a:cs typeface="Average"/>
                <a:sym typeface="Average"/>
              </a:rPr>
              <a:t>, </a:t>
            </a:r>
            <a:r>
              <a:rPr lang="en" sz="1400" dirty="0" err="1">
                <a:latin typeface="Average"/>
                <a:ea typeface="Average"/>
                <a:cs typeface="Average"/>
                <a:sym typeface="Average"/>
              </a:rPr>
              <a:t>members.txt</a:t>
            </a:r>
            <a:r>
              <a:rPr lang="en" sz="1400" dirty="0">
                <a:latin typeface="Average"/>
                <a:ea typeface="Average"/>
                <a:cs typeface="Average"/>
                <a:sym typeface="Average"/>
              </a:rPr>
              <a:t>)</a:t>
            </a:r>
            <a:br>
              <a:rPr lang="en" sz="1400" dirty="0">
                <a:latin typeface="Average"/>
                <a:ea typeface="Average"/>
                <a:cs typeface="Average"/>
                <a:sym typeface="Average"/>
              </a:rPr>
            </a:br>
            <a:endParaRPr sz="1400" dirty="0"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verage"/>
              <a:buChar char="●"/>
            </a:pPr>
            <a:r>
              <a:rPr lang="en" sz="1400" dirty="0">
                <a:latin typeface="Average"/>
                <a:ea typeface="Average"/>
                <a:cs typeface="Average"/>
                <a:sym typeface="Average"/>
              </a:rPr>
              <a:t>Simple, interactive CLI menu for smooth navigation</a:t>
            </a:r>
            <a:br>
              <a:rPr lang="en" sz="1400" dirty="0">
                <a:latin typeface="Average"/>
                <a:ea typeface="Average"/>
                <a:cs typeface="Average"/>
                <a:sym typeface="Average"/>
              </a:rPr>
            </a:br>
            <a:endParaRPr sz="1400" dirty="0"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verage"/>
              <a:buChar char="●"/>
            </a:pPr>
            <a:r>
              <a:rPr lang="en" sz="1400" dirty="0">
                <a:latin typeface="Average"/>
                <a:ea typeface="Average"/>
                <a:cs typeface="Average"/>
                <a:sym typeface="Average"/>
              </a:rPr>
              <a:t>Well-structured OOP design using </a:t>
            </a:r>
            <a:r>
              <a:rPr lang="en" sz="1400" i="1" dirty="0">
                <a:latin typeface="Average"/>
                <a:ea typeface="Average"/>
                <a:cs typeface="Average"/>
                <a:sym typeface="Average"/>
              </a:rPr>
              <a:t>Book</a:t>
            </a:r>
            <a:r>
              <a:rPr lang="en" sz="1400" dirty="0">
                <a:latin typeface="Average"/>
                <a:ea typeface="Average"/>
                <a:cs typeface="Average"/>
                <a:sym typeface="Average"/>
              </a:rPr>
              <a:t>, </a:t>
            </a:r>
            <a:r>
              <a:rPr lang="en" sz="1400" i="1" dirty="0">
                <a:latin typeface="Average"/>
                <a:ea typeface="Average"/>
                <a:cs typeface="Average"/>
                <a:sym typeface="Average"/>
              </a:rPr>
              <a:t>Member</a:t>
            </a:r>
            <a:r>
              <a:rPr lang="en" sz="1400" dirty="0">
                <a:latin typeface="Average"/>
                <a:ea typeface="Average"/>
                <a:cs typeface="Average"/>
                <a:sym typeface="Average"/>
              </a:rPr>
              <a:t>, and </a:t>
            </a:r>
            <a:r>
              <a:rPr lang="en" sz="1400" i="1" dirty="0">
                <a:latin typeface="Average"/>
                <a:ea typeface="Average"/>
                <a:cs typeface="Average"/>
                <a:sym typeface="Average"/>
              </a:rPr>
              <a:t>Library</a:t>
            </a:r>
            <a:r>
              <a:rPr lang="en" sz="1400" dirty="0">
                <a:latin typeface="Average"/>
                <a:ea typeface="Average"/>
                <a:cs typeface="Average"/>
                <a:sym typeface="Average"/>
              </a:rPr>
              <a:t> classes</a:t>
            </a:r>
            <a:endParaRPr sz="1400" dirty="0"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400" b="1" dirty="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63" name="Google Shape;163;p17"/>
          <p:cNvSpPr txBox="1">
            <a:spLocks noGrp="1"/>
          </p:cNvSpPr>
          <p:nvPr>
            <p:ph type="body" idx="2"/>
          </p:nvPr>
        </p:nvSpPr>
        <p:spPr>
          <a:xfrm>
            <a:off x="-74675" y="3229400"/>
            <a:ext cx="4400400" cy="497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4400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900"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64" name="Google Shape;16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575" y="2302650"/>
            <a:ext cx="3162926" cy="238675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7"/>
          <p:cNvSpPr/>
          <p:nvPr/>
        </p:nvSpPr>
        <p:spPr>
          <a:xfrm>
            <a:off x="418963" y="1436475"/>
            <a:ext cx="3098100" cy="685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 dirty="0">
                <a:latin typeface="Average"/>
                <a:ea typeface="Average"/>
                <a:cs typeface="Average"/>
                <a:sym typeface="Average"/>
              </a:rPr>
              <a:t>Features</a:t>
            </a:r>
            <a:endParaRPr sz="3500" b="1" dirty="0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8"/>
          <p:cNvSpPr txBox="1">
            <a:spLocks noGrp="1"/>
          </p:cNvSpPr>
          <p:nvPr>
            <p:ph type="title"/>
          </p:nvPr>
        </p:nvSpPr>
        <p:spPr>
          <a:xfrm>
            <a:off x="549150" y="7190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2743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Average"/>
                <a:ea typeface="Average"/>
                <a:cs typeface="Average"/>
                <a:sym typeface="Average"/>
              </a:rPr>
              <a:t>Requirements</a:t>
            </a:r>
            <a:endParaRPr sz="35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71" name="Google Shape;171;p18"/>
          <p:cNvSpPr txBox="1"/>
          <p:nvPr/>
        </p:nvSpPr>
        <p:spPr>
          <a:xfrm>
            <a:off x="291599" y="300304"/>
            <a:ext cx="8623800" cy="42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 b="1" dirty="0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 b="1" dirty="0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 b="1" dirty="0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Software used:</a:t>
            </a:r>
            <a:r>
              <a:rPr lang="en" sz="1600" dirty="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r>
              <a:rPr lang="en" dirty="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Python 3.8</a:t>
            </a:r>
            <a:endParaRPr dirty="0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dirty="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</a:br>
            <a:endParaRPr dirty="0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Knowledge Required:</a:t>
            </a:r>
            <a:endParaRPr sz="1600" b="1" dirty="0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rage"/>
              <a:buChar char="●"/>
            </a:pPr>
            <a:r>
              <a:rPr lang="en" dirty="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Object-Oriented Programming (classes, objects, methods)</a:t>
            </a:r>
            <a:br>
              <a:rPr lang="en" dirty="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</a:br>
            <a:endParaRPr dirty="0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rage"/>
              <a:buChar char="●"/>
            </a:pPr>
            <a:r>
              <a:rPr lang="en" dirty="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File handling (open, read/write, line parsing)</a:t>
            </a:r>
            <a:br>
              <a:rPr lang="en" dirty="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</a:br>
            <a:endParaRPr dirty="0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rage"/>
              <a:buChar char="●"/>
            </a:pPr>
            <a:r>
              <a:rPr lang="en" dirty="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Dictionaries and Lists in Python</a:t>
            </a:r>
            <a:br>
              <a:rPr lang="en" dirty="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</a:br>
            <a:endParaRPr dirty="0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rage"/>
              <a:buChar char="●"/>
            </a:pPr>
            <a:r>
              <a:rPr lang="en" dirty="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Type hints (from typing import </a:t>
            </a:r>
            <a:r>
              <a:rPr lang="en" dirty="0" err="1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Dict</a:t>
            </a:r>
            <a:r>
              <a:rPr lang="en" dirty="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, List, Optional)</a:t>
            </a:r>
            <a:endParaRPr dirty="0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72" name="Google Shape;17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2950" y="1278900"/>
            <a:ext cx="3132449" cy="2733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"/>
          <p:cNvSpPr txBox="1">
            <a:spLocks noGrp="1"/>
          </p:cNvSpPr>
          <p:nvPr>
            <p:ph type="title"/>
          </p:nvPr>
        </p:nvSpPr>
        <p:spPr>
          <a:xfrm>
            <a:off x="725250" y="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2743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dirty="0">
                <a:latin typeface="Average"/>
                <a:ea typeface="Average"/>
                <a:cs typeface="Average"/>
                <a:sym typeface="Average"/>
              </a:rPr>
              <a:t>Requirements</a:t>
            </a:r>
            <a:endParaRPr sz="3500" dirty="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78" name="Google Shape;178;p19"/>
          <p:cNvSpPr txBox="1"/>
          <p:nvPr/>
        </p:nvSpPr>
        <p:spPr>
          <a:xfrm>
            <a:off x="446075" y="871150"/>
            <a:ext cx="8623800" cy="344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Files Used:</a:t>
            </a:r>
            <a:endParaRPr sz="1600" b="1" dirty="0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rage"/>
              <a:buChar char="●"/>
            </a:pPr>
            <a:r>
              <a:rPr lang="en" dirty="0" err="1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books.txt</a:t>
            </a:r>
            <a:r>
              <a:rPr lang="en" dirty="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 – store book data</a:t>
            </a:r>
            <a:br>
              <a:rPr lang="en" dirty="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</a:br>
            <a:endParaRPr dirty="0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rage"/>
              <a:buChar char="●"/>
            </a:pPr>
            <a:r>
              <a:rPr lang="en" dirty="0" err="1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members.txt</a:t>
            </a:r>
            <a:r>
              <a:rPr lang="en" dirty="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 – store member data</a:t>
            </a:r>
            <a:endParaRPr dirty="0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Modules Used:</a:t>
            </a:r>
            <a:endParaRPr sz="1600" b="1" dirty="0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rage"/>
              <a:buChar char="●"/>
            </a:pPr>
            <a:r>
              <a:rPr lang="en" dirty="0" err="1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os</a:t>
            </a:r>
            <a:r>
              <a:rPr lang="en" dirty="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 – check file existence</a:t>
            </a:r>
            <a:br>
              <a:rPr lang="en" dirty="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</a:br>
            <a:endParaRPr dirty="0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rage"/>
              <a:buChar char="●"/>
            </a:pPr>
            <a:r>
              <a:rPr lang="en" dirty="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typing – add type annotations</a:t>
            </a:r>
            <a:endParaRPr dirty="0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79" name="Google Shape;17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6000" y="871150"/>
            <a:ext cx="3962477" cy="3869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0"/>
          <p:cNvSpPr txBox="1">
            <a:spLocks noGrp="1"/>
          </p:cNvSpPr>
          <p:nvPr>
            <p:ph type="title"/>
          </p:nvPr>
        </p:nvSpPr>
        <p:spPr>
          <a:xfrm>
            <a:off x="4250225" y="124500"/>
            <a:ext cx="8297700" cy="48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</a:pPr>
            <a:r>
              <a:rPr lang="en" sz="1400" dirty="0">
                <a:latin typeface="Average"/>
                <a:ea typeface="Average"/>
                <a:cs typeface="Average"/>
                <a:sym typeface="Average"/>
              </a:rPr>
              <a:t>Python </a:t>
            </a:r>
            <a:r>
              <a:rPr lang="en" sz="1400" b="1" dirty="0">
                <a:latin typeface="Average"/>
                <a:ea typeface="Average"/>
                <a:cs typeface="Average"/>
                <a:sym typeface="Average"/>
              </a:rPr>
              <a:t>Classes and Objects</a:t>
            </a:r>
            <a:br>
              <a:rPr lang="en" sz="1400" b="1" dirty="0">
                <a:latin typeface="Average"/>
                <a:ea typeface="Average"/>
                <a:cs typeface="Average"/>
                <a:sym typeface="Average"/>
              </a:rPr>
            </a:br>
            <a:endParaRPr sz="1400" b="1" dirty="0"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</a:pPr>
            <a:r>
              <a:rPr lang="en" sz="1400" b="1" dirty="0">
                <a:latin typeface="Average"/>
                <a:ea typeface="Average"/>
                <a:cs typeface="Average"/>
                <a:sym typeface="Average"/>
              </a:rPr>
              <a:t>Constructors (__</a:t>
            </a:r>
            <a:r>
              <a:rPr lang="en" sz="1400" b="1" dirty="0" err="1">
                <a:latin typeface="Average"/>
                <a:ea typeface="Average"/>
                <a:cs typeface="Average"/>
                <a:sym typeface="Average"/>
              </a:rPr>
              <a:t>init</a:t>
            </a:r>
            <a:r>
              <a:rPr lang="en" sz="1400" b="1" dirty="0">
                <a:latin typeface="Average"/>
                <a:ea typeface="Average"/>
                <a:cs typeface="Average"/>
                <a:sym typeface="Average"/>
              </a:rPr>
              <a:t>__)</a:t>
            </a:r>
            <a:br>
              <a:rPr lang="en" sz="1400" b="1" dirty="0">
                <a:latin typeface="Average"/>
                <a:ea typeface="Average"/>
                <a:cs typeface="Average"/>
                <a:sym typeface="Average"/>
              </a:rPr>
            </a:br>
            <a:endParaRPr sz="1400" b="1" dirty="0"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</a:pPr>
            <a:r>
              <a:rPr lang="en" sz="1400" b="1" dirty="0">
                <a:latin typeface="Average"/>
                <a:ea typeface="Average"/>
                <a:cs typeface="Average"/>
                <a:sym typeface="Average"/>
              </a:rPr>
              <a:t>Instance methods</a:t>
            </a:r>
            <a:r>
              <a:rPr lang="en" sz="1400" dirty="0">
                <a:latin typeface="Average"/>
                <a:ea typeface="Average"/>
                <a:cs typeface="Average"/>
                <a:sym typeface="Average"/>
              </a:rPr>
              <a:t> and @</a:t>
            </a:r>
            <a:r>
              <a:rPr lang="en" sz="1400" dirty="0" err="1">
                <a:latin typeface="Average"/>
                <a:ea typeface="Average"/>
                <a:cs typeface="Average"/>
                <a:sym typeface="Average"/>
              </a:rPr>
              <a:t>staticmethod</a:t>
            </a:r>
            <a:br>
              <a:rPr lang="en" sz="1400" dirty="0">
                <a:latin typeface="Average"/>
                <a:ea typeface="Average"/>
                <a:cs typeface="Average"/>
                <a:sym typeface="Average"/>
              </a:rPr>
            </a:br>
            <a:endParaRPr sz="1400" dirty="0"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</a:pPr>
            <a:r>
              <a:rPr lang="en" sz="1400" b="1" dirty="0">
                <a:latin typeface="Average"/>
                <a:ea typeface="Average"/>
                <a:cs typeface="Average"/>
                <a:sym typeface="Average"/>
              </a:rPr>
              <a:t>Special methods (__str__)</a:t>
            </a:r>
            <a:br>
              <a:rPr lang="en" sz="1400" b="1" dirty="0">
                <a:latin typeface="Average"/>
                <a:ea typeface="Average"/>
                <a:cs typeface="Average"/>
                <a:sym typeface="Average"/>
              </a:rPr>
            </a:br>
            <a:endParaRPr sz="1400" b="1" dirty="0"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</a:pPr>
            <a:r>
              <a:rPr lang="en" sz="1400" b="1" dirty="0">
                <a:latin typeface="Average"/>
                <a:ea typeface="Average"/>
                <a:cs typeface="Average"/>
                <a:sym typeface="Average"/>
              </a:rPr>
              <a:t>Dictionaries and Lists</a:t>
            </a:r>
            <a:r>
              <a:rPr lang="en" sz="1400" dirty="0">
                <a:latin typeface="Average"/>
                <a:ea typeface="Average"/>
                <a:cs typeface="Average"/>
                <a:sym typeface="Average"/>
              </a:rPr>
              <a:t> as data containers</a:t>
            </a:r>
            <a:br>
              <a:rPr lang="en" sz="1400" dirty="0">
                <a:latin typeface="Average"/>
                <a:ea typeface="Average"/>
                <a:cs typeface="Average"/>
                <a:sym typeface="Average"/>
              </a:rPr>
            </a:br>
            <a:endParaRPr sz="1400" dirty="0"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rage"/>
              <a:buChar char="●"/>
            </a:pPr>
            <a:r>
              <a:rPr lang="en" sz="1400" b="1" dirty="0">
                <a:latin typeface="Average"/>
                <a:ea typeface="Average"/>
                <a:cs typeface="Average"/>
                <a:sym typeface="Average"/>
              </a:rPr>
              <a:t>File Handling (open, read, write, strip, split)</a:t>
            </a:r>
            <a:br>
              <a:rPr lang="en" sz="1400" b="1" dirty="0">
                <a:latin typeface="Average"/>
                <a:ea typeface="Average"/>
                <a:cs typeface="Average"/>
                <a:sym typeface="Average"/>
              </a:rPr>
            </a:br>
            <a:endParaRPr sz="1400" b="1" dirty="0"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</a:pPr>
            <a:r>
              <a:rPr lang="en" sz="1400" b="1" dirty="0">
                <a:latin typeface="Average"/>
                <a:ea typeface="Average"/>
                <a:cs typeface="Average"/>
                <a:sym typeface="Average"/>
              </a:rPr>
              <a:t>Type Hints (</a:t>
            </a:r>
            <a:r>
              <a:rPr lang="en" sz="1400" b="1" dirty="0" err="1">
                <a:latin typeface="Average"/>
                <a:ea typeface="Average"/>
                <a:cs typeface="Average"/>
                <a:sym typeface="Average"/>
              </a:rPr>
              <a:t>Dict</a:t>
            </a:r>
            <a:r>
              <a:rPr lang="en" sz="1400" b="1" dirty="0">
                <a:latin typeface="Average"/>
                <a:ea typeface="Average"/>
                <a:cs typeface="Average"/>
                <a:sym typeface="Average"/>
              </a:rPr>
              <a:t>, List, Optional)</a:t>
            </a:r>
            <a:br>
              <a:rPr lang="en" sz="1400" b="1" dirty="0">
                <a:latin typeface="Average"/>
                <a:ea typeface="Average"/>
                <a:cs typeface="Average"/>
                <a:sym typeface="Average"/>
              </a:rPr>
            </a:br>
            <a:endParaRPr sz="1400" b="1" dirty="0"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rage"/>
              <a:buChar char="●"/>
            </a:pPr>
            <a:r>
              <a:rPr lang="en" sz="1400" b="1" dirty="0">
                <a:latin typeface="Average"/>
                <a:ea typeface="Average"/>
                <a:cs typeface="Average"/>
                <a:sym typeface="Average"/>
              </a:rPr>
              <a:t>Exception Handling with </a:t>
            </a:r>
            <a:r>
              <a:rPr lang="en" sz="1400" b="1" dirty="0" err="1">
                <a:latin typeface="Average"/>
                <a:ea typeface="Average"/>
                <a:cs typeface="Average"/>
                <a:sym typeface="Average"/>
              </a:rPr>
              <a:t>ValueError</a:t>
            </a:r>
            <a:br>
              <a:rPr lang="en" sz="1400" b="1" dirty="0">
                <a:latin typeface="Average"/>
                <a:ea typeface="Average"/>
                <a:cs typeface="Average"/>
                <a:sym typeface="Average"/>
              </a:rPr>
            </a:br>
            <a:endParaRPr sz="1400" b="1" dirty="0"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</a:pPr>
            <a:r>
              <a:rPr lang="en" sz="1400" b="1" dirty="0">
                <a:latin typeface="Average"/>
                <a:ea typeface="Average"/>
                <a:cs typeface="Average"/>
                <a:sym typeface="Average"/>
              </a:rPr>
              <a:t>Encapsulation and Abstraction</a:t>
            </a:r>
            <a:r>
              <a:rPr lang="en" sz="1400" dirty="0">
                <a:latin typeface="Average"/>
                <a:ea typeface="Average"/>
                <a:cs typeface="Average"/>
                <a:sym typeface="Average"/>
              </a:rPr>
              <a:t> principles</a:t>
            </a:r>
            <a:br>
              <a:rPr lang="en" sz="1400" dirty="0">
                <a:latin typeface="Average"/>
                <a:ea typeface="Average"/>
                <a:cs typeface="Average"/>
                <a:sym typeface="Average"/>
              </a:rPr>
            </a:br>
            <a:endParaRPr sz="1400" dirty="0"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rage"/>
              <a:buChar char="●"/>
            </a:pPr>
            <a:r>
              <a:rPr lang="en" sz="1400" b="1" dirty="0">
                <a:latin typeface="Average"/>
                <a:ea typeface="Average"/>
                <a:cs typeface="Average"/>
                <a:sym typeface="Average"/>
              </a:rPr>
              <a:t>CLI menu-driven programming</a:t>
            </a:r>
            <a:br>
              <a:rPr lang="en" sz="1400" b="1" dirty="0">
                <a:latin typeface="Average"/>
                <a:ea typeface="Average"/>
                <a:cs typeface="Average"/>
                <a:sym typeface="Average"/>
              </a:rPr>
            </a:br>
            <a:endParaRPr sz="1400" b="1" dirty="0"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622" b="1" dirty="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85" name="Google Shape;185;p20"/>
          <p:cNvSpPr txBox="1">
            <a:spLocks noGrp="1"/>
          </p:cNvSpPr>
          <p:nvPr>
            <p:ph type="body" idx="2"/>
          </p:nvPr>
        </p:nvSpPr>
        <p:spPr>
          <a:xfrm>
            <a:off x="314550" y="3136725"/>
            <a:ext cx="4400400" cy="497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4400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9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86" name="Google Shape;186;p20"/>
          <p:cNvSpPr/>
          <p:nvPr/>
        </p:nvSpPr>
        <p:spPr>
          <a:xfrm>
            <a:off x="155075" y="272775"/>
            <a:ext cx="3885600" cy="1195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500" b="1" dirty="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Topics Covered in this  Project</a:t>
            </a:r>
            <a:endParaRPr sz="100" b="1" dirty="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87" name="Google Shape;18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025" y="1705225"/>
            <a:ext cx="3959700" cy="3299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1"/>
          <p:cNvSpPr txBox="1">
            <a:spLocks noGrp="1"/>
          </p:cNvSpPr>
          <p:nvPr>
            <p:ph type="title"/>
          </p:nvPr>
        </p:nvSpPr>
        <p:spPr>
          <a:xfrm>
            <a:off x="1026646" y="113400"/>
            <a:ext cx="7477200" cy="10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3500" b="1" dirty="0">
                <a:latin typeface="Average"/>
                <a:ea typeface="Average"/>
                <a:cs typeface="Average"/>
                <a:sym typeface="Average"/>
              </a:rPr>
              <a:t>Concepts Used</a:t>
            </a:r>
            <a:endParaRPr sz="3500" b="1" dirty="0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dirty="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93" name="Google Shape;193;p21"/>
          <p:cNvSpPr txBox="1">
            <a:spLocks noGrp="1"/>
          </p:cNvSpPr>
          <p:nvPr>
            <p:ph type="body" idx="1"/>
          </p:nvPr>
        </p:nvSpPr>
        <p:spPr>
          <a:xfrm>
            <a:off x="0" y="1317950"/>
            <a:ext cx="8363400" cy="40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rage"/>
              <a:buChar char="●"/>
            </a:pPr>
            <a:r>
              <a:rPr lang="en" sz="1400" b="1" dirty="0">
                <a:latin typeface="Average"/>
                <a:ea typeface="Average"/>
                <a:cs typeface="Average"/>
                <a:sym typeface="Average"/>
              </a:rPr>
              <a:t>Python OOP Principles:</a:t>
            </a:r>
            <a:br>
              <a:rPr lang="en" sz="1400" b="1" dirty="0">
                <a:latin typeface="Average"/>
                <a:ea typeface="Average"/>
                <a:cs typeface="Average"/>
                <a:sym typeface="Average"/>
              </a:rPr>
            </a:br>
            <a:endParaRPr sz="1400" b="1" dirty="0">
              <a:latin typeface="Average"/>
              <a:ea typeface="Average"/>
              <a:cs typeface="Average"/>
              <a:sym typeface="Average"/>
            </a:endParaRPr>
          </a:p>
          <a:p>
            <a:pPr marL="914400" lvl="1" indent="-3175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rage"/>
              <a:buChar char="○"/>
            </a:pPr>
            <a:r>
              <a:rPr lang="en" sz="1400" dirty="0">
                <a:latin typeface="Average"/>
                <a:ea typeface="Average"/>
                <a:cs typeface="Average"/>
                <a:sym typeface="Average"/>
              </a:rPr>
              <a:t>Encapsulation → Each class manages its own data.</a:t>
            </a:r>
            <a:br>
              <a:rPr lang="en" sz="1400" dirty="0">
                <a:latin typeface="Average"/>
                <a:ea typeface="Average"/>
                <a:cs typeface="Average"/>
                <a:sym typeface="Average"/>
              </a:rPr>
            </a:br>
            <a:endParaRPr sz="1400" dirty="0">
              <a:latin typeface="Average"/>
              <a:ea typeface="Average"/>
              <a:cs typeface="Average"/>
              <a:sym typeface="Average"/>
            </a:endParaRPr>
          </a:p>
          <a:p>
            <a:pPr marL="914400" lvl="1" indent="-3175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rage"/>
              <a:buChar char="○"/>
            </a:pPr>
            <a:r>
              <a:rPr lang="en" sz="1400" dirty="0">
                <a:latin typeface="Average"/>
                <a:ea typeface="Average"/>
                <a:cs typeface="Average"/>
                <a:sym typeface="Average"/>
              </a:rPr>
              <a:t>Abstraction → Users only interact via high-level methods.</a:t>
            </a:r>
            <a:endParaRPr sz="1400" dirty="0">
              <a:latin typeface="Average"/>
              <a:ea typeface="Average"/>
              <a:cs typeface="Average"/>
              <a:sym typeface="Average"/>
            </a:endParaRPr>
          </a:p>
          <a:p>
            <a:pPr marL="914400" lvl="1" indent="-3175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verage"/>
              <a:buChar char="○"/>
            </a:pPr>
            <a:endParaRPr sz="1400" dirty="0">
              <a:latin typeface="Average"/>
              <a:ea typeface="Average"/>
              <a:cs typeface="Average"/>
              <a:sym typeface="Average"/>
            </a:endParaRPr>
          </a:p>
          <a:p>
            <a:pPr marL="914400" lvl="1" indent="-3175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rage"/>
              <a:buChar char="○"/>
            </a:pPr>
            <a:r>
              <a:rPr lang="en" sz="1400" dirty="0">
                <a:latin typeface="Average"/>
                <a:ea typeface="Average"/>
                <a:cs typeface="Average"/>
                <a:sym typeface="Average"/>
              </a:rPr>
              <a:t>Polymorphism – via method overriding (__str__).</a:t>
            </a:r>
            <a:br>
              <a:rPr lang="en" sz="1400" dirty="0">
                <a:latin typeface="Average"/>
                <a:ea typeface="Average"/>
                <a:cs typeface="Average"/>
                <a:sym typeface="Average"/>
              </a:rPr>
            </a:br>
            <a:endParaRPr sz="1400" dirty="0">
              <a:latin typeface="Average"/>
              <a:ea typeface="Average"/>
              <a:cs typeface="Average"/>
              <a:sym typeface="Average"/>
            </a:endParaRPr>
          </a:p>
          <a:p>
            <a:pPr marL="914400" lvl="1" indent="-3175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rage"/>
              <a:buChar char="○"/>
            </a:pPr>
            <a:r>
              <a:rPr lang="en" sz="1400" dirty="0">
                <a:latin typeface="Average"/>
                <a:ea typeface="Average"/>
                <a:cs typeface="Average"/>
                <a:sym typeface="Average"/>
              </a:rPr>
              <a:t>Modular design → Separate Book, Member, and Library classes.</a:t>
            </a:r>
            <a:br>
              <a:rPr lang="en" sz="1400" dirty="0">
                <a:latin typeface="Average"/>
                <a:ea typeface="Average"/>
                <a:cs typeface="Average"/>
                <a:sym typeface="Average"/>
              </a:rPr>
            </a:br>
            <a:endParaRPr sz="1400" dirty="0">
              <a:latin typeface="Average"/>
              <a:ea typeface="Average"/>
              <a:cs typeface="Average"/>
              <a:sym typeface="Average"/>
            </a:endParaRPr>
          </a:p>
          <a:p>
            <a:pPr marL="457200" lvl="0" indent="-3175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rage"/>
              <a:buChar char="●"/>
            </a:pPr>
            <a:r>
              <a:rPr lang="en" sz="1400" b="1" dirty="0">
                <a:latin typeface="Average"/>
                <a:ea typeface="Average"/>
                <a:cs typeface="Average"/>
                <a:sym typeface="Average"/>
              </a:rPr>
              <a:t>File Handling:</a:t>
            </a:r>
            <a:br>
              <a:rPr lang="en" sz="1400" b="1" dirty="0">
                <a:latin typeface="Average"/>
                <a:ea typeface="Average"/>
                <a:cs typeface="Average"/>
                <a:sym typeface="Average"/>
              </a:rPr>
            </a:br>
            <a:endParaRPr sz="1400" b="1" dirty="0">
              <a:latin typeface="Average"/>
              <a:ea typeface="Average"/>
              <a:cs typeface="Average"/>
              <a:sym typeface="Average"/>
            </a:endParaRPr>
          </a:p>
          <a:p>
            <a:pPr marL="914400" lvl="1" indent="-3175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rage"/>
              <a:buChar char="○"/>
            </a:pPr>
            <a:r>
              <a:rPr lang="en" sz="1400" dirty="0">
                <a:latin typeface="Average"/>
                <a:ea typeface="Average"/>
                <a:cs typeface="Average"/>
                <a:sym typeface="Average"/>
              </a:rPr>
              <a:t>Persistent storage of books and members.</a:t>
            </a:r>
            <a:br>
              <a:rPr lang="en" sz="1400" dirty="0">
                <a:latin typeface="Average"/>
                <a:ea typeface="Average"/>
                <a:cs typeface="Average"/>
                <a:sym typeface="Average"/>
              </a:rPr>
            </a:br>
            <a:endParaRPr sz="1400" dirty="0">
              <a:latin typeface="Average"/>
              <a:ea typeface="Average"/>
              <a:cs typeface="Average"/>
              <a:sym typeface="Average"/>
            </a:endParaRPr>
          </a:p>
          <a:p>
            <a:pPr marL="914400" lvl="1" indent="-3175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verage"/>
              <a:buChar char="○"/>
            </a:pPr>
            <a:r>
              <a:rPr lang="en" sz="1400" dirty="0">
                <a:latin typeface="Average"/>
                <a:ea typeface="Average"/>
                <a:cs typeface="Average"/>
                <a:sym typeface="Average"/>
              </a:rPr>
              <a:t>load() and save() methods handle reading/writing.</a:t>
            </a:r>
            <a:br>
              <a:rPr lang="en" sz="1400" dirty="0">
                <a:latin typeface="Average"/>
                <a:ea typeface="Average"/>
                <a:cs typeface="Average"/>
                <a:sym typeface="Average"/>
              </a:rPr>
            </a:br>
            <a:endParaRPr sz="1400" dirty="0">
              <a:latin typeface="Average"/>
              <a:ea typeface="Average"/>
              <a:cs typeface="Average"/>
              <a:sym typeface="Average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endParaRPr sz="1400" dirty="0"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94" name="Google Shape;19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1500" y="1408675"/>
            <a:ext cx="3222275" cy="316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1293</Words>
  <Application>Microsoft Macintosh PowerPoint</Application>
  <PresentationFormat>On-screen Show (16:9)</PresentationFormat>
  <Paragraphs>182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Average</vt:lpstr>
      <vt:lpstr>Montserrat</vt:lpstr>
      <vt:lpstr>Arial</vt:lpstr>
      <vt:lpstr>Lato</vt:lpstr>
      <vt:lpstr>Focus</vt:lpstr>
      <vt:lpstr>Capstone Project - Smart Library Manager</vt:lpstr>
      <vt:lpstr> Introduction  Libraries need to track books and members easily. •This project is a menu-based console app. •Stores data in text files instead of a database Operations involve: Adding and removing books  Registering members  Borrowing and returning books  Maintaining accurate records Goal is to build a console-based library management system using Python OOP with persistent storage using text files.  </vt:lpstr>
      <vt:lpstr>Objectives </vt:lpstr>
      <vt:lpstr>Manual library systems are slow and error-prone  Tracking borrowed books is difficult without automation  No centralized records, causing data loss risks  Updating member details is tedious and inconsistent  Libraries need a lightweight offline solution  Full database systems are overkill for small libraries </vt:lpstr>
      <vt:lpstr>Easily manage books by adding, deleting, or viewing them  Handle member registration and information management  Track borrowing and returning of books with real-time status updates  Store all data persistently in text files (books.txt, members.txt)  Simple, interactive CLI menu for smooth navigation  Well-structured OOP design using Book, Member, and Library classes </vt:lpstr>
      <vt:lpstr>Requirements</vt:lpstr>
      <vt:lpstr>Requirements</vt:lpstr>
      <vt:lpstr>Python Classes and Objects  Constructors (__init__)  Instance methods and @staticmethod  Special methods (__str__)  Dictionaries and Lists as data containers  File Handling (open, read, write, strip, split)  Type Hints (Dict, List, Optional)  Exception Handling with ValueError  Encapsulation and Abstraction principles  CLI menu-driven programming  </vt:lpstr>
      <vt:lpstr>Concepts Used </vt:lpstr>
      <vt:lpstr>Concepts Used </vt:lpstr>
      <vt:lpstr>PowerPoint Presentation</vt:lpstr>
      <vt:lpstr>                            Library Class Attributes: books: Dict[str, Book] → All books members: Dict[str, Member] → All members  Methods: load() &amp; save() → File persistence add_book(), remove_book() → Manage inventory register_member() → Add new members borrow_book(), return_book() → Issue and return books list_books(), list_members() → Display stored data -&gt;This is used as a central manager that coordinates book and member operations. </vt:lpstr>
      <vt:lpstr>-&gt;Why have we used exception handling in the project ?   To ensure corrupt data in files does not crash the system.  -&gt;Where it is used ?  Book.from_line() → Raises ValueError if line format is invalid. Member.from_line() → Raises ValueError if line format is invalid.  Consider an example in our code : if len(parts) != 5: raise ValueError("Corrupt book line: " + line) -&gt;Detects corrupt lines in books.txt or members.txt  </vt:lpstr>
      <vt:lpstr>PowerPoint Presentation</vt:lpstr>
      <vt:lpstr> CLI Menu (run_cli) Provides interactive user interface:  Add / Remove Book  Register Member  Borrow / Return Book  List Books / Members  Exit Program  Uses while True loop with input validation.  </vt:lpstr>
      <vt:lpstr>PowerPoint Presentation</vt:lpstr>
      <vt:lpstr>Advantages of This Design</vt:lpstr>
      <vt:lpstr> System Design Overview</vt:lpstr>
      <vt:lpstr>Flowchart-Design Flow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- Smart Library Manager</dc:title>
  <cp:lastModifiedBy>Gagana H</cp:lastModifiedBy>
  <cp:revision>6</cp:revision>
  <dcterms:modified xsi:type="dcterms:W3CDTF">2025-08-25T09:01:54Z</dcterms:modified>
</cp:coreProperties>
</file>