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</p:sldIdLst>
  <p:sldSz cx="9144000" cy="5143500" type="screen16x9"/>
  <p:notesSz cx="6858000" cy="9144000"/>
  <p:embeddedFontLst>
    <p:embeddedFont>
      <p:font typeface="Average" pitchFamily="2" charset="77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6"/>
    <p:restoredTop sz="94580"/>
  </p:normalViewPr>
  <p:slideViewPr>
    <p:cSldViewPr snapToGrid="0">
      <p:cViewPr varScale="1">
        <p:scale>
          <a:sx n="156" d="100"/>
          <a:sy n="156" d="100"/>
        </p:scale>
        <p:origin x="3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b7671c29a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b7671c29a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b7671c29a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b7671c29a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b7671c29a_3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b7671c29a_3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7b7671c29a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7b7671c29a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b7671c29a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b7671c29a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b7671c29a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b7671c29a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b7671c29a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b7671c29a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b7671c29a_3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7b7671c29a_3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Capstone Project -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Smart Library Manager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838125" y="38114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Presented by: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Abhigna K Prasad(CGI08) and Gagana H(CGI08)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38900" y="-104175"/>
            <a:ext cx="8739000" cy="5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lang="en" sz="3500" b="1">
                <a:latin typeface="Average"/>
                <a:ea typeface="Average"/>
                <a:cs typeface="Average"/>
                <a:sym typeface="Average"/>
              </a:rPr>
              <a:t>                            Library Class</a:t>
            </a:r>
            <a:endParaRPr sz="3500" b="1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●"/>
            </a:pPr>
            <a:r>
              <a:rPr lang="en" sz="1500" b="1">
                <a:latin typeface="Average"/>
                <a:ea typeface="Average"/>
                <a:cs typeface="Average"/>
                <a:sym typeface="Average"/>
              </a:rPr>
              <a:t>Attributes:</a:t>
            </a:r>
            <a:endParaRPr sz="1500" b="1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books: Dict[str, Book] → All books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members: Dict[str, Member] → All members</a:t>
            </a:r>
            <a:br>
              <a:rPr lang="en" sz="1400">
                <a:latin typeface="Average"/>
                <a:ea typeface="Average"/>
                <a:cs typeface="Average"/>
                <a:sym typeface="Average"/>
              </a:rPr>
            </a:b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●"/>
            </a:pPr>
            <a:r>
              <a:rPr lang="en" sz="1500" b="1">
                <a:latin typeface="Average"/>
                <a:ea typeface="Average"/>
                <a:cs typeface="Average"/>
                <a:sym typeface="Average"/>
              </a:rPr>
              <a:t>Methods:</a:t>
            </a:r>
            <a:endParaRPr sz="1500" b="1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load() &amp; save() → File persistence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add_book(), remove_book() → Manage inventory</a:t>
            </a:r>
            <a:br>
              <a:rPr lang="en" sz="1400">
                <a:latin typeface="Average"/>
                <a:ea typeface="Average"/>
                <a:cs typeface="Average"/>
                <a:sym typeface="Average"/>
              </a:rPr>
            </a:b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register_member() → Add new members</a:t>
            </a:r>
            <a:br>
              <a:rPr lang="en" sz="1400">
                <a:latin typeface="Average"/>
                <a:ea typeface="Average"/>
                <a:cs typeface="Average"/>
                <a:sym typeface="Average"/>
              </a:rPr>
            </a:b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borrow_book(), return_book() → Issue and return books</a:t>
            </a:r>
            <a:br>
              <a:rPr lang="en" sz="1400">
                <a:latin typeface="Average"/>
                <a:ea typeface="Average"/>
                <a:cs typeface="Average"/>
                <a:sym typeface="Average"/>
              </a:rPr>
            </a:b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list_books(), list_members() → Display stored data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-&gt;This is used as a central manager that coordinates book and member operations.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11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>
            <a:off x="104175" y="1851950"/>
            <a:ext cx="3870000" cy="121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Exception Handling</a:t>
            </a:r>
            <a:endParaRPr sz="3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4045775" y="179175"/>
            <a:ext cx="5007600" cy="4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-&gt;Why have we used exception handling in the project ?</a:t>
            </a:r>
            <a:endParaRPr sz="1600"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 </a:t>
            </a:r>
            <a:endParaRPr sz="1600"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To ensure corrupt data in files does not crash the system.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-&gt;Where it is used ? </a:t>
            </a:r>
            <a:endParaRPr sz="1600" b="1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Book.from_line() → Raises ValueError if line format is invalid.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Member.from_line() → Raises ValueError if line format is invalid.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Consider an example in our code :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if len(parts) != 5: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raise ValueError("Corrupt book line: " + line)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-&gt;Detects corrupt lines in books.txt or members.txt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9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398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612850" y="160325"/>
            <a:ext cx="7827600" cy="45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900" b="1" dirty="0">
              <a:latin typeface="Arial"/>
              <a:ea typeface="Arial"/>
              <a:cs typeface="Arial"/>
              <a:sym typeface="Arial"/>
            </a:endParaRPr>
          </a:p>
          <a:p>
            <a:pPr marL="22860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500" b="1" dirty="0">
                <a:latin typeface="Average"/>
                <a:ea typeface="Average"/>
                <a:cs typeface="Average"/>
                <a:sym typeface="Average"/>
              </a:rPr>
              <a:t>CLI Menu (</a:t>
            </a:r>
            <a:r>
              <a:rPr lang="en" sz="3500" b="1" dirty="0" err="1">
                <a:latin typeface="Average"/>
                <a:ea typeface="Average"/>
                <a:cs typeface="Average"/>
                <a:sym typeface="Average"/>
              </a:rPr>
              <a:t>run_cli</a:t>
            </a:r>
            <a:r>
              <a:rPr lang="en" sz="3500" b="1" dirty="0">
                <a:latin typeface="Average"/>
                <a:ea typeface="Average"/>
                <a:cs typeface="Average"/>
                <a:sym typeface="Average"/>
              </a:rPr>
              <a:t>)</a:t>
            </a:r>
            <a:endParaRPr sz="3500" b="1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 dirty="0">
                <a:latin typeface="Average"/>
                <a:ea typeface="Average"/>
                <a:cs typeface="Average"/>
                <a:sym typeface="Average"/>
              </a:rPr>
              <a:t>Provides interactive user interface:</a:t>
            </a:r>
            <a:br>
              <a:rPr lang="en" sz="1500" dirty="0">
                <a:latin typeface="Average"/>
                <a:ea typeface="Average"/>
                <a:cs typeface="Average"/>
                <a:sym typeface="Average"/>
              </a:rPr>
            </a:br>
            <a:endParaRPr sz="15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500" dirty="0">
                <a:latin typeface="Average"/>
                <a:ea typeface="Average"/>
                <a:cs typeface="Average"/>
                <a:sym typeface="Average"/>
              </a:rPr>
              <a:t>Add / Remove Book</a:t>
            </a:r>
            <a:br>
              <a:rPr lang="en" sz="1500" dirty="0">
                <a:latin typeface="Average"/>
                <a:ea typeface="Average"/>
                <a:cs typeface="Average"/>
                <a:sym typeface="Average"/>
              </a:rPr>
            </a:br>
            <a:endParaRPr sz="15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500" dirty="0">
                <a:latin typeface="Average"/>
                <a:ea typeface="Average"/>
                <a:cs typeface="Average"/>
                <a:sym typeface="Average"/>
              </a:rPr>
              <a:t>Register Member</a:t>
            </a:r>
            <a:br>
              <a:rPr lang="en" sz="1500" dirty="0">
                <a:latin typeface="Average"/>
                <a:ea typeface="Average"/>
                <a:cs typeface="Average"/>
                <a:sym typeface="Average"/>
              </a:rPr>
            </a:br>
            <a:endParaRPr sz="15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500" dirty="0">
                <a:latin typeface="Average"/>
                <a:ea typeface="Average"/>
                <a:cs typeface="Average"/>
                <a:sym typeface="Average"/>
              </a:rPr>
              <a:t>Borrow / Return Book</a:t>
            </a:r>
            <a:br>
              <a:rPr lang="en" sz="1500" dirty="0">
                <a:latin typeface="Average"/>
                <a:ea typeface="Average"/>
                <a:cs typeface="Average"/>
                <a:sym typeface="Average"/>
              </a:rPr>
            </a:br>
            <a:endParaRPr sz="15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500" dirty="0">
                <a:latin typeface="Average"/>
                <a:ea typeface="Average"/>
                <a:cs typeface="Average"/>
                <a:sym typeface="Average"/>
              </a:rPr>
              <a:t>List Books / Members</a:t>
            </a:r>
            <a:br>
              <a:rPr lang="en" sz="1500" dirty="0">
                <a:latin typeface="Average"/>
                <a:ea typeface="Average"/>
                <a:cs typeface="Average"/>
                <a:sym typeface="Average"/>
              </a:rPr>
            </a:br>
            <a:endParaRPr sz="15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500" dirty="0">
                <a:latin typeface="Average"/>
                <a:ea typeface="Average"/>
                <a:cs typeface="Average"/>
                <a:sym typeface="Average"/>
              </a:rPr>
              <a:t>Exit Program</a:t>
            </a:r>
            <a:br>
              <a:rPr lang="en" sz="1500" dirty="0">
                <a:latin typeface="Average"/>
                <a:ea typeface="Average"/>
                <a:cs typeface="Average"/>
                <a:sym typeface="Average"/>
              </a:rPr>
            </a:br>
            <a:endParaRPr sz="15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 dirty="0">
                <a:latin typeface="Average"/>
                <a:ea typeface="Average"/>
                <a:cs typeface="Average"/>
                <a:sym typeface="Average"/>
              </a:rPr>
              <a:t>Uses while True loop with input validation.</a:t>
            </a:r>
            <a:br>
              <a:rPr lang="en" sz="1500" dirty="0">
                <a:latin typeface="Average"/>
                <a:ea typeface="Average"/>
                <a:cs typeface="Average"/>
                <a:sym typeface="Average"/>
              </a:rPr>
            </a:br>
            <a:endParaRPr sz="15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4420" dirty="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body" idx="1"/>
          </p:nvPr>
        </p:nvSpPr>
        <p:spPr>
          <a:xfrm>
            <a:off x="1179775" y="1603400"/>
            <a:ext cx="8520600" cy="3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300" b="1">
                <a:latin typeface="Average"/>
                <a:ea typeface="Average"/>
                <a:cs typeface="Average"/>
                <a:sym typeface="Average"/>
              </a:rPr>
              <a:t>THANK  YOU</a:t>
            </a:r>
            <a:endParaRPr sz="72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490250" y="433750"/>
            <a:ext cx="8425200" cy="4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Average"/>
              <a:ea typeface="Average"/>
              <a:cs typeface="Average"/>
              <a:sym typeface="Average"/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Average"/>
                <a:ea typeface="Average"/>
                <a:cs typeface="Average"/>
                <a:sym typeface="Average"/>
              </a:rPr>
              <a:t>Introduction</a:t>
            </a:r>
            <a:endParaRPr sz="35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9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dirty="0">
                <a:latin typeface="Average"/>
                <a:ea typeface="Average"/>
                <a:cs typeface="Average"/>
                <a:sym typeface="Average"/>
              </a:rPr>
              <a:t>Libraries need to track books and members easily.</a:t>
            </a:r>
            <a:endParaRPr sz="13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dirty="0">
                <a:latin typeface="Average"/>
                <a:ea typeface="Average"/>
                <a:cs typeface="Average"/>
                <a:sym typeface="Average"/>
              </a:rPr>
              <a:t>•This project is a menu-based console app.</a:t>
            </a:r>
            <a:endParaRPr sz="13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dirty="0">
                <a:latin typeface="Average"/>
                <a:ea typeface="Average"/>
                <a:cs typeface="Average"/>
                <a:sym typeface="Average"/>
              </a:rPr>
              <a:t>•Stores data in text files instead of a database</a:t>
            </a:r>
            <a:endParaRPr sz="13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Operations involve:</a:t>
            </a:r>
            <a:endParaRPr sz="16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" sz="1300" dirty="0">
                <a:latin typeface="Average"/>
                <a:ea typeface="Average"/>
                <a:cs typeface="Average"/>
                <a:sym typeface="Average"/>
              </a:rPr>
              <a:t>Adding and removing books</a:t>
            </a:r>
            <a:br>
              <a:rPr lang="en" sz="1300" dirty="0">
                <a:latin typeface="Average"/>
                <a:ea typeface="Average"/>
                <a:cs typeface="Average"/>
                <a:sym typeface="Average"/>
              </a:rPr>
            </a:br>
            <a:endParaRPr sz="13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" sz="1300" dirty="0">
                <a:latin typeface="Average"/>
                <a:ea typeface="Average"/>
                <a:cs typeface="Average"/>
                <a:sym typeface="Average"/>
              </a:rPr>
              <a:t>Registering members</a:t>
            </a:r>
            <a:br>
              <a:rPr lang="en" sz="1300" dirty="0">
                <a:latin typeface="Average"/>
                <a:ea typeface="Average"/>
                <a:cs typeface="Average"/>
                <a:sym typeface="Average"/>
              </a:rPr>
            </a:br>
            <a:endParaRPr sz="13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" sz="1300" dirty="0">
                <a:latin typeface="Average"/>
                <a:ea typeface="Average"/>
                <a:cs typeface="Average"/>
                <a:sym typeface="Average"/>
              </a:rPr>
              <a:t>Borrowing and returning books</a:t>
            </a:r>
            <a:br>
              <a:rPr lang="en" sz="1300" dirty="0">
                <a:latin typeface="Average"/>
                <a:ea typeface="Average"/>
                <a:cs typeface="Average"/>
                <a:sym typeface="Average"/>
              </a:rPr>
            </a:br>
            <a:endParaRPr sz="13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verage"/>
              <a:buChar char="●"/>
            </a:pPr>
            <a:r>
              <a:rPr lang="en" sz="1300" dirty="0">
                <a:latin typeface="Average"/>
                <a:ea typeface="Average"/>
                <a:cs typeface="Average"/>
                <a:sym typeface="Average"/>
              </a:rPr>
              <a:t>Maintaining accurate records</a:t>
            </a:r>
            <a:endParaRPr sz="13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latin typeface="Average"/>
                <a:ea typeface="Average"/>
                <a:cs typeface="Average"/>
                <a:sym typeface="Average"/>
              </a:rPr>
              <a:t>Goal is to </a:t>
            </a:r>
            <a:r>
              <a:rPr lang="en" sz="1300" dirty="0">
                <a:latin typeface="Average"/>
                <a:ea typeface="Average"/>
                <a:cs typeface="Average"/>
                <a:sym typeface="Average"/>
              </a:rPr>
              <a:t>build a </a:t>
            </a:r>
            <a:r>
              <a:rPr lang="en" sz="1300" b="1" dirty="0">
                <a:latin typeface="Average"/>
                <a:ea typeface="Average"/>
                <a:cs typeface="Average"/>
                <a:sym typeface="Average"/>
              </a:rPr>
              <a:t>console-based library management system</a:t>
            </a:r>
            <a:r>
              <a:rPr lang="en" sz="1300" dirty="0">
                <a:latin typeface="Average"/>
                <a:ea typeface="Average"/>
                <a:cs typeface="Average"/>
                <a:sym typeface="Average"/>
              </a:rPr>
              <a:t> using </a:t>
            </a:r>
            <a:r>
              <a:rPr lang="en" sz="1300" b="1" dirty="0">
                <a:latin typeface="Average"/>
                <a:ea typeface="Average"/>
                <a:cs typeface="Average"/>
                <a:sym typeface="Average"/>
              </a:rPr>
              <a:t>Python OOP</a:t>
            </a:r>
            <a:r>
              <a:rPr lang="en" sz="1300" dirty="0">
                <a:latin typeface="Average"/>
                <a:ea typeface="Average"/>
                <a:cs typeface="Average"/>
                <a:sym typeface="Average"/>
              </a:rPr>
              <a:t> with persistent storage using text files.</a:t>
            </a:r>
            <a:endParaRPr sz="13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648175" y="146422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500" b="1" dirty="0">
                <a:latin typeface="Average"/>
                <a:ea typeface="Average"/>
                <a:cs typeface="Average"/>
                <a:sym typeface="Average"/>
              </a:rPr>
              <a:t>Objectives </a:t>
            </a:r>
            <a:endParaRPr sz="3500"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648175" y="775500"/>
            <a:ext cx="5706300" cy="3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Develop a </a:t>
            </a:r>
            <a:r>
              <a:rPr lang="en" sz="1500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menu-driven Library Manager</a:t>
            </a:r>
            <a:r>
              <a:rPr lang="en" sz="15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using Python</a:t>
            </a:r>
            <a:br>
              <a:rPr lang="en" sz="15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500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Implement </a:t>
            </a:r>
            <a:r>
              <a:rPr lang="en" sz="1500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Object-Oriented Programming (OOP)</a:t>
            </a:r>
            <a:r>
              <a:rPr lang="en" sz="15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concepts</a:t>
            </a:r>
            <a:br>
              <a:rPr lang="en" sz="15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500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Ensure </a:t>
            </a:r>
            <a:r>
              <a:rPr lang="en" sz="1500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data persistence</a:t>
            </a:r>
            <a:r>
              <a:rPr lang="en" sz="15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with file handling (no DB required)</a:t>
            </a:r>
            <a:br>
              <a:rPr lang="en" sz="15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500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Build a </a:t>
            </a:r>
            <a:r>
              <a:rPr lang="en" sz="1500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modular and reusable</a:t>
            </a:r>
            <a:r>
              <a:rPr lang="en" sz="15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code structure</a:t>
            </a:r>
            <a:br>
              <a:rPr lang="en" sz="15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500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Provide an </a:t>
            </a:r>
            <a:r>
              <a:rPr lang="en" sz="1500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easy-to-use CLI interface</a:t>
            </a:r>
            <a:br>
              <a:rPr lang="en" sz="1500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500"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Keep the system </a:t>
            </a:r>
            <a:r>
              <a:rPr lang="en" sz="1500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scalable for future upgrades</a:t>
            </a:r>
            <a:r>
              <a:rPr lang="en" sz="15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(GUI, database)</a:t>
            </a:r>
            <a:endParaRPr sz="1500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3646025" y="925975"/>
            <a:ext cx="5162400" cy="4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Manual library systems are </a:t>
            </a: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slow and error-prone</a:t>
            </a:r>
            <a:br>
              <a:rPr lang="en" sz="1600" b="1">
                <a:latin typeface="Average"/>
                <a:ea typeface="Average"/>
                <a:cs typeface="Average"/>
                <a:sym typeface="Average"/>
              </a:rPr>
            </a:br>
            <a:endParaRPr sz="1600" b="1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Tracking borrowed books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is difficult without automation</a:t>
            </a:r>
            <a:br>
              <a:rPr lang="en" sz="1600">
                <a:latin typeface="Average"/>
                <a:ea typeface="Average"/>
                <a:cs typeface="Average"/>
                <a:sym typeface="Average"/>
              </a:rPr>
            </a:b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No centralized records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, causing data loss risks</a:t>
            </a:r>
            <a:br>
              <a:rPr lang="en" sz="1600">
                <a:latin typeface="Average"/>
                <a:ea typeface="Average"/>
                <a:cs typeface="Average"/>
                <a:sym typeface="Average"/>
              </a:rPr>
            </a:b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Updating member details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is tedious and inconsistent</a:t>
            </a:r>
            <a:br>
              <a:rPr lang="en" sz="1600">
                <a:latin typeface="Average"/>
                <a:ea typeface="Average"/>
                <a:cs typeface="Average"/>
                <a:sym typeface="Average"/>
              </a:rPr>
            </a:b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Libraries need a </a:t>
            </a: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lightweight offline solution</a:t>
            </a:r>
            <a:br>
              <a:rPr lang="en" sz="1600" b="1">
                <a:latin typeface="Average"/>
                <a:ea typeface="Average"/>
                <a:cs typeface="Average"/>
                <a:sym typeface="Average"/>
              </a:rPr>
            </a:br>
            <a:endParaRPr sz="1600" b="1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Full database systems are </a:t>
            </a: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overkill for small libraries</a:t>
            </a:r>
            <a:endParaRPr sz="1600" b="1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42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2"/>
          </p:nvPr>
        </p:nvSpPr>
        <p:spPr>
          <a:xfrm>
            <a:off x="314550" y="3136725"/>
            <a:ext cx="4400400" cy="49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451400" y="1582050"/>
            <a:ext cx="3078900" cy="226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500" b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Problem Statement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3646025" y="925975"/>
            <a:ext cx="5162400" cy="4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Add, remove, and view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books</a:t>
            </a:r>
            <a:br>
              <a:rPr lang="en" sz="1600">
                <a:latin typeface="Average"/>
                <a:ea typeface="Average"/>
                <a:cs typeface="Average"/>
                <a:sym typeface="Average"/>
              </a:rPr>
            </a:b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verage"/>
              <a:buChar char="●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Register and manage members</a:t>
            </a:r>
            <a:br>
              <a:rPr lang="en" sz="1600" b="1">
                <a:latin typeface="Average"/>
                <a:ea typeface="Average"/>
                <a:cs typeface="Average"/>
                <a:sym typeface="Average"/>
              </a:rPr>
            </a:br>
            <a:endParaRPr sz="1600" b="1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Borrow and return operations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with status tracking</a:t>
            </a:r>
            <a:br>
              <a:rPr lang="en" sz="1600">
                <a:latin typeface="Average"/>
                <a:ea typeface="Average"/>
                <a:cs typeface="Average"/>
                <a:sym typeface="Average"/>
              </a:rPr>
            </a:b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Persistent storage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using text files (books.txt, members.txt)</a:t>
            </a:r>
            <a:br>
              <a:rPr lang="en" sz="1600">
                <a:latin typeface="Average"/>
                <a:ea typeface="Average"/>
                <a:cs typeface="Average"/>
                <a:sym typeface="Average"/>
              </a:rPr>
            </a:b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Menu-driven CLI interface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for easy use</a:t>
            </a:r>
            <a:br>
              <a:rPr lang="en" sz="1600">
                <a:latin typeface="Average"/>
                <a:ea typeface="Average"/>
                <a:cs typeface="Average"/>
                <a:sym typeface="Average"/>
              </a:rPr>
            </a:b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 b="1">
                <a:latin typeface="Average"/>
                <a:ea typeface="Average"/>
                <a:cs typeface="Average"/>
                <a:sym typeface="Average"/>
              </a:rPr>
              <a:t>Modular OOP design</a:t>
            </a: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 (Book, Member, Library classes)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4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2"/>
          </p:nvPr>
        </p:nvSpPr>
        <p:spPr>
          <a:xfrm>
            <a:off x="314550" y="3136725"/>
            <a:ext cx="4400400" cy="49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451400" y="1886675"/>
            <a:ext cx="3078900" cy="195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    </a:t>
            </a:r>
            <a:endParaRPr sz="2800" b="1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3500" b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Features</a:t>
            </a:r>
            <a:endParaRPr sz="3500" b="1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2600" b="1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725250" y="-10417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verage"/>
                <a:ea typeface="Average"/>
                <a:cs typeface="Average"/>
                <a:sym typeface="Average"/>
              </a:rPr>
              <a:t>Requirements</a:t>
            </a:r>
            <a:endParaRPr sz="3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520200" y="411300"/>
            <a:ext cx="8623800" cy="48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Software: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Python 3.8</a:t>
            </a:r>
            <a:b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Knowledge Required:</a:t>
            </a:r>
            <a:endParaRPr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Object-Oriented Programming (classes, objects, methods)</a:t>
            </a:r>
            <a:b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File handling (open, read/write, line parsing)</a:t>
            </a:r>
            <a:b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Dictionaries and Lists in Python</a:t>
            </a:r>
            <a:b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Type hints (from typing import </a:t>
            </a:r>
            <a:r>
              <a:rPr lang="en" dirty="0" err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Dict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, List, Optional)</a:t>
            </a: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Files Used:</a:t>
            </a:r>
            <a:endParaRPr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dirty="0" err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books.txt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– store book data</a:t>
            </a:r>
            <a:b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dirty="0" err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members.txt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– store member data</a:t>
            </a: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Modules Used:</a:t>
            </a:r>
            <a:endParaRPr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dirty="0" err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os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– check file existence</a:t>
            </a:r>
            <a:b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typing – add type annotations</a:t>
            </a: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3675625" y="124500"/>
            <a:ext cx="8297700" cy="4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Python </a:t>
            </a:r>
            <a:r>
              <a:rPr lang="en" sz="1400" b="1">
                <a:latin typeface="Average"/>
                <a:ea typeface="Average"/>
                <a:cs typeface="Average"/>
                <a:sym typeface="Average"/>
              </a:rPr>
              <a:t>Classes and Objects</a:t>
            </a:r>
            <a:br>
              <a:rPr lang="en" sz="1400" b="1">
                <a:latin typeface="Average"/>
                <a:ea typeface="Average"/>
                <a:cs typeface="Average"/>
                <a:sym typeface="Average"/>
              </a:rPr>
            </a:br>
            <a:endParaRPr sz="1400" b="1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>
                <a:latin typeface="Average"/>
                <a:ea typeface="Average"/>
                <a:cs typeface="Average"/>
                <a:sym typeface="Average"/>
              </a:rPr>
              <a:t>Constructors (__init__)</a:t>
            </a:r>
            <a:br>
              <a:rPr lang="en" sz="1400" b="1">
                <a:latin typeface="Average"/>
                <a:ea typeface="Average"/>
                <a:cs typeface="Average"/>
                <a:sym typeface="Average"/>
              </a:rPr>
            </a:br>
            <a:endParaRPr sz="1400" b="1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>
                <a:latin typeface="Average"/>
                <a:ea typeface="Average"/>
                <a:cs typeface="Average"/>
                <a:sym typeface="Average"/>
              </a:rPr>
              <a:t>Instance methods</a:t>
            </a: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 and @staticmethod</a:t>
            </a:r>
            <a:br>
              <a:rPr lang="en" sz="1400">
                <a:latin typeface="Average"/>
                <a:ea typeface="Average"/>
                <a:cs typeface="Average"/>
                <a:sym typeface="Average"/>
              </a:rPr>
            </a:b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>
                <a:latin typeface="Average"/>
                <a:ea typeface="Average"/>
                <a:cs typeface="Average"/>
                <a:sym typeface="Average"/>
              </a:rPr>
              <a:t>Special methods (__str__)</a:t>
            </a:r>
            <a:br>
              <a:rPr lang="en" sz="1400" b="1">
                <a:latin typeface="Average"/>
                <a:ea typeface="Average"/>
                <a:cs typeface="Average"/>
                <a:sym typeface="Average"/>
              </a:rPr>
            </a:br>
            <a:endParaRPr sz="1400" b="1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>
                <a:latin typeface="Average"/>
                <a:ea typeface="Average"/>
                <a:cs typeface="Average"/>
                <a:sym typeface="Average"/>
              </a:rPr>
              <a:t>Dictionaries and Lists</a:t>
            </a: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 as data containers</a:t>
            </a:r>
            <a:br>
              <a:rPr lang="en" sz="1400">
                <a:latin typeface="Average"/>
                <a:ea typeface="Average"/>
                <a:cs typeface="Average"/>
                <a:sym typeface="Average"/>
              </a:rPr>
            </a:b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sz="1400" b="1">
                <a:latin typeface="Average"/>
                <a:ea typeface="Average"/>
                <a:cs typeface="Average"/>
                <a:sym typeface="Average"/>
              </a:rPr>
              <a:t>File Handling (open, read, write, strip, split)</a:t>
            </a:r>
            <a:br>
              <a:rPr lang="en" sz="1400" b="1">
                <a:latin typeface="Average"/>
                <a:ea typeface="Average"/>
                <a:cs typeface="Average"/>
                <a:sym typeface="Average"/>
              </a:rPr>
            </a:br>
            <a:endParaRPr sz="1400" b="1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>
                <a:latin typeface="Average"/>
                <a:ea typeface="Average"/>
                <a:cs typeface="Average"/>
                <a:sym typeface="Average"/>
              </a:rPr>
              <a:t>Type Hints (Dict, List, Optional)</a:t>
            </a:r>
            <a:br>
              <a:rPr lang="en" sz="1400" b="1">
                <a:latin typeface="Average"/>
                <a:ea typeface="Average"/>
                <a:cs typeface="Average"/>
                <a:sym typeface="Average"/>
              </a:rPr>
            </a:br>
            <a:endParaRPr sz="1400" b="1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sz="1400" b="1">
                <a:latin typeface="Average"/>
                <a:ea typeface="Average"/>
                <a:cs typeface="Average"/>
                <a:sym typeface="Average"/>
              </a:rPr>
              <a:t>Exception Handling with ValueError</a:t>
            </a:r>
            <a:br>
              <a:rPr lang="en" sz="1400" b="1">
                <a:latin typeface="Average"/>
                <a:ea typeface="Average"/>
                <a:cs typeface="Average"/>
                <a:sym typeface="Average"/>
              </a:rPr>
            </a:br>
            <a:endParaRPr sz="1400" b="1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>
                <a:latin typeface="Average"/>
                <a:ea typeface="Average"/>
                <a:cs typeface="Average"/>
                <a:sym typeface="Average"/>
              </a:rPr>
              <a:t>Encapsulation and Abstraction</a:t>
            </a: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 principles</a:t>
            </a:r>
            <a:br>
              <a:rPr lang="en" sz="1400">
                <a:latin typeface="Average"/>
                <a:ea typeface="Average"/>
                <a:cs typeface="Average"/>
                <a:sym typeface="Average"/>
              </a:rPr>
            </a:b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sz="1400" b="1">
                <a:latin typeface="Average"/>
                <a:ea typeface="Average"/>
                <a:cs typeface="Average"/>
                <a:sym typeface="Average"/>
              </a:rPr>
              <a:t>CLI menu-driven programming</a:t>
            </a:r>
            <a:br>
              <a:rPr lang="en" sz="1400" b="1">
                <a:latin typeface="Average"/>
                <a:ea typeface="Average"/>
                <a:cs typeface="Average"/>
                <a:sym typeface="Average"/>
              </a:rPr>
            </a:br>
            <a:endParaRPr sz="1400" b="1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22"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2"/>
          </p:nvPr>
        </p:nvSpPr>
        <p:spPr>
          <a:xfrm>
            <a:off x="314550" y="3136725"/>
            <a:ext cx="4400400" cy="49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173625" y="1377375"/>
            <a:ext cx="3501900" cy="252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Topics Covered in this  Project</a:t>
            </a:r>
            <a:endParaRPr sz="1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100125" y="208350"/>
            <a:ext cx="7477200" cy="10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500" b="1">
                <a:latin typeface="Average"/>
                <a:ea typeface="Average"/>
                <a:cs typeface="Average"/>
                <a:sym typeface="Average"/>
              </a:rPr>
              <a:t>Concepts Used</a:t>
            </a:r>
            <a:endParaRPr sz="3500"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902825" y="826775"/>
            <a:ext cx="8363400" cy="4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670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88"/>
              <a:buFont typeface="Average"/>
              <a:buChar char="●"/>
            </a:pPr>
            <a:r>
              <a:rPr lang="en" sz="1387" b="1">
                <a:latin typeface="Average"/>
                <a:ea typeface="Average"/>
                <a:cs typeface="Average"/>
                <a:sym typeface="Average"/>
              </a:rPr>
              <a:t>Python OOP Principles:</a:t>
            </a:r>
            <a:br>
              <a:rPr lang="en" sz="1387" b="1">
                <a:latin typeface="Average"/>
                <a:ea typeface="Average"/>
                <a:cs typeface="Average"/>
                <a:sym typeface="Average"/>
              </a:rPr>
            </a:br>
            <a:endParaRPr sz="1387" b="1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670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8"/>
              <a:buFont typeface="Average"/>
              <a:buChar char="○"/>
            </a:pPr>
            <a:r>
              <a:rPr lang="en" sz="1387">
                <a:latin typeface="Average"/>
                <a:ea typeface="Average"/>
                <a:cs typeface="Average"/>
                <a:sym typeface="Average"/>
              </a:rPr>
              <a:t>Encapsulation → Each class manages its own data.</a:t>
            </a:r>
            <a:br>
              <a:rPr lang="en" sz="1387">
                <a:latin typeface="Average"/>
                <a:ea typeface="Average"/>
                <a:cs typeface="Average"/>
                <a:sym typeface="Average"/>
              </a:rPr>
            </a:br>
            <a:endParaRPr sz="1387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670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8"/>
              <a:buFont typeface="Average"/>
              <a:buChar char="○"/>
            </a:pPr>
            <a:r>
              <a:rPr lang="en" sz="1387">
                <a:latin typeface="Average"/>
                <a:ea typeface="Average"/>
                <a:cs typeface="Average"/>
                <a:sym typeface="Average"/>
              </a:rPr>
              <a:t>Abstraction → Users only interact via high-level methods.</a:t>
            </a:r>
            <a:br>
              <a:rPr lang="en" sz="1387">
                <a:latin typeface="Average"/>
                <a:ea typeface="Average"/>
                <a:cs typeface="Average"/>
                <a:sym typeface="Average"/>
              </a:rPr>
            </a:br>
            <a:endParaRPr sz="1387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670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8"/>
              <a:buFont typeface="Average"/>
              <a:buChar char="○"/>
            </a:pPr>
            <a:r>
              <a:rPr lang="en" sz="1387">
                <a:latin typeface="Average"/>
                <a:ea typeface="Average"/>
                <a:cs typeface="Average"/>
                <a:sym typeface="Average"/>
              </a:rPr>
              <a:t>Modular design → Separate Book, Member, and Library classes.</a:t>
            </a:r>
            <a:br>
              <a:rPr lang="en" sz="1387">
                <a:latin typeface="Average"/>
                <a:ea typeface="Average"/>
                <a:cs typeface="Average"/>
                <a:sym typeface="Average"/>
              </a:rPr>
            </a:br>
            <a:endParaRPr sz="1387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670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8"/>
              <a:buFont typeface="Average"/>
              <a:buChar char="●"/>
            </a:pPr>
            <a:r>
              <a:rPr lang="en" sz="1387" b="1">
                <a:latin typeface="Average"/>
                <a:ea typeface="Average"/>
                <a:cs typeface="Average"/>
                <a:sym typeface="Average"/>
              </a:rPr>
              <a:t>File Handling:</a:t>
            </a:r>
            <a:br>
              <a:rPr lang="en" sz="1387" b="1">
                <a:latin typeface="Average"/>
                <a:ea typeface="Average"/>
                <a:cs typeface="Average"/>
                <a:sym typeface="Average"/>
              </a:rPr>
            </a:br>
            <a:endParaRPr sz="1387" b="1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670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8"/>
              <a:buFont typeface="Average"/>
              <a:buChar char="○"/>
            </a:pPr>
            <a:r>
              <a:rPr lang="en" sz="1387">
                <a:latin typeface="Average"/>
                <a:ea typeface="Average"/>
                <a:cs typeface="Average"/>
                <a:sym typeface="Average"/>
              </a:rPr>
              <a:t>Persistent storage of books and members.</a:t>
            </a:r>
            <a:br>
              <a:rPr lang="en" sz="1387">
                <a:latin typeface="Average"/>
                <a:ea typeface="Average"/>
                <a:cs typeface="Average"/>
                <a:sym typeface="Average"/>
              </a:rPr>
            </a:br>
            <a:endParaRPr sz="1387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670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8"/>
              <a:buFont typeface="Average"/>
              <a:buChar char="○"/>
            </a:pPr>
            <a:r>
              <a:rPr lang="en" sz="1387">
                <a:latin typeface="Average"/>
                <a:ea typeface="Average"/>
                <a:cs typeface="Average"/>
                <a:sym typeface="Average"/>
              </a:rPr>
              <a:t>load() and save() methods handle reading/writing.</a:t>
            </a:r>
            <a:br>
              <a:rPr lang="en" sz="1387">
                <a:latin typeface="Average"/>
                <a:ea typeface="Average"/>
                <a:cs typeface="Average"/>
                <a:sym typeface="Average"/>
              </a:rPr>
            </a:br>
            <a:endParaRPr sz="1387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670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8"/>
              <a:buFont typeface="Average"/>
              <a:buChar char="●"/>
            </a:pPr>
            <a:r>
              <a:rPr lang="en" sz="1387" b="1">
                <a:latin typeface="Average"/>
                <a:ea typeface="Average"/>
                <a:cs typeface="Average"/>
                <a:sym typeface="Average"/>
              </a:rPr>
              <a:t>Data Structures:</a:t>
            </a:r>
            <a:br>
              <a:rPr lang="en" sz="1387" b="1">
                <a:latin typeface="Average"/>
                <a:ea typeface="Average"/>
                <a:cs typeface="Average"/>
                <a:sym typeface="Average"/>
              </a:rPr>
            </a:br>
            <a:endParaRPr sz="1387" b="1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670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8"/>
              <a:buFont typeface="Average"/>
              <a:buChar char="○"/>
            </a:pPr>
            <a:r>
              <a:rPr lang="en" sz="1387">
                <a:latin typeface="Average"/>
                <a:ea typeface="Average"/>
                <a:cs typeface="Average"/>
                <a:sym typeface="Average"/>
              </a:rPr>
              <a:t>Dict → Store books and members using IDs as keys.</a:t>
            </a:r>
            <a:br>
              <a:rPr lang="en" sz="1387">
                <a:latin typeface="Average"/>
                <a:ea typeface="Average"/>
                <a:cs typeface="Average"/>
                <a:sym typeface="Average"/>
              </a:rPr>
            </a:br>
            <a:endParaRPr sz="1387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670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8"/>
              <a:buFont typeface="Average"/>
              <a:buChar char="○"/>
            </a:pPr>
            <a:r>
              <a:rPr lang="en" sz="1387">
                <a:latin typeface="Average"/>
                <a:ea typeface="Average"/>
                <a:cs typeface="Average"/>
                <a:sym typeface="Average"/>
              </a:rPr>
              <a:t>List → Track borrowed book IDs.</a:t>
            </a:r>
            <a:br>
              <a:rPr lang="en" sz="1387">
                <a:latin typeface="Average"/>
                <a:ea typeface="Average"/>
                <a:cs typeface="Average"/>
                <a:sym typeface="Average"/>
              </a:rPr>
            </a:br>
            <a:endParaRPr sz="1387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670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8"/>
              <a:buFont typeface="Average"/>
              <a:buChar char="●"/>
            </a:pPr>
            <a:r>
              <a:rPr lang="en" sz="1387" b="1">
                <a:latin typeface="Average"/>
                <a:ea typeface="Average"/>
                <a:cs typeface="Average"/>
                <a:sym typeface="Average"/>
              </a:rPr>
              <a:t>CLI Interaction:</a:t>
            </a:r>
            <a:br>
              <a:rPr lang="en" sz="1387" b="1">
                <a:latin typeface="Average"/>
                <a:ea typeface="Average"/>
                <a:cs typeface="Average"/>
                <a:sym typeface="Average"/>
              </a:rPr>
            </a:br>
            <a:endParaRPr sz="1387" b="1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670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8"/>
              <a:buFont typeface="Average"/>
              <a:buChar char="○"/>
            </a:pPr>
            <a:r>
              <a:rPr lang="en" sz="1387">
                <a:latin typeface="Average"/>
                <a:ea typeface="Average"/>
                <a:cs typeface="Average"/>
                <a:sym typeface="Average"/>
              </a:rPr>
              <a:t>Menu-driven input loop (while True:) using input().</a:t>
            </a:r>
            <a:endParaRPr sz="1387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/>
        </p:nvSpPr>
        <p:spPr>
          <a:xfrm>
            <a:off x="1593775" y="69425"/>
            <a:ext cx="54321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CLASSES</a:t>
            </a:r>
            <a:endParaRPr sz="3500" b="1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266200" y="877125"/>
            <a:ext cx="4201500" cy="426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Book Class</a:t>
            </a:r>
            <a:endParaRPr sz="20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Attributes: 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0005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book_id, title, author, isbn,available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Methods: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to_line() → Convert object to file string</a:t>
            </a:r>
            <a:b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from_line() → Reconstruct object from file line</a:t>
            </a:r>
            <a:b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__str__() → Nicely format output for printing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-&gt; This represents each book in the library with availability status.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4815050" y="877125"/>
            <a:ext cx="4018200" cy="426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Member Class</a:t>
            </a:r>
            <a:endParaRPr sz="20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Attributes:</a:t>
            </a:r>
            <a:b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member_id, name, borrowed (list of book IDs)</a:t>
            </a:r>
            <a:b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Methods: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to_line() → Save member details to file</a:t>
            </a:r>
            <a:b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from_line() → Load member details from file</a:t>
            </a:r>
            <a:b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__str__() → Display readable member info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-&gt;This represents registered library members and tracks borrowed books.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874</Words>
  <Application>Microsoft Macintosh PowerPoint</Application>
  <PresentationFormat>On-screen Show (16:9)</PresentationFormat>
  <Paragraphs>130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Montserrat</vt:lpstr>
      <vt:lpstr>Average</vt:lpstr>
      <vt:lpstr>Lato</vt:lpstr>
      <vt:lpstr>Arial</vt:lpstr>
      <vt:lpstr>Focus</vt:lpstr>
      <vt:lpstr>Capstone Project - Smart Library Manager</vt:lpstr>
      <vt:lpstr> Introduction  Libraries need to track books and members easily. •This project is a menu-based console app. •Stores data in text files instead of a database Operations involve: Adding and removing books  Registering members  Borrowing and returning books  Maintaining accurate records Goal is to build a console-based library management system using Python OOP with persistent storage using text files.  </vt:lpstr>
      <vt:lpstr>Objectives </vt:lpstr>
      <vt:lpstr>Manual library systems are slow and error-prone  Tracking borrowed books is difficult without automation  No centralized records, causing data loss risks  Updating member details is tedious and inconsistent  Libraries need a lightweight offline solution  Full database systems are overkill for small libraries </vt:lpstr>
      <vt:lpstr>Add, remove, and view books  Register and manage members  Borrow and return operations with status tracking  Persistent storage using text files (books.txt, members.txt)  Menu-driven CLI interface for easy use  Modular OOP design (Book, Member, Library classes) </vt:lpstr>
      <vt:lpstr>Requirements</vt:lpstr>
      <vt:lpstr>Python Classes and Objects  Constructors (__init__)  Instance methods and @staticmethod  Special methods (__str__)  Dictionaries and Lists as data containers  File Handling (open, read, write, strip, split)  Type Hints (Dict, List, Optional)  Exception Handling with ValueError  Encapsulation and Abstraction principles  CLI menu-driven programming  </vt:lpstr>
      <vt:lpstr>Concepts Used </vt:lpstr>
      <vt:lpstr>PowerPoint Presentation</vt:lpstr>
      <vt:lpstr>                            Library Class Attributes: books: Dict[str, Book] → All books members: Dict[str, Member] → All members  Methods: load() &amp; save() → File persistence add_book(), remove_book() → Manage inventory  register_member() → Add new members  borrow_book(), return_book() → Issue and return books  list_books(), list_members() → Display stored data -&gt;This is used as a central manager that coordinates book and member operations. </vt:lpstr>
      <vt:lpstr>-&gt;Why have we used exception handling in the project ?   To ensure corrupt data in files does not crash the system.  -&gt;Where it is used ?  Book.from_line() → Raises ValueError if line format is invalid. Member.from_line() → Raises ValueError if line format is invalid. Consider an example in our code : if len(parts) != 5: raise ValueError("Corrupt book line: " + line) -&gt;Detects corrupt lines in books.txt or members.txt  </vt:lpstr>
      <vt:lpstr> CLI Menu (run_cli) Provides interactive user interface:  Add / Remove Book  Register Member  Borrow / Return Book  List Books / Members  Exit Program  Uses while True loop with input validation.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Smart Library Manager</dc:title>
  <cp:lastModifiedBy>Gagana H</cp:lastModifiedBy>
  <cp:revision>2</cp:revision>
  <dcterms:modified xsi:type="dcterms:W3CDTF">2025-08-21T11:12:40Z</dcterms:modified>
</cp:coreProperties>
</file>