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98hkLoUOUO17u5zFDqEFHvYQe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6cf3c7bfd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06cf3c7bfd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306cf3c7bfd_0_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6cf3c7bfd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6cf3c7bfd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6cf3c7bfd_0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6cf3c7bfd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6cf3c7bfd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6cf3c7bfd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6cf3c7bf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6cf3c7bfd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6cf3c7bfd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6cf3c7bfd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6cf3c7bfd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6cf3c7bfd_0_1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6cf3c7bfd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6cf3c7bfd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306cf3c7bfd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6cf3c7bf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6cf3c7bf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06cf3c7bf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6cf3c7bfd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6cf3c7bfd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306cf3c7bfd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6cf3c7bfd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06cf3c7bfd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06cf3c7bfd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0695ede7f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30695ede7f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30695ede7f7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695ede7f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0695ede7f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30695ede7f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695ede7f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695ede7f7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30695ede7f7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695ede7f7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0695ede7f7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30695ede7f7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695ede7f7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695ede7f7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30695ede7f7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6cf3c7bfd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6cf3c7bfd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306cf3c7bfd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8"/>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8"/>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8"/>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8"/>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8"/>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Dept. of Computer Science and Engineering (</a:t>
            </a:r>
            <a:r>
              <a:rPr lang="en-US" sz="1600" cap="small">
                <a:solidFill>
                  <a:schemeClr val="lt1"/>
                </a:solidFill>
                <a:latin typeface="Times New Roman"/>
                <a:ea typeface="Times New Roman"/>
                <a:cs typeface="Times New Roman"/>
                <a:sym typeface="Times New Roman"/>
              </a:rPr>
              <a:t>AI &amp; ML</a:t>
            </a:r>
            <a:r>
              <a:rPr lang="en-US" sz="1600" b="0" i="0" u="none" strike="noStrike" cap="small">
                <a:solidFill>
                  <a:schemeClr val="lt1"/>
                </a:solidFill>
                <a:latin typeface="Times New Roman"/>
                <a:ea typeface="Times New Roman"/>
                <a:cs typeface="Times New Roman"/>
                <a:sym typeface="Times New Roman"/>
              </a:rPr>
              <a:t>)</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9"/>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9"/>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9"/>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a:solidFill>
                  <a:schemeClr val="lt1"/>
                </a:solidFill>
                <a:latin typeface="Times New Roman"/>
                <a:ea typeface="Times New Roman"/>
                <a:cs typeface="Times New Roman"/>
                <a:sym typeface="Times New Roman"/>
              </a:rPr>
              <a:t>PALOALTO CYBERSECURITY</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9"/>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9"/>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 </a:t>
            </a:r>
            <a:r>
              <a:rPr lang="en-US" sz="1600" cap="small">
                <a:solidFill>
                  <a:schemeClr val="lt1"/>
                </a:solidFill>
                <a:latin typeface="Times New Roman"/>
                <a:ea typeface="Times New Roman"/>
                <a:cs typeface="Times New Roman"/>
                <a:sym typeface="Times New Roman"/>
              </a:rPr>
              <a:t>224G1A3353</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aloaltonetwork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3453650" y="1795325"/>
            <a:ext cx="4944300" cy="9573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Shaik Mohammad Rafi</a:t>
            </a:r>
            <a:endParaRPr/>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Roll No. 2</a:t>
            </a:r>
            <a:r>
              <a:rPr lang="en-US" sz="1200">
                <a:solidFill>
                  <a:schemeClr val="dk1"/>
                </a:solidFill>
                <a:latin typeface="Times New Roman"/>
                <a:ea typeface="Times New Roman"/>
                <a:cs typeface="Times New Roman"/>
                <a:sym typeface="Times New Roman"/>
              </a:rPr>
              <a:t>24G1A3353</a:t>
            </a:r>
            <a:endParaRPr/>
          </a:p>
        </p:txBody>
      </p:sp>
      <p:sp>
        <p:nvSpPr>
          <p:cNvPr id="31" name="Google Shape;31;p1"/>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dirty="0">
                <a:solidFill>
                  <a:schemeClr val="dk1"/>
                </a:solidFill>
                <a:latin typeface="Times New Roman"/>
                <a:ea typeface="Times New Roman"/>
                <a:cs typeface="Times New Roman"/>
                <a:sym typeface="Times New Roman"/>
              </a:rPr>
              <a:t>Department of Computer Science and Engineering (</a:t>
            </a:r>
            <a:r>
              <a:rPr lang="en-US" sz="4200" dirty="0">
                <a:solidFill>
                  <a:schemeClr val="dk1"/>
                </a:solidFill>
                <a:latin typeface="Times New Roman"/>
                <a:ea typeface="Times New Roman"/>
                <a:cs typeface="Times New Roman"/>
                <a:sym typeface="Times New Roman"/>
              </a:rPr>
              <a:t>AI &amp; ML</a:t>
            </a:r>
            <a:r>
              <a:rPr lang="en-US" sz="4200" b="0" i="0" u="none" strike="noStrike" cap="none" dirty="0">
                <a:solidFill>
                  <a:schemeClr val="dk1"/>
                </a:solidFill>
                <a:latin typeface="Times New Roman"/>
                <a:ea typeface="Times New Roman"/>
                <a:cs typeface="Times New Roman"/>
                <a:sym typeface="Times New Roman"/>
              </a:rPr>
              <a:t>)      </a:t>
            </a:r>
            <a:endParaRPr dirty="0"/>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dirty="0">
                <a:solidFill>
                  <a:srgbClr val="FF0000"/>
                </a:solidFill>
                <a:latin typeface="Times New Roman"/>
                <a:ea typeface="Times New Roman"/>
                <a:cs typeface="Times New Roman"/>
                <a:sym typeface="Times New Roman"/>
              </a:rPr>
              <a:t>Srinivasa Ramanujan Institute of Technology</a:t>
            </a:r>
            <a:endParaRPr dirty="0"/>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dirty="0">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dirty="0" err="1">
                <a:solidFill>
                  <a:schemeClr val="dk1"/>
                </a:solidFill>
                <a:latin typeface="Times New Roman"/>
                <a:ea typeface="Times New Roman"/>
                <a:cs typeface="Times New Roman"/>
                <a:sym typeface="Times New Roman"/>
              </a:rPr>
              <a:t>Rotarypuram</a:t>
            </a:r>
            <a:r>
              <a:rPr lang="en-US" sz="2300" b="1" i="0" u="none" strike="noStrike" cap="none" dirty="0">
                <a:solidFill>
                  <a:schemeClr val="dk1"/>
                </a:solidFill>
                <a:latin typeface="Times New Roman"/>
                <a:ea typeface="Times New Roman"/>
                <a:cs typeface="Times New Roman"/>
                <a:sym typeface="Times New Roman"/>
              </a:rPr>
              <a:t> Village, B K </a:t>
            </a:r>
            <a:r>
              <a:rPr lang="en-US" sz="2300" b="1" i="0" u="none" strike="noStrike" cap="none" dirty="0" err="1">
                <a:solidFill>
                  <a:schemeClr val="dk1"/>
                </a:solidFill>
                <a:latin typeface="Times New Roman"/>
                <a:ea typeface="Times New Roman"/>
                <a:cs typeface="Times New Roman"/>
                <a:sym typeface="Times New Roman"/>
              </a:rPr>
              <a:t>Samudram</a:t>
            </a:r>
            <a:r>
              <a:rPr lang="en-US" sz="2300" b="1" i="0" u="none" strike="noStrike" cap="none" dirty="0">
                <a:solidFill>
                  <a:schemeClr val="dk1"/>
                </a:solidFill>
                <a:latin typeface="Times New Roman"/>
                <a:ea typeface="Times New Roman"/>
                <a:cs typeface="Times New Roman"/>
                <a:sym typeface="Times New Roman"/>
              </a:rPr>
              <a:t> Mandal, </a:t>
            </a:r>
            <a:r>
              <a:rPr lang="en-US" sz="2300" b="1" i="0" u="none" strike="noStrike" cap="none" dirty="0" err="1">
                <a:solidFill>
                  <a:schemeClr val="dk1"/>
                </a:solidFill>
                <a:latin typeface="Times New Roman"/>
                <a:ea typeface="Times New Roman"/>
                <a:cs typeface="Times New Roman"/>
                <a:sym typeface="Times New Roman"/>
              </a:rPr>
              <a:t>Ananthapuramu</a:t>
            </a:r>
            <a:r>
              <a:rPr lang="en-US" sz="2300" b="1" i="0" u="none" strike="noStrike" cap="none" dirty="0">
                <a:solidFill>
                  <a:schemeClr val="dk1"/>
                </a:solidFill>
                <a:latin typeface="Times New Roman"/>
                <a:ea typeface="Times New Roman"/>
                <a:cs typeface="Times New Roman"/>
                <a:sym typeface="Times New Roman"/>
              </a:rPr>
              <a:t> – 515701.</a:t>
            </a:r>
            <a:endParaRPr dirty="0"/>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dirty="0">
                <a:solidFill>
                  <a:srgbClr val="1E4E79"/>
                </a:solidFill>
                <a:latin typeface="Times New Roman"/>
                <a:ea typeface="Times New Roman"/>
                <a:cs typeface="Times New Roman"/>
                <a:sym typeface="Times New Roman"/>
              </a:rPr>
              <a:t>202</a:t>
            </a:r>
            <a:r>
              <a:rPr lang="en-US" sz="2500" b="1" dirty="0">
                <a:solidFill>
                  <a:srgbClr val="1E4E79"/>
                </a:solidFill>
                <a:latin typeface="Times New Roman"/>
                <a:ea typeface="Times New Roman"/>
                <a:cs typeface="Times New Roman"/>
                <a:sym typeface="Times New Roman"/>
              </a:rPr>
              <a:t>4</a:t>
            </a:r>
            <a:r>
              <a:rPr lang="en-US" sz="2500" b="1" i="0" u="none" strike="noStrike" cap="none" dirty="0">
                <a:solidFill>
                  <a:srgbClr val="1E4E79"/>
                </a:solidFill>
                <a:latin typeface="Times New Roman"/>
                <a:ea typeface="Times New Roman"/>
                <a:cs typeface="Times New Roman"/>
                <a:sym typeface="Times New Roman"/>
              </a:rPr>
              <a:t> - 202</a:t>
            </a:r>
            <a:r>
              <a:rPr lang="en-US" sz="2500" b="1" dirty="0">
                <a:solidFill>
                  <a:srgbClr val="1E4E79"/>
                </a:solidFill>
                <a:latin typeface="Times New Roman"/>
                <a:ea typeface="Times New Roman"/>
                <a:cs typeface="Times New Roman"/>
                <a:sym typeface="Times New Roman"/>
              </a:rPr>
              <a:t>5</a:t>
            </a:r>
            <a:endParaRPr sz="25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Times New Roman"/>
                <a:ea typeface="Times New Roman"/>
                <a:cs typeface="Times New Roman"/>
                <a:sym typeface="Times New Roman"/>
              </a:rPr>
              <a:t>PALOALTO CYBERSECURITY</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4" name="Google Shape;34;p1"/>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6cf3c7bfd_0_87"/>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Applications</a:t>
            </a:r>
            <a:endParaRPr/>
          </a:p>
        </p:txBody>
      </p:sp>
      <p:sp>
        <p:nvSpPr>
          <p:cNvPr id="101" name="Google Shape;101;g306cf3c7bfd_0_87"/>
          <p:cNvSpPr txBox="1">
            <a:spLocks noGrp="1"/>
          </p:cNvSpPr>
          <p:nvPr>
            <p:ph type="body" idx="1"/>
          </p:nvPr>
        </p:nvSpPr>
        <p:spPr>
          <a:xfrm>
            <a:off x="206400" y="1165725"/>
            <a:ext cx="11779200" cy="5451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800" b="1" dirty="0">
                <a:latin typeface="Times New Roman" panose="02020603050405020304" pitchFamily="18" charset="0"/>
                <a:ea typeface="Arial"/>
                <a:cs typeface="Times New Roman" panose="02020603050405020304" pitchFamily="18" charset="0"/>
                <a:sym typeface="Arial"/>
              </a:rPr>
              <a:t>Software Security</a:t>
            </a:r>
            <a:br>
              <a:rPr lang="en-US" sz="1800" b="1" dirty="0">
                <a:latin typeface="Times New Roman" panose="02020603050405020304" pitchFamily="18" charset="0"/>
                <a:ea typeface="Arial"/>
                <a:cs typeface="Times New Roman" panose="02020603050405020304" pitchFamily="18" charset="0"/>
                <a:sym typeface="Arial"/>
              </a:rPr>
            </a:br>
            <a:r>
              <a:rPr lang="en-US" sz="1800" dirty="0">
                <a:latin typeface="Times New Roman" panose="02020603050405020304" pitchFamily="18" charset="0"/>
                <a:ea typeface="Arial"/>
                <a:cs typeface="Times New Roman" panose="02020603050405020304" pitchFamily="18" charset="0"/>
                <a:sym typeface="Arial"/>
              </a:rPr>
              <a:t>Application security is essential for protecting applications crucial to business operations. It involves controls such as code signing and application whitelisting, which help unify security rules with elements like file-sharing permissions and multifactor authentication. The integration of artificial intelligence (AI) in cybersecurity is expected to enhance software security further.</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1800" b="1" dirty="0">
                <a:latin typeface="Times New Roman" panose="02020603050405020304" pitchFamily="18" charset="0"/>
                <a:ea typeface="Arial"/>
                <a:cs typeface="Times New Roman" panose="02020603050405020304" pitchFamily="18" charset="0"/>
                <a:sym typeface="Arial"/>
              </a:rPr>
              <a:t>Risk Management</a:t>
            </a:r>
            <a:br>
              <a:rPr lang="en-US" sz="1800" b="1" dirty="0">
                <a:latin typeface="Times New Roman" panose="02020603050405020304" pitchFamily="18" charset="0"/>
                <a:ea typeface="Arial"/>
                <a:cs typeface="Times New Roman" panose="02020603050405020304" pitchFamily="18" charset="0"/>
                <a:sym typeface="Arial"/>
              </a:rPr>
            </a:br>
            <a:r>
              <a:rPr lang="en-US" sz="1800" dirty="0">
                <a:latin typeface="Times New Roman" panose="02020603050405020304" pitchFamily="18" charset="0"/>
                <a:ea typeface="Arial"/>
                <a:cs typeface="Times New Roman" panose="02020603050405020304" pitchFamily="18" charset="0"/>
                <a:sym typeface="Arial"/>
              </a:rPr>
              <a:t>Cybersecurity encompasses risk management, data integrity, security awareness training, and risk analysis. It focuses on evaluating risks and controlling potential damage from those risks, which is vital for protecting sensitive information and ensuring data security.</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1800" b="1" dirty="0">
                <a:latin typeface="Times New Roman" panose="02020603050405020304" pitchFamily="18" charset="0"/>
                <a:ea typeface="Arial"/>
                <a:cs typeface="Times New Roman" panose="02020603050405020304" pitchFamily="18" charset="0"/>
                <a:sym typeface="Arial"/>
              </a:rPr>
              <a:t>Identification and Access Control (IAM)</a:t>
            </a:r>
            <a:br>
              <a:rPr lang="en-US" sz="1800" b="1" dirty="0">
                <a:latin typeface="Times New Roman" panose="02020603050405020304" pitchFamily="18" charset="0"/>
                <a:ea typeface="Arial"/>
                <a:cs typeface="Times New Roman" panose="02020603050405020304" pitchFamily="18" charset="0"/>
                <a:sym typeface="Arial"/>
              </a:rPr>
            </a:br>
            <a:r>
              <a:rPr lang="en-US" sz="1800" dirty="0">
                <a:latin typeface="Times New Roman" panose="02020603050405020304" pitchFamily="18" charset="0"/>
                <a:ea typeface="Arial"/>
                <a:cs typeface="Times New Roman" panose="02020603050405020304" pitchFamily="18" charset="0"/>
                <a:sym typeface="Arial"/>
              </a:rPr>
              <a:t>Identity and Access Management (IAM) involves controlling who can access specific sections of data. Management regulates access to data, networks, and computer systems, ensuring cybersecurity measures are in place to identify users and enforce access controls. IAM can be implemented through both software and hardware and often utilizes role-based access control to maintain security across an organization.</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endParaRPr sz="1600" dirty="0">
              <a:latin typeface="Times New Roman" panose="02020603050405020304" pitchFamily="18" charset="0"/>
              <a:ea typeface="Arial"/>
              <a:cs typeface="Times New Roman" panose="02020603050405020304" pitchFamily="18" charset="0"/>
              <a:sym typeface="Arial"/>
            </a:endParaRPr>
          </a:p>
          <a:p>
            <a:pPr marL="50800" marR="12700" lvl="0" indent="0" algn="l" rtl="0">
              <a:lnSpc>
                <a:spcPct val="115000"/>
              </a:lnSpc>
              <a:spcBef>
                <a:spcPts val="0"/>
              </a:spcBef>
              <a:spcAft>
                <a:spcPts val="0"/>
              </a:spcAft>
              <a:buClr>
                <a:schemeClr val="dk1"/>
              </a:buClr>
              <a:buSzPts val="1100"/>
              <a:buFont typeface="Arial"/>
              <a:buNone/>
            </a:pPr>
            <a:endParaRPr sz="2100" dirty="0">
              <a:latin typeface="Arial"/>
              <a:ea typeface="Arial"/>
              <a:cs typeface="Arial"/>
              <a:sym typeface="Arial"/>
            </a:endParaRPr>
          </a:p>
          <a:p>
            <a:pPr marL="0" lvl="0" indent="0" algn="just" rtl="0">
              <a:spcBef>
                <a:spcPts val="1000"/>
              </a:spcBef>
              <a:spcAft>
                <a:spcPts val="0"/>
              </a:spcAft>
              <a:buNone/>
            </a:pP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6cf3c7bfd_0_93"/>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Applications</a:t>
            </a:r>
            <a:endParaRPr/>
          </a:p>
        </p:txBody>
      </p:sp>
      <p:sp>
        <p:nvSpPr>
          <p:cNvPr id="108" name="Google Shape;108;g306cf3c7bfd_0_93"/>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fontScale="85000" lnSpcReduction="20000"/>
          </a:bodyPr>
          <a:lstStyle/>
          <a:p>
            <a:pPr marL="0" lvl="0" indent="0" algn="just" rtl="0">
              <a:spcBef>
                <a:spcPts val="1000"/>
              </a:spcBef>
              <a:spcAft>
                <a:spcPts val="0"/>
              </a:spcAft>
              <a:buClr>
                <a:schemeClr val="dk1"/>
              </a:buClr>
              <a:buSzPct val="51241"/>
              <a:buFont typeface="Arial"/>
              <a:buNone/>
            </a:pPr>
            <a:r>
              <a:rPr lang="en-US" sz="2146" b="1" dirty="0">
                <a:latin typeface="Times New Roman" panose="02020603050405020304" pitchFamily="18" charset="0"/>
                <a:ea typeface="Arial"/>
                <a:cs typeface="Times New Roman" panose="02020603050405020304" pitchFamily="18" charset="0"/>
                <a:sym typeface="Arial"/>
              </a:rPr>
              <a:t>Planning for Disaster Recovery and Business Continuity</a:t>
            </a:r>
            <a:endParaRPr sz="2146" b="1"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000"/>
              </a:spcBef>
              <a:spcAft>
                <a:spcPts val="0"/>
              </a:spcAft>
              <a:buNone/>
            </a:pPr>
            <a:r>
              <a:rPr lang="en-US" sz="2146" dirty="0">
                <a:latin typeface="Times New Roman" panose="02020603050405020304" pitchFamily="18" charset="0"/>
                <a:ea typeface="Arial"/>
                <a:cs typeface="Times New Roman" panose="02020603050405020304" pitchFamily="18" charset="0"/>
                <a:sym typeface="Arial"/>
              </a:rPr>
              <a:t>Data recovery strategies enable organizations to maintain operations in the event of data loss, attacks, or disasters. This application of cybersecurity emphasizes the importance of regular data backups and investing in systems that facilitate business continuity. By implementing effective models and techniques, organizations can effectively manage severe data loss and ensure ongoing operations.</a:t>
            </a:r>
            <a:endParaRPr sz="2146"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ct val="51241"/>
              <a:buFont typeface="Arial"/>
              <a:buNone/>
            </a:pPr>
            <a:r>
              <a:rPr lang="en-US" sz="2146" b="1" dirty="0">
                <a:latin typeface="Times New Roman" panose="02020603050405020304" pitchFamily="18" charset="0"/>
                <a:ea typeface="Arial"/>
                <a:cs typeface="Times New Roman" panose="02020603050405020304" pitchFamily="18" charset="0"/>
                <a:sym typeface="Arial"/>
              </a:rPr>
              <a:t>Security During Software Development</a:t>
            </a:r>
            <a:br>
              <a:rPr lang="en-US" sz="2146" b="1" dirty="0">
                <a:latin typeface="Times New Roman" panose="02020603050405020304" pitchFamily="18" charset="0"/>
                <a:ea typeface="Arial"/>
                <a:cs typeface="Times New Roman" panose="02020603050405020304" pitchFamily="18" charset="0"/>
                <a:sym typeface="Arial"/>
              </a:rPr>
            </a:br>
            <a:r>
              <a:rPr lang="en-US" sz="2146" dirty="0">
                <a:latin typeface="Times New Roman" panose="02020603050405020304" pitchFamily="18" charset="0"/>
                <a:ea typeface="Arial"/>
                <a:cs typeface="Times New Roman" panose="02020603050405020304" pitchFamily="18" charset="0"/>
                <a:sym typeface="Arial"/>
              </a:rPr>
              <a:t>During the software development process, security measures help identify flaws to ensure compliance with regulations and standards. Cybersecurity tools thoroughly test, scan, and analyze the software to uncover any bugs, vulnerabilities, or weaknesses that could be exploited by hackers or competitors.</a:t>
            </a:r>
            <a:endParaRPr sz="2146"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2146" b="1" dirty="0">
                <a:latin typeface="Times New Roman" panose="02020603050405020304" pitchFamily="18" charset="0"/>
                <a:ea typeface="Arial"/>
                <a:cs typeface="Times New Roman" panose="02020603050405020304" pitchFamily="18" charset="0"/>
                <a:sym typeface="Arial"/>
              </a:rPr>
              <a:t>Protecting Critical Systems</a:t>
            </a:r>
            <a:br>
              <a:rPr lang="en-US" sz="2146" b="1" dirty="0">
                <a:latin typeface="Times New Roman" panose="02020603050405020304" pitchFamily="18" charset="0"/>
                <a:ea typeface="Arial"/>
                <a:cs typeface="Times New Roman" panose="02020603050405020304" pitchFamily="18" charset="0"/>
                <a:sym typeface="Arial"/>
              </a:rPr>
            </a:br>
            <a:r>
              <a:rPr lang="en-US" sz="2146" dirty="0">
                <a:latin typeface="Times New Roman" panose="02020603050405020304" pitchFamily="18" charset="0"/>
                <a:ea typeface="Arial"/>
                <a:cs typeface="Times New Roman" panose="02020603050405020304" pitchFamily="18" charset="0"/>
                <a:sym typeface="Arial"/>
              </a:rPr>
              <a:t>Cybersecurity plays a vital role in preventing attacks on large servers connected to wide-area networks. It enforces strict industry standards for safety, requiring users to adhere to cybersecurity precautions to protect their devices. This approach involves real-time monitoring of all applications and regular evaluations of network security, servers, and users.</a:t>
            </a:r>
            <a:endParaRPr sz="2146"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2199" b="1" dirty="0">
                <a:latin typeface="Times New Roman" panose="02020603050405020304" pitchFamily="18" charset="0"/>
                <a:ea typeface="Arial"/>
                <a:cs typeface="Times New Roman" panose="02020603050405020304" pitchFamily="18" charset="0"/>
                <a:sym typeface="Arial"/>
              </a:rPr>
              <a:t>Network Security Surveillance</a:t>
            </a:r>
            <a:br>
              <a:rPr lang="en-US" sz="2199" b="1" dirty="0">
                <a:latin typeface="Times New Roman" panose="02020603050405020304" pitchFamily="18" charset="0"/>
                <a:ea typeface="Arial"/>
                <a:cs typeface="Times New Roman" panose="02020603050405020304" pitchFamily="18" charset="0"/>
                <a:sym typeface="Arial"/>
              </a:rPr>
            </a:br>
            <a:r>
              <a:rPr lang="en-US" sz="2199" dirty="0">
                <a:latin typeface="Times New Roman" panose="02020603050405020304" pitchFamily="18" charset="0"/>
                <a:ea typeface="Arial"/>
                <a:cs typeface="Times New Roman" panose="02020603050405020304" pitchFamily="18" charset="0"/>
                <a:sym typeface="Arial"/>
              </a:rPr>
              <a:t>Continuous network monitoring involves searching for signs of harmful or intrusive behavior. This practice is often combined with other security tools, such as firewalls, antivirus software, and Intrusion Detection and Prevention Systems (IDPS). Network security monitoring can be performed manually or automatically through specialized software.</a:t>
            </a:r>
            <a:endParaRPr sz="2199"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ct val="48825"/>
              <a:buFont typeface="Arial"/>
              <a:buNone/>
            </a:pPr>
            <a:endParaRPr sz="2252"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endParaRPr sz="2252"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6cf3c7bfd_0_36"/>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Modules</a:t>
            </a:r>
            <a:endParaRPr/>
          </a:p>
        </p:txBody>
      </p:sp>
      <p:sp>
        <p:nvSpPr>
          <p:cNvPr id="115" name="Google Shape;115;g306cf3c7bfd_0_36"/>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100" b="1" dirty="0">
                <a:latin typeface="Times New Roman" panose="02020603050405020304" pitchFamily="18" charset="0"/>
                <a:ea typeface="Arial"/>
                <a:cs typeface="Times New Roman" panose="02020603050405020304" pitchFamily="18" charset="0"/>
                <a:sym typeface="Arial"/>
              </a:rPr>
              <a:t>Module 1: Overview of the Cybersecurity Landscape</a:t>
            </a:r>
            <a:br>
              <a:rPr lang="en-US" sz="2100" b="1" dirty="0">
                <a:latin typeface="Times New Roman" panose="02020603050405020304" pitchFamily="18" charset="0"/>
                <a:ea typeface="Arial"/>
                <a:cs typeface="Times New Roman" panose="02020603050405020304" pitchFamily="18" charset="0"/>
                <a:sym typeface="Arial"/>
              </a:rPr>
            </a:br>
            <a:r>
              <a:rPr lang="en-US" sz="2100" dirty="0">
                <a:latin typeface="Times New Roman" panose="02020603050405020304" pitchFamily="18" charset="0"/>
                <a:ea typeface="Arial"/>
                <a:cs typeface="Times New Roman" panose="02020603050405020304" pitchFamily="18" charset="0"/>
                <a:sym typeface="Arial"/>
              </a:rPr>
              <a:t>The contemporary cybersecurity landscape is a dynamic and hostile environment characterized by advanced threats and increasingly sophisticated attackers. This lesson provides an overview of the current cybersecurity landscape, addresses the challenges associated with Software as a Service (SaaS) applications, outlines various security and data protection regulations and standards, identifies cybersecurity threats and attacker profiles, and explains the stages involved in the cyber-attack lifecycle.</a:t>
            </a:r>
            <a:endParaRPr sz="21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2100" b="1" dirty="0">
                <a:latin typeface="Times New Roman" panose="02020603050405020304" pitchFamily="18" charset="0"/>
                <a:ea typeface="Arial"/>
                <a:cs typeface="Times New Roman" panose="02020603050405020304" pitchFamily="18" charset="0"/>
                <a:sym typeface="Arial"/>
              </a:rPr>
              <a:t>Module 2: Essentials of Network Security in a Connected World</a:t>
            </a:r>
            <a:br>
              <a:rPr lang="en-US" sz="2100" b="1" dirty="0">
                <a:latin typeface="Times New Roman" panose="02020603050405020304" pitchFamily="18" charset="0"/>
                <a:ea typeface="Arial"/>
                <a:cs typeface="Times New Roman" panose="02020603050405020304" pitchFamily="18" charset="0"/>
                <a:sym typeface="Arial"/>
              </a:rPr>
            </a:br>
            <a:r>
              <a:rPr lang="en-US" sz="2100" dirty="0">
                <a:latin typeface="Times New Roman" panose="02020603050405020304" pitchFamily="18" charset="0"/>
                <a:ea typeface="Arial"/>
                <a:cs typeface="Times New Roman" panose="02020603050405020304" pitchFamily="18" charset="0"/>
                <a:sym typeface="Arial"/>
              </a:rPr>
              <a:t>In this module, we will explore how millions of routers transmit Transmission Control Protocol/Internet Protocol (TCP/IP) packets using a variety of routing protocols across local and wide area networks. Additionally, we will examine the role of the Domain Name System (DNS) in translating internet addresses, such as</a:t>
            </a:r>
            <a:r>
              <a:rPr lang="en-US" sz="2100" dirty="0">
                <a:uFill>
                  <a:noFill/>
                </a:uFill>
                <a:latin typeface="Times New Roman" panose="02020603050405020304" pitchFamily="18" charset="0"/>
                <a:ea typeface="Arial"/>
                <a:cs typeface="Times New Roman" panose="02020603050405020304" pitchFamily="18" charset="0"/>
                <a:sym typeface="Arial"/>
                <a:hlinkClick r:id="rId3"/>
              </a:rPr>
              <a:t> </a:t>
            </a:r>
            <a:r>
              <a:rPr lang="en-US" sz="2100" u="sng" dirty="0">
                <a:solidFill>
                  <a:schemeClr val="hlink"/>
                </a:solidFill>
                <a:latin typeface="Times New Roman" panose="02020603050405020304" pitchFamily="18" charset="0"/>
                <a:ea typeface="Arial"/>
                <a:cs typeface="Times New Roman" panose="02020603050405020304" pitchFamily="18" charset="0"/>
                <a:sym typeface="Arial"/>
                <a:hlinkClick r:id="rId3"/>
              </a:rPr>
              <a:t>www.paloaltonetworks.com</a:t>
            </a:r>
            <a:r>
              <a:rPr lang="en-US" sz="2100" dirty="0">
                <a:latin typeface="Times New Roman" panose="02020603050405020304" pitchFamily="18" charset="0"/>
                <a:ea typeface="Arial"/>
                <a:cs typeface="Times New Roman" panose="02020603050405020304" pitchFamily="18" charset="0"/>
                <a:sym typeface="Arial"/>
              </a:rPr>
              <a:t>, into routable IP addresses.</a:t>
            </a:r>
            <a:endParaRPr sz="210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endParaRPr sz="3000" b="1"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6cf3c7bfd_0_42"/>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Modules</a:t>
            </a:r>
            <a:endParaRPr/>
          </a:p>
        </p:txBody>
      </p:sp>
      <p:sp>
        <p:nvSpPr>
          <p:cNvPr id="122" name="Google Shape;122;g306cf3c7bfd_0_42"/>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100" b="1" dirty="0">
                <a:latin typeface="Times New Roman" panose="02020603050405020304" pitchFamily="18" charset="0"/>
                <a:ea typeface="Arial"/>
                <a:cs typeface="Times New Roman" panose="02020603050405020304" pitchFamily="18" charset="0"/>
                <a:sym typeface="Arial"/>
              </a:rPr>
              <a:t>Module 3: Introduction to Cloud Security in Cloud Computing</a:t>
            </a:r>
            <a:br>
              <a:rPr lang="en-US" sz="2100" b="1" dirty="0">
                <a:latin typeface="Times New Roman" panose="02020603050405020304" pitchFamily="18" charset="0"/>
                <a:ea typeface="Arial"/>
                <a:cs typeface="Times New Roman" panose="02020603050405020304" pitchFamily="18" charset="0"/>
                <a:sym typeface="Arial"/>
              </a:rPr>
            </a:br>
            <a:r>
              <a:rPr lang="en-US" sz="2100" dirty="0">
                <a:latin typeface="Times New Roman" panose="02020603050405020304" pitchFamily="18" charset="0"/>
                <a:ea typeface="Arial"/>
                <a:cs typeface="Times New Roman" panose="02020603050405020304" pitchFamily="18" charset="0"/>
                <a:sym typeface="Arial"/>
              </a:rPr>
              <a:t>The transition to cloud computing offers not only cost savings and operational efficiencies but also significant technological advantages. Users can access data and applications from any location, projects can scale effortlessly, and resource consumption can be monitored effectively.</a:t>
            </a:r>
            <a:endParaRPr sz="21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2100" b="1" dirty="0">
                <a:latin typeface="Times New Roman" panose="02020603050405020304" pitchFamily="18" charset="0"/>
                <a:ea typeface="Arial"/>
                <a:cs typeface="Times New Roman" panose="02020603050405020304" pitchFamily="18" charset="0"/>
                <a:sym typeface="Arial"/>
              </a:rPr>
              <a:t>Module 4: Essentials of the Security Operations Center (SOC)</a:t>
            </a:r>
            <a:br>
              <a:rPr lang="en-US" sz="2100" b="1" dirty="0">
                <a:latin typeface="Times New Roman" panose="02020603050405020304" pitchFamily="18" charset="0"/>
                <a:ea typeface="Arial"/>
                <a:cs typeface="Times New Roman" panose="02020603050405020304" pitchFamily="18" charset="0"/>
                <a:sym typeface="Arial"/>
              </a:rPr>
            </a:br>
            <a:r>
              <a:rPr lang="en-US" sz="2100" dirty="0">
                <a:latin typeface="Times New Roman" panose="02020603050405020304" pitchFamily="18" charset="0"/>
                <a:ea typeface="Arial"/>
                <a:cs typeface="Times New Roman" panose="02020603050405020304" pitchFamily="18" charset="0"/>
                <a:sym typeface="Arial"/>
              </a:rPr>
              <a:t>This module provides a high-level introduction to the fundamental concepts of Security Operations Centers (SOC) and Security Operations (SecOps). It offers an overview of the Security Operations framework, highlighting its critical components and functions in maintaining cybersecurity.</a:t>
            </a:r>
            <a:endParaRPr sz="210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endParaRPr sz="3000" b="1" dirty="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6cf3c7bfd_0_139"/>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Real Applications</a:t>
            </a:r>
            <a:endParaRPr/>
          </a:p>
        </p:txBody>
      </p:sp>
      <p:sp>
        <p:nvSpPr>
          <p:cNvPr id="129" name="Google Shape;129;g306cf3c7bfd_0_139"/>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just" rtl="0">
              <a:lnSpc>
                <a:spcPct val="70000"/>
              </a:lnSpc>
              <a:spcBef>
                <a:spcPts val="1000"/>
              </a:spcBef>
              <a:spcAft>
                <a:spcPts val="0"/>
              </a:spcAft>
              <a:buClr>
                <a:schemeClr val="dk1"/>
              </a:buClr>
              <a:buSzPts val="770"/>
              <a:buFont typeface="Arial"/>
              <a:buNone/>
            </a:pPr>
            <a:r>
              <a:rPr lang="en-US" sz="2060" dirty="0"/>
              <a:t>Cybersecurity plays an important role in different sectors by safeguarding digital infrastructure, data, and communications. Here are some key applications of cybersecurity across industries and use cases:</a:t>
            </a:r>
            <a:endParaRPr sz="2060" dirty="0"/>
          </a:p>
          <a:p>
            <a:pPr marL="0" lvl="0" indent="0" algn="just" rtl="0">
              <a:lnSpc>
                <a:spcPct val="70000"/>
              </a:lnSpc>
              <a:spcBef>
                <a:spcPts val="1000"/>
              </a:spcBef>
              <a:spcAft>
                <a:spcPts val="0"/>
              </a:spcAft>
              <a:buClr>
                <a:schemeClr val="dk1"/>
              </a:buClr>
              <a:buSzPts val="770"/>
              <a:buFont typeface="Arial"/>
              <a:buNone/>
            </a:pPr>
            <a:endParaRPr sz="2060" dirty="0"/>
          </a:p>
          <a:p>
            <a:pPr marL="0" lvl="0" indent="0" algn="just" rtl="0">
              <a:spcBef>
                <a:spcPts val="1000"/>
              </a:spcBef>
              <a:spcAft>
                <a:spcPts val="0"/>
              </a:spcAft>
              <a:buNone/>
            </a:pPr>
            <a:endParaRPr dirty="0"/>
          </a:p>
        </p:txBody>
      </p:sp>
      <p:pic>
        <p:nvPicPr>
          <p:cNvPr id="130" name="Google Shape;130;g306cf3c7bfd_0_139"/>
          <p:cNvPicPr preferRelativeResize="0"/>
          <p:nvPr/>
        </p:nvPicPr>
        <p:blipFill>
          <a:blip r:embed="rId3">
            <a:alphaModFix/>
          </a:blip>
          <a:stretch>
            <a:fillRect/>
          </a:stretch>
        </p:blipFill>
        <p:spPr>
          <a:xfrm>
            <a:off x="3105150" y="1673175"/>
            <a:ext cx="5981700" cy="4668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06cf3c7bfd_0_17"/>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Real Time Applications</a:t>
            </a:r>
            <a:endParaRPr/>
          </a:p>
        </p:txBody>
      </p:sp>
      <p:sp>
        <p:nvSpPr>
          <p:cNvPr id="137" name="Google Shape;137;g306cf3c7bfd_0_17"/>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Clr>
                <a:schemeClr val="dk1"/>
              </a:buClr>
              <a:buSzPts val="770"/>
              <a:buFont typeface="Arial"/>
              <a:buNone/>
            </a:pPr>
            <a:r>
              <a:rPr lang="en-US" sz="2060" dirty="0"/>
              <a:t>Cybersecurity plays a crucial role across various sectors by safeguarding digital infrastructure, data, and communications. Here are some key applications of cybersecurity across industries and use cases:</a:t>
            </a:r>
            <a:endParaRPr sz="2060" dirty="0"/>
          </a:p>
          <a:p>
            <a:pPr marL="0" lvl="0" indent="0" algn="just" rtl="0">
              <a:lnSpc>
                <a:spcPct val="70000"/>
              </a:lnSpc>
              <a:spcBef>
                <a:spcPts val="1000"/>
              </a:spcBef>
              <a:spcAft>
                <a:spcPts val="0"/>
              </a:spcAft>
              <a:buClr>
                <a:schemeClr val="dk1"/>
              </a:buClr>
              <a:buSzPts val="770"/>
              <a:buFont typeface="Arial"/>
              <a:buNone/>
            </a:pPr>
            <a:endParaRPr sz="2060" dirty="0"/>
          </a:p>
          <a:p>
            <a:pPr marL="0" lvl="0" indent="0" algn="just" rtl="0">
              <a:lnSpc>
                <a:spcPct val="70000"/>
              </a:lnSpc>
              <a:spcBef>
                <a:spcPts val="1000"/>
              </a:spcBef>
              <a:spcAft>
                <a:spcPts val="0"/>
              </a:spcAft>
              <a:buClr>
                <a:schemeClr val="dk1"/>
              </a:buClr>
              <a:buSzPts val="770"/>
              <a:buFont typeface="Arial"/>
              <a:buNone/>
            </a:pPr>
            <a:r>
              <a:rPr lang="en-US" sz="1800" b="1" dirty="0">
                <a:latin typeface="Times New Roman" panose="02020603050405020304" pitchFamily="18" charset="0"/>
                <a:cs typeface="Times New Roman" panose="02020603050405020304" pitchFamily="18" charset="0"/>
              </a:rPr>
              <a:t>1. Healthcare</a:t>
            </a:r>
            <a:endParaRPr sz="1800" b="1"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US" sz="1600" dirty="0">
                <a:latin typeface="Times New Roman" panose="02020603050405020304" pitchFamily="18" charset="0"/>
                <a:ea typeface="Arial"/>
                <a:cs typeface="Times New Roman" panose="02020603050405020304" pitchFamily="18" charset="0"/>
                <a:sym typeface="Arial"/>
              </a:rPr>
              <a:t>The healthcare industry manages a significant amount of sensitive patient information, making it a crucial sector for cybersecurity. Key applications include:</a:t>
            </a:r>
            <a:endParaRPr sz="16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1600" b="1" dirty="0">
                <a:latin typeface="Times New Roman" panose="02020603050405020304" pitchFamily="18" charset="0"/>
                <a:ea typeface="Arial"/>
                <a:cs typeface="Times New Roman" panose="02020603050405020304" pitchFamily="18" charset="0"/>
                <a:sym typeface="Arial"/>
              </a:rPr>
              <a:t>Medical Device Security:</a:t>
            </a:r>
            <a:r>
              <a:rPr lang="en-US" sz="1600" dirty="0">
                <a:latin typeface="Times New Roman" panose="02020603050405020304" pitchFamily="18" charset="0"/>
                <a:ea typeface="Arial"/>
                <a:cs typeface="Times New Roman" panose="02020603050405020304" pitchFamily="18" charset="0"/>
                <a:sym typeface="Arial"/>
              </a:rPr>
              <a:t> Protecting internet-connected medical devices from cyber threats and unauthorized access to ensure patient safety and data integrity.</a:t>
            </a:r>
            <a:endParaRPr sz="16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SzPts val="1100"/>
              <a:buNone/>
            </a:pPr>
            <a:r>
              <a:rPr lang="en-US" sz="1400" b="1" dirty="0">
                <a:latin typeface="Times New Roman" panose="02020603050405020304" pitchFamily="18" charset="0"/>
                <a:ea typeface="Arial"/>
                <a:cs typeface="Times New Roman" panose="02020603050405020304" pitchFamily="18" charset="0"/>
                <a:sym typeface="Arial"/>
              </a:rPr>
              <a:t>2. E-Commerce and Retail</a:t>
            </a:r>
            <a:br>
              <a:rPr lang="en-US" sz="1400" b="1" dirty="0">
                <a:latin typeface="Times New Roman" panose="02020603050405020304" pitchFamily="18" charset="0"/>
                <a:ea typeface="Arial"/>
                <a:cs typeface="Times New Roman" panose="02020603050405020304" pitchFamily="18" charset="0"/>
                <a:sym typeface="Arial"/>
              </a:rPr>
            </a:br>
            <a:r>
              <a:rPr lang="en-US" sz="1400" dirty="0">
                <a:latin typeface="Times New Roman" panose="02020603050405020304" pitchFamily="18" charset="0"/>
                <a:ea typeface="Arial"/>
                <a:cs typeface="Times New Roman" panose="02020603050405020304" pitchFamily="18" charset="0"/>
                <a:sym typeface="Arial"/>
              </a:rPr>
              <a:t>E-commerce platforms manage sensitive customer data, including payment information and personal details, making cybersecurity vital for:</a:t>
            </a:r>
            <a:endParaRPr sz="1400" dirty="0">
              <a:latin typeface="Times New Roman" panose="02020603050405020304" pitchFamily="18" charset="0"/>
              <a:ea typeface="Arial"/>
              <a:cs typeface="Times New Roman" panose="02020603050405020304" pitchFamily="18" charset="0"/>
              <a:sym typeface="Arial"/>
            </a:endParaRPr>
          </a:p>
          <a:p>
            <a:pPr marL="457200" lvl="0" indent="-317500" algn="l" rtl="0">
              <a:lnSpc>
                <a:spcPct val="115000"/>
              </a:lnSpc>
              <a:spcBef>
                <a:spcPts val="1200"/>
              </a:spcBef>
              <a:spcAft>
                <a:spcPts val="0"/>
              </a:spcAft>
              <a:buSzPts val="1400"/>
              <a:buFont typeface="Arial"/>
              <a:buChar char="●"/>
            </a:pPr>
            <a:r>
              <a:rPr lang="en-US" sz="1400" b="1" dirty="0">
                <a:latin typeface="Times New Roman" panose="02020603050405020304" pitchFamily="18" charset="0"/>
                <a:ea typeface="Arial"/>
                <a:cs typeface="Times New Roman" panose="02020603050405020304" pitchFamily="18" charset="0"/>
                <a:sym typeface="Arial"/>
              </a:rPr>
              <a:t>Customer Data Protection:</a:t>
            </a:r>
            <a:r>
              <a:rPr lang="en-US" sz="1400" dirty="0">
                <a:latin typeface="Times New Roman" panose="02020603050405020304" pitchFamily="18" charset="0"/>
                <a:ea typeface="Arial"/>
                <a:cs typeface="Times New Roman" panose="02020603050405020304" pitchFamily="18" charset="0"/>
                <a:sym typeface="Arial"/>
              </a:rPr>
              <a:t> Encrypting sensitive customer information, such as credit card details and personal identities, to safeguard against unauthorized access.</a:t>
            </a:r>
            <a:endParaRPr sz="1400" dirty="0">
              <a:latin typeface="Times New Roman" panose="02020603050405020304" pitchFamily="18" charset="0"/>
              <a:ea typeface="Arial"/>
              <a:cs typeface="Times New Roman" panose="02020603050405020304" pitchFamily="18" charset="0"/>
              <a:sym typeface="Arial"/>
            </a:endParaRPr>
          </a:p>
          <a:p>
            <a:pPr marL="457200" lvl="0" indent="-317500" algn="l" rtl="0">
              <a:lnSpc>
                <a:spcPct val="115000"/>
              </a:lnSpc>
              <a:spcBef>
                <a:spcPts val="0"/>
              </a:spcBef>
              <a:spcAft>
                <a:spcPts val="0"/>
              </a:spcAft>
              <a:buSzPts val="1400"/>
              <a:buFont typeface="Arial"/>
              <a:buChar char="●"/>
            </a:pPr>
            <a:r>
              <a:rPr lang="en-US" sz="1400" b="1" dirty="0">
                <a:latin typeface="Times New Roman" panose="02020603050405020304" pitchFamily="18" charset="0"/>
                <a:ea typeface="Arial"/>
                <a:cs typeface="Times New Roman" panose="02020603050405020304" pitchFamily="18" charset="0"/>
                <a:sym typeface="Arial"/>
              </a:rPr>
              <a:t>Secure Online Transactions:</a:t>
            </a:r>
            <a:r>
              <a:rPr lang="en-US" sz="1400" dirty="0">
                <a:latin typeface="Times New Roman" panose="02020603050405020304" pitchFamily="18" charset="0"/>
                <a:ea typeface="Arial"/>
                <a:cs typeface="Times New Roman" panose="02020603050405020304" pitchFamily="18" charset="0"/>
                <a:sym typeface="Arial"/>
              </a:rPr>
              <a:t> Implementing SSL/TLS encryption and other security measures to facilitate safe financial transactions.</a:t>
            </a:r>
            <a:endParaRPr sz="1400" dirty="0">
              <a:latin typeface="Times New Roman" panose="02020603050405020304" pitchFamily="18" charset="0"/>
              <a:ea typeface="Arial"/>
              <a:cs typeface="Times New Roman" panose="02020603050405020304" pitchFamily="18" charset="0"/>
              <a:sym typeface="Arial"/>
            </a:endParaRPr>
          </a:p>
          <a:p>
            <a:pPr marL="457200" lvl="0" indent="-317500" algn="l" rtl="0">
              <a:lnSpc>
                <a:spcPct val="115000"/>
              </a:lnSpc>
              <a:spcBef>
                <a:spcPts val="0"/>
              </a:spcBef>
              <a:spcAft>
                <a:spcPts val="0"/>
              </a:spcAft>
              <a:buSzPts val="1400"/>
              <a:buFont typeface="Arial"/>
              <a:buChar char="●"/>
            </a:pPr>
            <a:r>
              <a:rPr lang="en-US" sz="1400" b="1" dirty="0">
                <a:latin typeface="Times New Roman" panose="02020603050405020304" pitchFamily="18" charset="0"/>
                <a:ea typeface="Arial"/>
                <a:cs typeface="Times New Roman" panose="02020603050405020304" pitchFamily="18" charset="0"/>
                <a:sym typeface="Arial"/>
              </a:rPr>
              <a:t>Preventing Fraud:</a:t>
            </a:r>
            <a:r>
              <a:rPr lang="en-US" sz="1400" dirty="0">
                <a:latin typeface="Times New Roman" panose="02020603050405020304" pitchFamily="18" charset="0"/>
                <a:ea typeface="Arial"/>
                <a:cs typeface="Times New Roman" panose="02020603050405020304" pitchFamily="18" charset="0"/>
                <a:sym typeface="Arial"/>
              </a:rPr>
              <a:t> Identifying and mitigating fraudulent activities, including phishing, fake reviews, and account takeovers.</a:t>
            </a:r>
            <a:endParaRPr sz="1400" dirty="0">
              <a:latin typeface="Times New Roman" panose="02020603050405020304" pitchFamily="18" charset="0"/>
              <a:ea typeface="Arial"/>
              <a:cs typeface="Times New Roman" panose="02020603050405020304" pitchFamily="18" charset="0"/>
              <a:sym typeface="Arial"/>
            </a:endParaRPr>
          </a:p>
          <a:p>
            <a:pPr marL="457200" lvl="0" indent="-317500" algn="l" rtl="0">
              <a:lnSpc>
                <a:spcPct val="115000"/>
              </a:lnSpc>
              <a:spcBef>
                <a:spcPts val="0"/>
              </a:spcBef>
              <a:spcAft>
                <a:spcPts val="0"/>
              </a:spcAft>
              <a:buSzPts val="1400"/>
              <a:buFont typeface="Arial"/>
              <a:buChar char="●"/>
            </a:pPr>
            <a:r>
              <a:rPr lang="en-US" sz="1400" b="1" dirty="0">
                <a:latin typeface="Times New Roman" panose="02020603050405020304" pitchFamily="18" charset="0"/>
                <a:ea typeface="Arial"/>
                <a:cs typeface="Times New Roman" panose="02020603050405020304" pitchFamily="18" charset="0"/>
                <a:sym typeface="Arial"/>
              </a:rPr>
              <a:t>Supply Chain Security:</a:t>
            </a:r>
            <a:r>
              <a:rPr lang="en-US" sz="1400" dirty="0">
                <a:latin typeface="Times New Roman" panose="02020603050405020304" pitchFamily="18" charset="0"/>
                <a:ea typeface="Arial"/>
                <a:cs typeface="Times New Roman" panose="02020603050405020304" pitchFamily="18" charset="0"/>
                <a:sym typeface="Arial"/>
              </a:rPr>
              <a:t> Ensuring the integrity and security of digital supply chains to protect against disruptions and threats.</a:t>
            </a:r>
            <a:endParaRPr sz="140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SzPts val="1100"/>
              <a:buNone/>
            </a:pPr>
            <a:endParaRPr sz="3100" b="1"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0" lvl="0" indent="0" algn="just" rtl="0">
              <a:lnSpc>
                <a:spcPct val="70000"/>
              </a:lnSpc>
              <a:spcBef>
                <a:spcPts val="1000"/>
              </a:spcBef>
              <a:spcAft>
                <a:spcPts val="0"/>
              </a:spcAft>
              <a:buSzPts val="770"/>
              <a:buNone/>
            </a:pPr>
            <a:endParaRPr sz="236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306cf3c7bfd_0_23"/>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Real Time Applications</a:t>
            </a:r>
            <a:endParaRPr/>
          </a:p>
        </p:txBody>
      </p:sp>
      <p:sp>
        <p:nvSpPr>
          <p:cNvPr id="144" name="Google Shape;144;g306cf3c7bfd_0_23"/>
          <p:cNvSpPr txBox="1">
            <a:spLocks noGrp="1"/>
          </p:cNvSpPr>
          <p:nvPr>
            <p:ph type="body" idx="1"/>
          </p:nvPr>
        </p:nvSpPr>
        <p:spPr>
          <a:xfrm>
            <a:off x="127005" y="835742"/>
            <a:ext cx="11779200" cy="5579312"/>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500" b="1" dirty="0">
                <a:latin typeface="Times New Roman" panose="02020603050405020304" pitchFamily="18" charset="0"/>
                <a:ea typeface="Arial"/>
                <a:cs typeface="Times New Roman" panose="02020603050405020304" pitchFamily="18" charset="0"/>
                <a:sym typeface="Arial"/>
              </a:rPr>
              <a:t>3. Government and Defense</a:t>
            </a:r>
            <a:br>
              <a:rPr lang="en-US" sz="1500" b="1" dirty="0">
                <a:latin typeface="Times New Roman" panose="02020603050405020304" pitchFamily="18" charset="0"/>
                <a:ea typeface="Arial"/>
                <a:cs typeface="Times New Roman" panose="02020603050405020304" pitchFamily="18" charset="0"/>
                <a:sym typeface="Arial"/>
              </a:rPr>
            </a:br>
            <a:r>
              <a:rPr lang="en-US" sz="1500" dirty="0">
                <a:latin typeface="Times New Roman" panose="02020603050405020304" pitchFamily="18" charset="0"/>
                <a:ea typeface="Arial"/>
                <a:cs typeface="Times New Roman" panose="02020603050405020304" pitchFamily="18" charset="0"/>
                <a:sym typeface="Arial"/>
              </a:rPr>
              <a:t>Government agencies, particularly those in defense and intelligence, are frequent targets for cyber espionage and attacks. Key applications of cybersecurity in this sector include:</a:t>
            </a:r>
            <a:endParaRPr sz="1500" dirty="0">
              <a:latin typeface="Times New Roman" panose="02020603050405020304" pitchFamily="18" charset="0"/>
              <a:ea typeface="Arial"/>
              <a:cs typeface="Times New Roman" panose="02020603050405020304" pitchFamily="18" charset="0"/>
              <a:sym typeface="Arial"/>
            </a:endParaRPr>
          </a:p>
          <a:p>
            <a:pPr marL="457200" lvl="0" indent="-323850" algn="l" rtl="0">
              <a:lnSpc>
                <a:spcPct val="115000"/>
              </a:lnSpc>
              <a:spcBef>
                <a:spcPts val="1200"/>
              </a:spcBef>
              <a:spcAft>
                <a:spcPts val="0"/>
              </a:spcAft>
              <a:buSzPts val="1500"/>
              <a:buFont typeface="Arial"/>
              <a:buChar char="●"/>
            </a:pPr>
            <a:r>
              <a:rPr lang="en-US" sz="1500" b="1" dirty="0">
                <a:latin typeface="Times New Roman" panose="02020603050405020304" pitchFamily="18" charset="0"/>
                <a:ea typeface="Arial"/>
                <a:cs typeface="Times New Roman" panose="02020603050405020304" pitchFamily="18" charset="0"/>
                <a:sym typeface="Arial"/>
              </a:rPr>
              <a:t>National Security:</a:t>
            </a:r>
            <a:r>
              <a:rPr lang="en-US" sz="1500" dirty="0">
                <a:latin typeface="Times New Roman" panose="02020603050405020304" pitchFamily="18" charset="0"/>
                <a:ea typeface="Arial"/>
                <a:cs typeface="Times New Roman" panose="02020603050405020304" pitchFamily="18" charset="0"/>
                <a:sym typeface="Arial"/>
              </a:rPr>
              <a:t> Safeguarding critical national infrastructure (CNI), such as power grids, water systems, and transportation networks, from cyberattacks.</a:t>
            </a:r>
            <a:endParaRPr sz="1500" dirty="0">
              <a:latin typeface="Times New Roman" panose="02020603050405020304" pitchFamily="18" charset="0"/>
              <a:ea typeface="Arial"/>
              <a:cs typeface="Times New Roman" panose="02020603050405020304" pitchFamily="18" charset="0"/>
              <a:sym typeface="Arial"/>
            </a:endParaRPr>
          </a:p>
          <a:p>
            <a:pPr marL="457200" lvl="0" indent="-323850" algn="l" rtl="0">
              <a:lnSpc>
                <a:spcPct val="115000"/>
              </a:lnSpc>
              <a:spcBef>
                <a:spcPts val="0"/>
              </a:spcBef>
              <a:spcAft>
                <a:spcPts val="0"/>
              </a:spcAft>
              <a:buSzPts val="1500"/>
              <a:buFont typeface="Arial"/>
              <a:buChar char="●"/>
            </a:pPr>
            <a:r>
              <a:rPr lang="en-US" sz="1500" b="1" dirty="0">
                <a:latin typeface="Times New Roman" panose="02020603050405020304" pitchFamily="18" charset="0"/>
                <a:ea typeface="Arial"/>
                <a:cs typeface="Times New Roman" panose="02020603050405020304" pitchFamily="18" charset="0"/>
                <a:sym typeface="Arial"/>
              </a:rPr>
              <a:t>Cyber Warfare:</a:t>
            </a:r>
            <a:r>
              <a:rPr lang="en-US" sz="1500" dirty="0">
                <a:latin typeface="Times New Roman" panose="02020603050405020304" pitchFamily="18" charset="0"/>
                <a:ea typeface="Arial"/>
                <a:cs typeface="Times New Roman" panose="02020603050405020304" pitchFamily="18" charset="0"/>
                <a:sym typeface="Arial"/>
              </a:rPr>
              <a:t> Defending against and conducting cyber operations during geopolitical conflicts.</a:t>
            </a:r>
            <a:endParaRPr sz="1500" dirty="0">
              <a:latin typeface="Times New Roman" panose="02020603050405020304" pitchFamily="18" charset="0"/>
              <a:ea typeface="Arial"/>
              <a:cs typeface="Times New Roman" panose="02020603050405020304" pitchFamily="18" charset="0"/>
              <a:sym typeface="Arial"/>
            </a:endParaRPr>
          </a:p>
          <a:p>
            <a:pPr marL="457200" lvl="0" indent="-323850" algn="l" rtl="0">
              <a:lnSpc>
                <a:spcPct val="115000"/>
              </a:lnSpc>
              <a:spcBef>
                <a:spcPts val="0"/>
              </a:spcBef>
              <a:spcAft>
                <a:spcPts val="0"/>
              </a:spcAft>
              <a:buSzPts val="1500"/>
              <a:buFont typeface="Arial"/>
              <a:buChar char="●"/>
            </a:pPr>
            <a:r>
              <a:rPr lang="en-US" sz="1500" b="1" dirty="0">
                <a:latin typeface="Times New Roman" panose="02020603050405020304" pitchFamily="18" charset="0"/>
                <a:ea typeface="Arial"/>
                <a:cs typeface="Times New Roman" panose="02020603050405020304" pitchFamily="18" charset="0"/>
                <a:sym typeface="Arial"/>
              </a:rPr>
              <a:t>Data Protection:</a:t>
            </a:r>
            <a:r>
              <a:rPr lang="en-US" sz="1500" dirty="0">
                <a:latin typeface="Times New Roman" panose="02020603050405020304" pitchFamily="18" charset="0"/>
                <a:ea typeface="Arial"/>
                <a:cs typeface="Times New Roman" panose="02020603050405020304" pitchFamily="18" charset="0"/>
                <a:sym typeface="Arial"/>
              </a:rPr>
              <a:t> Securing classified government information, military communications, and defense systems to maintain confidentiality and integrity.</a:t>
            </a:r>
            <a:endParaRPr sz="1500" dirty="0">
              <a:latin typeface="Times New Roman" panose="02020603050405020304" pitchFamily="18" charset="0"/>
              <a:ea typeface="Arial"/>
              <a:cs typeface="Times New Roman" panose="02020603050405020304" pitchFamily="18" charset="0"/>
              <a:sym typeface="Arial"/>
            </a:endParaRPr>
          </a:p>
          <a:p>
            <a:pPr marL="457200" lvl="0" indent="-323850" algn="l" rtl="0">
              <a:lnSpc>
                <a:spcPct val="115000"/>
              </a:lnSpc>
              <a:spcBef>
                <a:spcPts val="0"/>
              </a:spcBef>
              <a:spcAft>
                <a:spcPts val="0"/>
              </a:spcAft>
              <a:buSzPts val="1500"/>
              <a:buFont typeface="Arial"/>
              <a:buChar char="●"/>
            </a:pPr>
            <a:r>
              <a:rPr lang="en-US" sz="1500" b="1" dirty="0">
                <a:latin typeface="Times New Roman" panose="02020603050405020304" pitchFamily="18" charset="0"/>
                <a:ea typeface="Arial"/>
                <a:cs typeface="Times New Roman" panose="02020603050405020304" pitchFamily="18" charset="0"/>
                <a:sym typeface="Arial"/>
              </a:rPr>
              <a:t>E-Government Services:</a:t>
            </a:r>
            <a:r>
              <a:rPr lang="en-US" sz="1500" dirty="0">
                <a:latin typeface="Times New Roman" panose="02020603050405020304" pitchFamily="18" charset="0"/>
                <a:ea typeface="Arial"/>
                <a:cs typeface="Times New Roman" panose="02020603050405020304" pitchFamily="18" charset="0"/>
                <a:sym typeface="Arial"/>
              </a:rPr>
              <a:t> Ensuring that digital government services, such as tax filing and voting, are secure and protected against tampering.</a:t>
            </a:r>
            <a:endParaRPr sz="15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1600" b="1" dirty="0">
                <a:latin typeface="Times New Roman" panose="02020603050405020304" pitchFamily="18" charset="0"/>
                <a:ea typeface="Arial"/>
                <a:cs typeface="Times New Roman" panose="02020603050405020304" pitchFamily="18" charset="0"/>
                <a:sym typeface="Arial"/>
              </a:rPr>
              <a:t>6. Telecommunications</a:t>
            </a:r>
            <a:br>
              <a:rPr lang="en-US" sz="1600" b="1" dirty="0">
                <a:latin typeface="Times New Roman" panose="02020603050405020304" pitchFamily="18" charset="0"/>
                <a:ea typeface="Arial"/>
                <a:cs typeface="Times New Roman" panose="02020603050405020304" pitchFamily="18" charset="0"/>
                <a:sym typeface="Arial"/>
              </a:rPr>
            </a:br>
            <a:r>
              <a:rPr lang="en-US" sz="1600" dirty="0">
                <a:latin typeface="Times New Roman" panose="02020603050405020304" pitchFamily="18" charset="0"/>
                <a:ea typeface="Arial"/>
                <a:cs typeface="Times New Roman" panose="02020603050405020304" pitchFamily="18" charset="0"/>
                <a:sym typeface="Arial"/>
              </a:rPr>
              <a:t>Telecom providers encounter a range of threats, including data breaches, denial-of-service attacks, and malware. Key cybersecurity applications in this sector include:</a:t>
            </a:r>
            <a:endParaRPr sz="1600" dirty="0">
              <a:latin typeface="Times New Roman" panose="02020603050405020304" pitchFamily="18" charset="0"/>
              <a:ea typeface="Arial"/>
              <a:cs typeface="Times New Roman" panose="02020603050405020304" pitchFamily="18" charset="0"/>
              <a:sym typeface="Arial"/>
            </a:endParaRPr>
          </a:p>
          <a:p>
            <a:pPr marL="457200" lvl="0" indent="-330200" algn="l" rtl="0">
              <a:lnSpc>
                <a:spcPct val="115000"/>
              </a:lnSpc>
              <a:spcBef>
                <a:spcPts val="1200"/>
              </a:spcBef>
              <a:spcAft>
                <a:spcPts val="0"/>
              </a:spcAft>
              <a:buSzPts val="1600"/>
              <a:buFont typeface="Arial"/>
              <a:buChar char="●"/>
            </a:pPr>
            <a:r>
              <a:rPr lang="en-US" sz="1600" b="1" dirty="0">
                <a:latin typeface="Times New Roman" panose="02020603050405020304" pitchFamily="18" charset="0"/>
                <a:ea typeface="Arial"/>
                <a:cs typeface="Times New Roman" panose="02020603050405020304" pitchFamily="18" charset="0"/>
                <a:sym typeface="Arial"/>
              </a:rPr>
              <a:t>Network Security:</a:t>
            </a:r>
            <a:r>
              <a:rPr lang="en-US" sz="1600" dirty="0">
                <a:latin typeface="Times New Roman" panose="02020603050405020304" pitchFamily="18" charset="0"/>
                <a:ea typeface="Arial"/>
                <a:cs typeface="Times New Roman" panose="02020603050405020304" pitchFamily="18" charset="0"/>
                <a:sym typeface="Arial"/>
              </a:rPr>
              <a:t> Safeguarding communication networks to prevent eavesdropping and attacks on core infrastructure.</a:t>
            </a:r>
            <a:endParaRPr sz="1600" dirty="0">
              <a:latin typeface="Times New Roman" panose="02020603050405020304" pitchFamily="18" charset="0"/>
              <a:ea typeface="Arial"/>
              <a:cs typeface="Times New Roman" panose="02020603050405020304" pitchFamily="18" charset="0"/>
              <a:sym typeface="Arial"/>
            </a:endParaRPr>
          </a:p>
          <a:p>
            <a:pPr marL="457200" lvl="0" indent="-330200" algn="l" rtl="0">
              <a:lnSpc>
                <a:spcPct val="115000"/>
              </a:lnSpc>
              <a:spcBef>
                <a:spcPts val="0"/>
              </a:spcBef>
              <a:spcAft>
                <a:spcPts val="0"/>
              </a:spcAft>
              <a:buSzPts val="1600"/>
              <a:buFont typeface="Arial"/>
              <a:buChar char="●"/>
            </a:pPr>
            <a:r>
              <a:rPr lang="en-US" sz="1600" b="1" dirty="0">
                <a:latin typeface="Times New Roman" panose="02020603050405020304" pitchFamily="18" charset="0"/>
                <a:ea typeface="Arial"/>
                <a:cs typeface="Times New Roman" panose="02020603050405020304" pitchFamily="18" charset="0"/>
                <a:sym typeface="Arial"/>
              </a:rPr>
              <a:t>Data Privacy:</a:t>
            </a:r>
            <a:r>
              <a:rPr lang="en-US" sz="1600" dirty="0">
                <a:latin typeface="Times New Roman" panose="02020603050405020304" pitchFamily="18" charset="0"/>
                <a:ea typeface="Arial"/>
                <a:cs typeface="Times New Roman" panose="02020603050405020304" pitchFamily="18" charset="0"/>
                <a:sym typeface="Arial"/>
              </a:rPr>
              <a:t> Protecting user data, call records, and messages from unauthorized access or theft.</a:t>
            </a:r>
            <a:endParaRPr sz="1600" dirty="0">
              <a:latin typeface="Times New Roman" panose="02020603050405020304" pitchFamily="18" charset="0"/>
              <a:ea typeface="Arial"/>
              <a:cs typeface="Times New Roman" panose="02020603050405020304" pitchFamily="18" charset="0"/>
              <a:sym typeface="Arial"/>
            </a:endParaRPr>
          </a:p>
          <a:p>
            <a:pPr marL="457200" lvl="0" indent="-330200" algn="l" rtl="0">
              <a:lnSpc>
                <a:spcPct val="115000"/>
              </a:lnSpc>
              <a:spcBef>
                <a:spcPts val="0"/>
              </a:spcBef>
              <a:spcAft>
                <a:spcPts val="0"/>
              </a:spcAft>
              <a:buSzPts val="1600"/>
              <a:buFont typeface="Arial"/>
              <a:buChar char="●"/>
            </a:pPr>
            <a:r>
              <a:rPr lang="en-US" sz="1600" b="1" dirty="0">
                <a:latin typeface="Times New Roman" panose="02020603050405020304" pitchFamily="18" charset="0"/>
                <a:ea typeface="Arial"/>
                <a:cs typeface="Times New Roman" panose="02020603050405020304" pitchFamily="18" charset="0"/>
                <a:sym typeface="Arial"/>
              </a:rPr>
              <a:t>Secure 5G Infrastructure:</a:t>
            </a:r>
            <a:r>
              <a:rPr lang="en-US" sz="1600" dirty="0">
                <a:latin typeface="Times New Roman" panose="02020603050405020304" pitchFamily="18" charset="0"/>
                <a:ea typeface="Arial"/>
                <a:cs typeface="Times New Roman" panose="02020603050405020304" pitchFamily="18" charset="0"/>
                <a:sym typeface="Arial"/>
              </a:rPr>
              <a:t> Implementing security measures to defend the next generation of cellular networks against cyber threats.</a:t>
            </a:r>
            <a:endParaRPr sz="1600" dirty="0">
              <a:latin typeface="Times New Roman" panose="02020603050405020304" pitchFamily="18" charset="0"/>
              <a:ea typeface="Arial"/>
              <a:cs typeface="Times New Roman" panose="02020603050405020304" pitchFamily="18" charset="0"/>
              <a:sym typeface="Arial"/>
            </a:endParaRPr>
          </a:p>
          <a:p>
            <a:pPr marL="457200" lvl="0" indent="-330200" algn="l" rtl="0">
              <a:lnSpc>
                <a:spcPct val="115000"/>
              </a:lnSpc>
              <a:spcBef>
                <a:spcPts val="0"/>
              </a:spcBef>
              <a:spcAft>
                <a:spcPts val="0"/>
              </a:spcAft>
              <a:buSzPts val="1600"/>
              <a:buFont typeface="Arial"/>
              <a:buChar char="●"/>
            </a:pPr>
            <a:r>
              <a:rPr lang="en-US" sz="1600" b="1" dirty="0">
                <a:latin typeface="Times New Roman" panose="02020603050405020304" pitchFamily="18" charset="0"/>
                <a:ea typeface="Arial"/>
                <a:cs typeface="Times New Roman" panose="02020603050405020304" pitchFamily="18" charset="0"/>
                <a:sym typeface="Arial"/>
              </a:rPr>
              <a:t>DDoS Protection:</a:t>
            </a:r>
            <a:r>
              <a:rPr lang="en-US" sz="1600" dirty="0">
                <a:latin typeface="Times New Roman" panose="02020603050405020304" pitchFamily="18" charset="0"/>
                <a:ea typeface="Arial"/>
                <a:cs typeface="Times New Roman" panose="02020603050405020304" pitchFamily="18" charset="0"/>
                <a:sym typeface="Arial"/>
              </a:rPr>
              <a:t> Preventing distributed denial-of-service attacks that could disrupt communication networks.</a:t>
            </a:r>
            <a:endParaRPr sz="16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1200"/>
              </a:spcAft>
              <a:buNone/>
            </a:pPr>
            <a:endParaRPr sz="31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306cf3c7bfd_0_63"/>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Learning Outcomes</a:t>
            </a:r>
            <a:endParaRPr/>
          </a:p>
        </p:txBody>
      </p:sp>
      <p:sp>
        <p:nvSpPr>
          <p:cNvPr id="151" name="Google Shape;151;g306cf3c7bfd_0_63"/>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700" dirty="0">
                <a:latin typeface="Times New Roman" panose="02020603050405020304" pitchFamily="18" charset="0"/>
                <a:ea typeface="Arial"/>
                <a:cs typeface="Times New Roman" panose="02020603050405020304" pitchFamily="18" charset="0"/>
                <a:sym typeface="Arial"/>
              </a:rPr>
              <a:t>After completing this training, you should be able to:</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120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Explain the current cybersecurity landscape.</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Recognize various cybersecurity threats.</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Assess different types of malware and cyber-attack techniques.</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Understand the relationship between vulnerabilities and exploits.</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Identify how spamming and phishing attacks are carried out.</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Describe vulnerabilities, attacks, and advanced persistent threats related to Wi-Fi.</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Explain perimeter-based Zero Trust security models and identify the capabilities of the Palo Alto Networks prevention-first architecture.</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Outline the basic operations of enterprise networks, including common networking devices, routing protocols, network types and topologies, and services such as DNS.</a:t>
            </a:r>
            <a:endParaRPr sz="1700" dirty="0">
              <a:latin typeface="Times New Roman" panose="02020603050405020304" pitchFamily="18" charset="0"/>
              <a:ea typeface="Arial"/>
              <a:cs typeface="Times New Roman" panose="02020603050405020304" pitchFamily="18" charset="0"/>
              <a:sym typeface="Arial"/>
            </a:endParaRPr>
          </a:p>
          <a:p>
            <a:pPr marL="457200" lvl="0" indent="-298450" algn="l" rtl="0">
              <a:lnSpc>
                <a:spcPct val="115000"/>
              </a:lnSpc>
              <a:spcBef>
                <a:spcPts val="0"/>
              </a:spcBef>
              <a:spcAft>
                <a:spcPts val="0"/>
              </a:spcAft>
              <a:buSzPts val="1100"/>
              <a:buFont typeface="Arial"/>
              <a:buChar char="●"/>
            </a:pPr>
            <a:r>
              <a:rPr lang="en-US" sz="1700" dirty="0">
                <a:latin typeface="Times New Roman" panose="02020603050405020304" pitchFamily="18" charset="0"/>
                <a:ea typeface="Arial"/>
                <a:cs typeface="Times New Roman" panose="02020603050405020304" pitchFamily="18" charset="0"/>
                <a:sym typeface="Arial"/>
              </a:rPr>
              <a:t>Describe cloud computing models, virtualization, hypervisors, options for public cloud service providers, and private deployment options.</a:t>
            </a:r>
            <a:endParaRPr sz="1700" dirty="0">
              <a:latin typeface="Times New Roman" panose="02020603050405020304" pitchFamily="18" charset="0"/>
              <a:ea typeface="Arial"/>
              <a:cs typeface="Times New Roman" panose="02020603050405020304" pitchFamily="18" charset="0"/>
              <a:sym typeface="Arial"/>
            </a:endParaRPr>
          </a:p>
          <a:p>
            <a:pPr marL="292100" marR="12700" lvl="0" indent="0" algn="l" rtl="0">
              <a:lnSpc>
                <a:spcPct val="115000"/>
              </a:lnSpc>
              <a:spcBef>
                <a:spcPts val="1200"/>
              </a:spcBef>
              <a:spcAft>
                <a:spcPts val="0"/>
              </a:spcAft>
              <a:buNone/>
            </a:pPr>
            <a:endParaRPr sz="17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06cf3c7bfd_0_105"/>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Learning Outcomes</a:t>
            </a:r>
            <a:endParaRPr/>
          </a:p>
        </p:txBody>
      </p:sp>
      <p:sp>
        <p:nvSpPr>
          <p:cNvPr id="158" name="Google Shape;158;g306cf3c7bfd_0_105"/>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1200"/>
              </a:spcBef>
              <a:spcAft>
                <a:spcPts val="0"/>
              </a:spcAft>
              <a:buSzPts val="1800"/>
              <a:buFont typeface="Arial"/>
              <a:buChar char="●"/>
            </a:pPr>
            <a:r>
              <a:rPr lang="en-US" sz="2000" dirty="0"/>
              <a:t>Explain the DevOps strategy that integrates teams to identify and resolve issues, automate deployment processes, and minimize time to market.</a:t>
            </a:r>
            <a:endParaRPr sz="2000" dirty="0"/>
          </a:p>
          <a:p>
            <a:pPr marL="457200" lvl="0" indent="-342900" algn="l" rtl="0">
              <a:lnSpc>
                <a:spcPct val="115000"/>
              </a:lnSpc>
              <a:spcBef>
                <a:spcPts val="0"/>
              </a:spcBef>
              <a:spcAft>
                <a:spcPts val="0"/>
              </a:spcAft>
              <a:buSzPts val="1800"/>
              <a:buFont typeface="Arial"/>
              <a:buChar char="●"/>
            </a:pPr>
            <a:r>
              <a:rPr lang="en-US" sz="2000" dirty="0"/>
              <a:t>Describe the evolution of data centers through a combination of traditional and cloud computing technologies.</a:t>
            </a:r>
            <a:endParaRPr sz="2000" dirty="0"/>
          </a:p>
          <a:p>
            <a:pPr marL="457200" lvl="0" indent="-342900" algn="l" rtl="0">
              <a:lnSpc>
                <a:spcPct val="115000"/>
              </a:lnSpc>
              <a:spcBef>
                <a:spcPts val="0"/>
              </a:spcBef>
              <a:spcAft>
                <a:spcPts val="0"/>
              </a:spcAft>
              <a:buSzPts val="1800"/>
              <a:buFont typeface="Arial"/>
              <a:buChar char="●"/>
            </a:pPr>
            <a:r>
              <a:rPr lang="en-US" sz="2000" dirty="0"/>
              <a:t>Detail how Secure Access Service Edge (SASE) solutions assist organizations in adopting cloud and mobility concepts.</a:t>
            </a:r>
            <a:endParaRPr sz="2000" dirty="0"/>
          </a:p>
          <a:p>
            <a:pPr marL="457200" lvl="0" indent="-342900" algn="l" rtl="0">
              <a:lnSpc>
                <a:spcPct val="115000"/>
              </a:lnSpc>
              <a:spcBef>
                <a:spcPts val="0"/>
              </a:spcBef>
              <a:spcAft>
                <a:spcPts val="0"/>
              </a:spcAft>
              <a:buSzPts val="1800"/>
              <a:buFont typeface="Arial"/>
              <a:buChar char="●"/>
            </a:pPr>
            <a:r>
              <a:rPr lang="en-US" sz="2000" dirty="0"/>
              <a:t>Explain how SaaS solutions offer data classification, visibility into sharing and permissions, and threat detection within applications.</a:t>
            </a:r>
            <a:endParaRPr sz="2000" dirty="0"/>
          </a:p>
          <a:p>
            <a:pPr marL="457200" lvl="0" indent="-342900" algn="l" rtl="0">
              <a:lnSpc>
                <a:spcPct val="115000"/>
              </a:lnSpc>
              <a:spcBef>
                <a:spcPts val="0"/>
              </a:spcBef>
              <a:spcAft>
                <a:spcPts val="0"/>
              </a:spcAft>
              <a:buSzPts val="1800"/>
              <a:buFont typeface="Arial"/>
              <a:buChar char="●"/>
            </a:pPr>
            <a:r>
              <a:rPr lang="en-US" sz="2000" dirty="0"/>
              <a:t>Describe how the Prisma Cloud security platform identifies and mitigates security risks.</a:t>
            </a:r>
            <a:endParaRPr sz="2000" dirty="0"/>
          </a:p>
          <a:p>
            <a:pPr marL="0" lvl="0" indent="0" algn="l" rtl="0">
              <a:lnSpc>
                <a:spcPct val="115000"/>
              </a:lnSpc>
              <a:spcBef>
                <a:spcPts val="1200"/>
              </a:spcBef>
              <a:spcAft>
                <a:spcPts val="0"/>
              </a:spcAft>
              <a:buClr>
                <a:schemeClr val="dk1"/>
              </a:buClr>
              <a:buSzPts val="1100"/>
              <a:buFont typeface="Arial"/>
              <a:buNone/>
            </a:pPr>
            <a:endParaRPr sz="2000" dirty="0"/>
          </a:p>
          <a:p>
            <a:pPr marL="457200" lvl="0" indent="0" algn="just" rtl="0">
              <a:spcBef>
                <a:spcPts val="1000"/>
              </a:spcBef>
              <a:spcAft>
                <a:spcPts val="0"/>
              </a:spcAft>
              <a:buNone/>
            </a:pPr>
            <a:endParaRPr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4400"/>
              <a:buFont typeface="Times New Roman"/>
              <a:buNone/>
            </a:pPr>
            <a:r>
              <a:rPr lang="en-US" sz="4400" b="0" strike="noStrike">
                <a:solidFill>
                  <a:srgbClr val="FFFFFF"/>
                </a:solidFill>
                <a:latin typeface="Times New Roman"/>
                <a:ea typeface="Times New Roman"/>
                <a:cs typeface="Times New Roman"/>
                <a:sym typeface="Times New Roman"/>
              </a:rPr>
              <a:t>Git Hub Dashboard</a:t>
            </a:r>
            <a:endParaRPr/>
          </a:p>
        </p:txBody>
      </p:sp>
      <p:sp>
        <p:nvSpPr>
          <p:cNvPr id="165" name="Google Shape;165;p4"/>
          <p:cNvSpPr txBox="1"/>
          <p:nvPr/>
        </p:nvSpPr>
        <p:spPr>
          <a:xfrm>
            <a:off x="199505" y="5497285"/>
            <a:ext cx="11779135" cy="994953"/>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Repository Name Like: Summer Internship - I</a:t>
            </a:r>
            <a:endParaRPr/>
          </a:p>
          <a:p>
            <a:pPr marL="457200" marR="0" lvl="0" indent="-457200" algn="just" rtl="0">
              <a:lnSpc>
                <a:spcPct val="90000"/>
              </a:lnSpc>
              <a:spcBef>
                <a:spcPts val="100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Under that include document, presentation and Certificate(Pdf).</a:t>
            </a:r>
            <a:endParaRPr/>
          </a:p>
        </p:txBody>
      </p:sp>
      <p:pic>
        <p:nvPicPr>
          <p:cNvPr id="166" name="Google Shape;166;p4"/>
          <p:cNvPicPr preferRelativeResize="0"/>
          <p:nvPr/>
        </p:nvPicPr>
        <p:blipFill rotWithShape="1">
          <a:blip r:embed="rId3">
            <a:alphaModFix/>
          </a:blip>
          <a:srcRect l="1625" t="24605" r="78751" b="18256"/>
          <a:stretch/>
        </p:blipFill>
        <p:spPr>
          <a:xfrm>
            <a:off x="2198915" y="4125685"/>
            <a:ext cx="468086" cy="195943"/>
          </a:xfrm>
          <a:prstGeom prst="rect">
            <a:avLst/>
          </a:prstGeom>
          <a:noFill/>
          <a:ln>
            <a:noFill/>
          </a:ln>
        </p:spPr>
      </p:pic>
      <p:pic>
        <p:nvPicPr>
          <p:cNvPr id="167" name="Google Shape;167;p4"/>
          <p:cNvPicPr preferRelativeResize="0"/>
          <p:nvPr/>
        </p:nvPicPr>
        <p:blipFill rotWithShape="1">
          <a:blip r:embed="rId3">
            <a:alphaModFix/>
          </a:blip>
          <a:srcRect l="1625" t="24605" r="78751" b="18256"/>
          <a:stretch/>
        </p:blipFill>
        <p:spPr>
          <a:xfrm>
            <a:off x="2057401" y="2166256"/>
            <a:ext cx="468086" cy="217716"/>
          </a:xfrm>
          <a:prstGeom prst="rect">
            <a:avLst/>
          </a:prstGeom>
          <a:noFill/>
          <a:ln>
            <a:noFill/>
          </a:ln>
        </p:spPr>
      </p:pic>
      <p:pic>
        <p:nvPicPr>
          <p:cNvPr id="168" name="Google Shape;168;p4"/>
          <p:cNvPicPr preferRelativeResize="0"/>
          <p:nvPr/>
        </p:nvPicPr>
        <p:blipFill rotWithShape="1">
          <a:blip r:embed="rId3">
            <a:alphaModFix/>
          </a:blip>
          <a:srcRect l="1625" t="24605" r="78751" b="18256"/>
          <a:stretch/>
        </p:blipFill>
        <p:spPr>
          <a:xfrm>
            <a:off x="2302331" y="1654925"/>
            <a:ext cx="468086" cy="195943"/>
          </a:xfrm>
          <a:prstGeom prst="rect">
            <a:avLst/>
          </a:prstGeom>
          <a:noFill/>
          <a:ln>
            <a:noFill/>
          </a:ln>
        </p:spPr>
      </p:pic>
      <p:sp>
        <p:nvSpPr>
          <p:cNvPr id="3" name="Text Placeholder 2">
            <a:extLst>
              <a:ext uri="{FF2B5EF4-FFF2-40B4-BE49-F238E27FC236}">
                <a16:creationId xmlns:a16="http://schemas.microsoft.com/office/drawing/2014/main" id="{D56414B8-56E3-6187-899E-033EF13A4C5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F166D09-36D5-7BFC-D6AD-C05693BBA2EB}"/>
              </a:ext>
            </a:extLst>
          </p:cNvPr>
          <p:cNvPicPr>
            <a:picLocks noChangeAspect="1"/>
          </p:cNvPicPr>
          <p:nvPr/>
        </p:nvPicPr>
        <p:blipFill>
          <a:blip r:embed="rId4"/>
          <a:stretch>
            <a:fillRect/>
          </a:stretch>
        </p:blipFill>
        <p:spPr>
          <a:xfrm>
            <a:off x="285135" y="1097278"/>
            <a:ext cx="11693506" cy="42503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40" name="Google Shape;40;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Technology</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Modules</a:t>
            </a:r>
            <a:endParaRPr/>
          </a:p>
          <a:p>
            <a:pPr marL="461963" lvl="0" indent="-461963" algn="just" rtl="0">
              <a:lnSpc>
                <a:spcPct val="150000"/>
              </a:lnSpc>
              <a:spcBef>
                <a:spcPts val="1000"/>
              </a:spcBef>
              <a:spcAft>
                <a:spcPts val="0"/>
              </a:spcAft>
              <a:buClr>
                <a:schemeClr val="dk1"/>
              </a:buClr>
              <a:buSzPct val="100000"/>
              <a:buChar char="•"/>
            </a:pPr>
            <a:r>
              <a:rPr lang="en-US"/>
              <a:t>Real Time applications</a:t>
            </a:r>
            <a:endParaRPr/>
          </a:p>
          <a:p>
            <a:pPr marL="461963" lvl="0" indent="-461963" algn="just" rtl="0">
              <a:lnSpc>
                <a:spcPct val="150000"/>
              </a:lnSpc>
              <a:spcBef>
                <a:spcPts val="1000"/>
              </a:spcBef>
              <a:spcAft>
                <a:spcPts val="0"/>
              </a:spcAft>
              <a:buClr>
                <a:schemeClr val="dk1"/>
              </a:buClr>
              <a:buSzPct val="100000"/>
              <a:buChar char="•"/>
            </a:pPr>
            <a:r>
              <a:rPr lang="en-US"/>
              <a:t>Learning outcomes</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
        <p:nvSpPr>
          <p:cNvPr id="41" name="Google Shape;41;p2"/>
          <p:cNvSpPr txBox="1"/>
          <p:nvPr/>
        </p:nvSpPr>
        <p:spPr>
          <a:xfrm>
            <a:off x="5353000" y="0"/>
            <a:ext cx="1551300" cy="2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2" name="Google Shape;42;p2"/>
          <p:cNvSpPr txBox="1"/>
          <p:nvPr/>
        </p:nvSpPr>
        <p:spPr>
          <a:xfrm>
            <a:off x="220375" y="6689800"/>
            <a:ext cx="1188900" cy="1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3" name="Google Shape;43;p2"/>
          <p:cNvSpPr txBox="1"/>
          <p:nvPr/>
        </p:nvSpPr>
        <p:spPr>
          <a:xfrm>
            <a:off x="1148325" y="6718800"/>
            <a:ext cx="246600" cy="1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p:nvPr/>
        </p:nvSpPr>
        <p:spPr>
          <a:xfrm>
            <a:off x="2753613" y="2375670"/>
            <a:ext cx="6920484"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Course Objective</a:t>
            </a:r>
            <a:endParaRPr/>
          </a:p>
        </p:txBody>
      </p:sp>
      <p:sp>
        <p:nvSpPr>
          <p:cNvPr id="49" name="Google Shape;49;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228600" marR="12700" lvl="0" indent="-260350" algn="l" rtl="0">
              <a:lnSpc>
                <a:spcPct val="152000"/>
              </a:lnSpc>
              <a:spcBef>
                <a:spcPts val="0"/>
              </a:spcBef>
              <a:spcAft>
                <a:spcPts val="0"/>
              </a:spcAft>
              <a:buSzPts val="3300"/>
              <a:buChar char="⮚"/>
            </a:pPr>
            <a:r>
              <a:rPr lang="en-US" sz="2400" b="1" dirty="0"/>
              <a:t>Course Objective: </a:t>
            </a:r>
            <a:r>
              <a:rPr lang="en-US" sz="2400" dirty="0"/>
              <a:t>The Palo Alto Cybersecurity Internship provides a strong foundation in cybersecurity by focusing on key areas such as network security, threat detection, and incident management. Through interactive labs, real-world case studies, and guided projects, participants gain hands-on experience in safeguarding systems and data from cyber threats. The program also covers the fundamentals of firewalls, VPNs, and various security protocols, preparing students for industry-level challenges and helping them build a career in the cybersecurity field.</a:t>
            </a:r>
            <a:endParaRPr sz="2400" dirty="0"/>
          </a:p>
          <a:p>
            <a:pPr marL="228600" marR="12700" lvl="0" indent="0" algn="l" rtl="0">
              <a:lnSpc>
                <a:spcPct val="152000"/>
              </a:lnSpc>
              <a:spcBef>
                <a:spcPts val="200"/>
              </a:spcBef>
              <a:spcAft>
                <a:spcPts val="200"/>
              </a:spcAft>
              <a:buNone/>
            </a:pPr>
            <a:endParaRPr sz="2400" dirty="0"/>
          </a:p>
        </p:txBody>
      </p:sp>
      <p:sp>
        <p:nvSpPr>
          <p:cNvPr id="50" name="Google Shape;50;p3"/>
          <p:cNvSpPr txBox="1"/>
          <p:nvPr/>
        </p:nvSpPr>
        <p:spPr>
          <a:xfrm>
            <a:off x="5671975" y="6602825"/>
            <a:ext cx="15078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30695ede7f7_0_2"/>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endParaRPr/>
          </a:p>
        </p:txBody>
      </p:sp>
      <p:sp>
        <p:nvSpPr>
          <p:cNvPr id="57" name="Google Shape;57;g30695ede7f7_0_2"/>
          <p:cNvSpPr txBox="1">
            <a:spLocks noGrp="1"/>
          </p:cNvSpPr>
          <p:nvPr>
            <p:ph type="body" idx="1"/>
          </p:nvPr>
        </p:nvSpPr>
        <p:spPr>
          <a:xfrm>
            <a:off x="206405" y="1094854"/>
            <a:ext cx="11779200" cy="5394900"/>
          </a:xfrm>
          <a:prstGeom prst="rect">
            <a:avLst/>
          </a:prstGeom>
        </p:spPr>
        <p:txBody>
          <a:bodyPr spcFirstLastPara="1" wrap="square" lIns="91425" tIns="45700" rIns="91425" bIns="45700" anchor="t" anchorCtr="0">
            <a:normAutofit lnSpcReduction="10000"/>
          </a:bodyPr>
          <a:lstStyle/>
          <a:p>
            <a:pPr marL="12700" marR="12700" lvl="0" indent="0" algn="l" rtl="0">
              <a:lnSpc>
                <a:spcPct val="115000"/>
              </a:lnSpc>
              <a:spcBef>
                <a:spcPts val="0"/>
              </a:spcBef>
              <a:spcAft>
                <a:spcPts val="0"/>
              </a:spcAft>
              <a:buClr>
                <a:schemeClr val="dk1"/>
              </a:buClr>
              <a:buSzPct val="100000"/>
              <a:buFont typeface="Arial"/>
              <a:buNone/>
            </a:pPr>
            <a:r>
              <a:rPr lang="en-US" sz="1100" dirty="0">
                <a:latin typeface="Times New Roman" panose="02020603050405020304" pitchFamily="18" charset="0"/>
                <a:ea typeface="Arial"/>
                <a:cs typeface="Times New Roman" panose="02020603050405020304" pitchFamily="18" charset="0"/>
                <a:sym typeface="Arial"/>
              </a:rPr>
              <a:t>         </a:t>
            </a:r>
            <a:r>
              <a:rPr lang="en-US" sz="2100" dirty="0">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Arial"/>
                <a:cs typeface="Times New Roman" panose="02020603050405020304" pitchFamily="18" charset="0"/>
                <a:sym typeface="Arial"/>
              </a:rPr>
              <a:t>Palo Alto Networks, established in 2005, </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is a global leader in cybersecurity, renowned for</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its comprehensive and innovative security</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solutions across industries. The company's</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cybersecurity platform incorporates advanced</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technologies such as artificial intelligence (AI),</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machine learning (ML), and automation to offer</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sophisticated threat detection, prevention, and</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5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response capabilities.</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ct val="55000"/>
              <a:buFont typeface="Arial"/>
              <a:buNone/>
            </a:pPr>
            <a:r>
              <a:rPr lang="en-US" sz="2000" dirty="0">
                <a:latin typeface="Times New Roman" panose="02020603050405020304" pitchFamily="18" charset="0"/>
                <a:ea typeface="Arial"/>
                <a:cs typeface="Times New Roman" panose="02020603050405020304" pitchFamily="18" charset="0"/>
                <a:sym typeface="Arial"/>
              </a:rPr>
              <a:t>Cybersecurity, as a field, involves protecting systems, networks, and data from digital attacks, which are often intended to compromise sensitive information, extort money, or disrupt business operations. It utilizes various tools, strategies, and techniques to defend against unauthorized access, data breaches, and other cyber threats. With the growing reliance on technology, the importance of strong cybersecurity measures continues to rise globally.</a:t>
            </a:r>
            <a:endParaRPr sz="2000" dirty="0">
              <a:latin typeface="Times New Roman" panose="02020603050405020304" pitchFamily="18" charset="0"/>
              <a:ea typeface="Arial"/>
              <a:cs typeface="Times New Roman" panose="02020603050405020304" pitchFamily="18" charset="0"/>
              <a:sym typeface="Arial"/>
            </a:endParaRPr>
          </a:p>
          <a:p>
            <a:pPr marL="12700" marR="12700" lvl="0" indent="0" algn="l" rtl="0">
              <a:lnSpc>
                <a:spcPct val="115000"/>
              </a:lnSpc>
              <a:spcBef>
                <a:spcPts val="1200"/>
              </a:spcBef>
              <a:spcAft>
                <a:spcPts val="0"/>
              </a:spcAft>
              <a:buClr>
                <a:schemeClr val="dk1"/>
              </a:buClr>
              <a:buSzPct val="55000"/>
              <a:buFont typeface="Arial"/>
              <a:buNone/>
            </a:pPr>
            <a:endParaRPr sz="2000" dirty="0">
              <a:latin typeface="Arial"/>
              <a:ea typeface="Arial"/>
              <a:cs typeface="Arial"/>
              <a:sym typeface="Arial"/>
            </a:endParaRPr>
          </a:p>
          <a:p>
            <a:pPr marL="0" lvl="0" indent="0" algn="l" rtl="0">
              <a:lnSpc>
                <a:spcPct val="115000"/>
              </a:lnSpc>
              <a:spcBef>
                <a:spcPts val="500"/>
              </a:spcBef>
              <a:spcAft>
                <a:spcPts val="0"/>
              </a:spcAft>
              <a:buClr>
                <a:schemeClr val="dk1"/>
              </a:buClr>
              <a:buSzPct val="44000"/>
              <a:buFont typeface="Arial"/>
              <a:buNone/>
            </a:pPr>
            <a:endParaRPr sz="2500" dirty="0">
              <a:latin typeface="Arial"/>
              <a:ea typeface="Arial"/>
              <a:cs typeface="Arial"/>
              <a:sym typeface="Arial"/>
            </a:endParaRPr>
          </a:p>
        </p:txBody>
      </p:sp>
      <p:pic>
        <p:nvPicPr>
          <p:cNvPr id="58" name="Google Shape;58;g30695ede7f7_0_2"/>
          <p:cNvPicPr preferRelativeResize="0"/>
          <p:nvPr/>
        </p:nvPicPr>
        <p:blipFill>
          <a:blip r:embed="rId3">
            <a:alphaModFix/>
          </a:blip>
          <a:stretch>
            <a:fillRect/>
          </a:stretch>
        </p:blipFill>
        <p:spPr>
          <a:xfrm>
            <a:off x="5790300" y="1094838"/>
            <a:ext cx="5715000" cy="30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30695ede7f7_0_8"/>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Technology</a:t>
            </a:r>
            <a:endParaRPr/>
          </a:p>
        </p:txBody>
      </p:sp>
      <p:sp>
        <p:nvSpPr>
          <p:cNvPr id="65" name="Google Shape;65;g30695ede7f7_0_8"/>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fontScale="77500" lnSpcReduction="20000"/>
          </a:bodyPr>
          <a:lstStyle/>
          <a:p>
            <a:pPr marL="50800" marR="12700" lvl="0" indent="457200" algn="l" rtl="0">
              <a:lnSpc>
                <a:spcPct val="153000"/>
              </a:lnSpc>
              <a:spcBef>
                <a:spcPts val="0"/>
              </a:spcBef>
              <a:spcAft>
                <a:spcPts val="0"/>
              </a:spcAft>
              <a:buClr>
                <a:schemeClr val="dk1"/>
              </a:buClr>
              <a:buSzPct val="35062"/>
              <a:buFont typeface="Arial"/>
              <a:buNone/>
            </a:pPr>
            <a:r>
              <a:rPr lang="en-US" sz="3137" dirty="0">
                <a:latin typeface="Times New Roman" panose="02020603050405020304" pitchFamily="18" charset="0"/>
                <a:ea typeface="Arial"/>
                <a:cs typeface="Times New Roman" panose="02020603050405020304" pitchFamily="18" charset="0"/>
                <a:sym typeface="Arial"/>
              </a:rPr>
              <a:t>Cybersecurity technologies are the tools and methods used to protect systems, networks, and data from unauthorized access, cyberattacks, and damage. With cyber threats continuously evolving, organizations and individuals need robust technologies to prevent, detect, and respond to these threats. Below are key technologies that are commonly used in cybersecurity:</a:t>
            </a:r>
            <a:endParaRPr sz="3137"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None/>
            </a:pPr>
            <a:r>
              <a:rPr lang="en-US" sz="2842" b="1" dirty="0">
                <a:latin typeface="Times New Roman" panose="02020603050405020304" pitchFamily="18" charset="0"/>
                <a:ea typeface="Arial"/>
                <a:cs typeface="Times New Roman" panose="02020603050405020304" pitchFamily="18" charset="0"/>
                <a:sym typeface="Arial"/>
              </a:rPr>
              <a:t>1,Firewalls:</a:t>
            </a:r>
            <a:endParaRPr sz="2842" b="1"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ct val="38703"/>
              <a:buFont typeface="Arial"/>
              <a:buNone/>
            </a:pPr>
            <a:r>
              <a:rPr lang="en-US" sz="2842" dirty="0">
                <a:latin typeface="Times New Roman" panose="02020603050405020304" pitchFamily="18" charset="0"/>
                <a:ea typeface="Arial"/>
                <a:cs typeface="Times New Roman" panose="02020603050405020304" pitchFamily="18" charset="0"/>
                <a:sym typeface="Arial"/>
              </a:rPr>
              <a:t>Firewalls serve as a protective barrier between a trusted internal network and untrusted external networks. They monitor and filter both incoming and outgoing traffic based on established security rules, blocking harmful traffic while permitting legitimate communications. There are different types of firewalls, including hardware firewalls, software firewalls, and next-generation firewalls (NGFWs), which offer additional features like intrusion prevention.</a:t>
            </a:r>
            <a:endParaRPr sz="2842" dirty="0">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ct val="38703"/>
              <a:buFont typeface="Arial"/>
              <a:buNone/>
            </a:pPr>
            <a:endParaRPr sz="2842" b="1" dirty="0">
              <a:latin typeface="Times New Roman" panose="02020603050405020304" pitchFamily="18" charset="0"/>
              <a:ea typeface="Arial"/>
              <a:cs typeface="Times New Roman" panose="02020603050405020304" pitchFamily="18" charset="0"/>
              <a:sym typeface="Arial"/>
            </a:endParaRPr>
          </a:p>
          <a:p>
            <a:pPr marL="0" lvl="0" indent="0" algn="just" rtl="0">
              <a:spcBef>
                <a:spcPts val="1000"/>
              </a:spcBef>
              <a:spcAft>
                <a:spcPts val="0"/>
              </a:spcAft>
              <a:buNone/>
            </a:pPr>
            <a:endParaRPr sz="2842"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30695ede7f7_0_14"/>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Technology</a:t>
            </a:r>
            <a:endParaRPr/>
          </a:p>
        </p:txBody>
      </p:sp>
      <p:sp>
        <p:nvSpPr>
          <p:cNvPr id="72" name="Google Shape;72;g30695ede7f7_0_14"/>
          <p:cNvSpPr txBox="1">
            <a:spLocks noGrp="1"/>
          </p:cNvSpPr>
          <p:nvPr>
            <p:ph type="body" idx="1"/>
          </p:nvPr>
        </p:nvSpPr>
        <p:spPr>
          <a:xfrm>
            <a:off x="112505" y="1039304"/>
            <a:ext cx="11779200" cy="5394900"/>
          </a:xfrm>
          <a:prstGeom prst="rect">
            <a:avLst/>
          </a:prstGeom>
        </p:spPr>
        <p:txBody>
          <a:bodyPr spcFirstLastPara="1" wrap="square" lIns="91425" tIns="45700" rIns="91425" bIns="45700" anchor="t" anchorCtr="0">
            <a:normAutofit/>
          </a:bodyPr>
          <a:lstStyle/>
          <a:p>
            <a:pPr marL="50800" marR="12700" lvl="0" indent="0" algn="l" rtl="0">
              <a:lnSpc>
                <a:spcPct val="157000"/>
              </a:lnSpc>
              <a:spcBef>
                <a:spcPts val="0"/>
              </a:spcBef>
              <a:spcAft>
                <a:spcPts val="0"/>
              </a:spcAft>
              <a:buClr>
                <a:schemeClr val="dk1"/>
              </a:buClr>
              <a:buSzPts val="1100"/>
              <a:buFont typeface="Arial"/>
              <a:buNone/>
            </a:pPr>
            <a:r>
              <a:rPr lang="en-US" sz="2070" b="1" dirty="0">
                <a:latin typeface="Times New Roman" panose="02020603050405020304" pitchFamily="18" charset="0"/>
                <a:ea typeface="Arial"/>
                <a:cs typeface="Times New Roman" panose="02020603050405020304" pitchFamily="18" charset="0"/>
                <a:sym typeface="Arial"/>
              </a:rPr>
              <a:t>    2. Antivirus and Antimalware Software</a:t>
            </a:r>
            <a:endParaRPr sz="2070" b="1" dirty="0">
              <a:latin typeface="Times New Roman" panose="02020603050405020304" pitchFamily="18" charset="0"/>
              <a:ea typeface="Arial"/>
              <a:cs typeface="Times New Roman" panose="02020603050405020304" pitchFamily="18" charset="0"/>
              <a:sym typeface="Arial"/>
            </a:endParaRPr>
          </a:p>
          <a:p>
            <a:pPr marL="50800" marR="12700" lvl="0" indent="457200" algn="l" rtl="0">
              <a:lnSpc>
                <a:spcPct val="157000"/>
              </a:lnSpc>
              <a:spcBef>
                <a:spcPts val="0"/>
              </a:spcBef>
              <a:spcAft>
                <a:spcPts val="0"/>
              </a:spcAft>
              <a:buClr>
                <a:schemeClr val="dk1"/>
              </a:buClr>
              <a:buSzPts val="1100"/>
              <a:buFont typeface="Arial"/>
              <a:buNone/>
            </a:pPr>
            <a:r>
              <a:rPr lang="en-US" sz="2070" dirty="0">
                <a:latin typeface="Times New Roman" panose="02020603050405020304" pitchFamily="18" charset="0"/>
                <a:ea typeface="Arial"/>
                <a:cs typeface="Times New Roman" panose="02020603050405020304" pitchFamily="18" charset="0"/>
                <a:sym typeface="Arial"/>
              </a:rPr>
              <a:t>These tools are designed to detect, prevent, and remove malicious software such as viruses, worms, and ransomware. They continuously scan systems for potential threats, ensuring that malware does not compromise devices.</a:t>
            </a:r>
            <a:endParaRPr sz="2070" dirty="0">
              <a:latin typeface="Times New Roman" panose="02020603050405020304" pitchFamily="18" charset="0"/>
              <a:ea typeface="Arial"/>
              <a:cs typeface="Times New Roman" panose="02020603050405020304" pitchFamily="18" charset="0"/>
              <a:sym typeface="Arial"/>
            </a:endParaRPr>
          </a:p>
          <a:p>
            <a:pPr marL="50800" marR="12700" lvl="0" indent="457200" algn="l" rtl="0">
              <a:lnSpc>
                <a:spcPct val="157000"/>
              </a:lnSpc>
              <a:spcBef>
                <a:spcPts val="0"/>
              </a:spcBef>
              <a:spcAft>
                <a:spcPts val="0"/>
              </a:spcAft>
              <a:buClr>
                <a:schemeClr val="dk1"/>
              </a:buClr>
              <a:buSzPts val="1100"/>
              <a:buFont typeface="Arial"/>
              <a:buNone/>
            </a:pPr>
            <a:r>
              <a:rPr lang="en-US" sz="2078" b="1" dirty="0">
                <a:latin typeface="Times New Roman" panose="02020603050405020304" pitchFamily="18" charset="0"/>
                <a:ea typeface="Arial"/>
                <a:cs typeface="Times New Roman" panose="02020603050405020304" pitchFamily="18" charset="0"/>
                <a:sym typeface="Arial"/>
              </a:rPr>
              <a:t>3. Encryption</a:t>
            </a:r>
            <a:endParaRPr sz="2078" b="1" dirty="0">
              <a:latin typeface="Times New Roman" panose="02020603050405020304" pitchFamily="18" charset="0"/>
              <a:ea typeface="Arial"/>
              <a:cs typeface="Times New Roman" panose="02020603050405020304" pitchFamily="18" charset="0"/>
              <a:sym typeface="Arial"/>
            </a:endParaRPr>
          </a:p>
          <a:p>
            <a:pPr marL="50800" marR="12700" lvl="0" indent="457200" algn="l" rtl="0">
              <a:lnSpc>
                <a:spcPct val="157000"/>
              </a:lnSpc>
              <a:spcBef>
                <a:spcPts val="0"/>
              </a:spcBef>
              <a:spcAft>
                <a:spcPts val="0"/>
              </a:spcAft>
              <a:buClr>
                <a:schemeClr val="dk1"/>
              </a:buClr>
              <a:buSzPts val="1100"/>
              <a:buFont typeface="Arial"/>
              <a:buNone/>
            </a:pPr>
            <a:r>
              <a:rPr lang="en-US" sz="2078" dirty="0">
                <a:latin typeface="Times New Roman" panose="02020603050405020304" pitchFamily="18" charset="0"/>
                <a:ea typeface="Arial"/>
                <a:cs typeface="Times New Roman" panose="02020603050405020304" pitchFamily="18" charset="0"/>
                <a:sym typeface="Arial"/>
              </a:rPr>
              <a:t>Encryption transforms data into a coded format to protect it from unauthorized access. It keeps information confidential by requiring a decryption key to read or access the data. This method is commonly used for transmitting sensitive information online, such as during online transactions or in messaging apps.</a:t>
            </a:r>
            <a:endParaRPr sz="2078" dirty="0">
              <a:latin typeface="Times New Roman" panose="02020603050405020304" pitchFamily="18" charset="0"/>
              <a:ea typeface="Arial"/>
              <a:cs typeface="Times New Roman" panose="02020603050405020304" pitchFamily="18" charset="0"/>
              <a:sym typeface="Arial"/>
            </a:endParaRPr>
          </a:p>
          <a:p>
            <a:pPr marL="50800" marR="12700" lvl="0" indent="457200" algn="l" rtl="0">
              <a:lnSpc>
                <a:spcPct val="157000"/>
              </a:lnSpc>
              <a:spcBef>
                <a:spcPts val="0"/>
              </a:spcBef>
              <a:spcAft>
                <a:spcPts val="0"/>
              </a:spcAft>
              <a:buClr>
                <a:schemeClr val="dk1"/>
              </a:buClr>
              <a:buSzPts val="1100"/>
              <a:buFont typeface="Arial"/>
              <a:buNone/>
            </a:pPr>
            <a:endParaRPr sz="2070" dirty="0">
              <a:latin typeface="Arial"/>
              <a:ea typeface="Arial"/>
              <a:cs typeface="Arial"/>
              <a:sym typeface="Arial"/>
            </a:endParaRPr>
          </a:p>
          <a:p>
            <a:pPr marL="0" lvl="0" indent="0" algn="just" rtl="0">
              <a:spcBef>
                <a:spcPts val="1000"/>
              </a:spcBef>
              <a:spcAft>
                <a:spcPts val="0"/>
              </a:spcAft>
              <a:buNone/>
            </a:pPr>
            <a:endParaRPr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30695ede7f7_0_26"/>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Technology</a:t>
            </a:r>
            <a:endParaRPr/>
          </a:p>
        </p:txBody>
      </p:sp>
      <p:sp>
        <p:nvSpPr>
          <p:cNvPr id="79" name="Google Shape;79;g30695ede7f7_0_26"/>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2400" b="1" dirty="0"/>
              <a:t>4. Virtual Private Networks (VPN)</a:t>
            </a:r>
            <a:endParaRPr sz="2400" b="1" dirty="0"/>
          </a:p>
          <a:p>
            <a:pPr marL="0" lvl="0" indent="0" algn="l" rtl="0">
              <a:lnSpc>
                <a:spcPct val="115000"/>
              </a:lnSpc>
              <a:spcBef>
                <a:spcPts val="1200"/>
              </a:spcBef>
              <a:spcAft>
                <a:spcPts val="0"/>
              </a:spcAft>
              <a:buNone/>
            </a:pPr>
            <a:r>
              <a:rPr lang="en-US" sz="2400" dirty="0"/>
              <a:t>Virtual Private Networks (VPNs) establish a secure, encrypted connection between a user’s device and a remote server, ensuring that data transmitted over public networks remains private. They are commonly used to protect user privacy and secure communications, especially in public Wi-Fi environments.</a:t>
            </a:r>
            <a:endParaRPr sz="2400" dirty="0"/>
          </a:p>
          <a:p>
            <a:pPr marL="0" lvl="0" indent="0" algn="just" rtl="0">
              <a:spcBef>
                <a:spcPts val="1200"/>
              </a:spcBef>
              <a:spcAft>
                <a:spcPts val="0"/>
              </a:spcAft>
              <a:buClr>
                <a:schemeClr val="dk1"/>
              </a:buClr>
              <a:buSzPts val="1100"/>
              <a:buFont typeface="Arial"/>
              <a:buNone/>
            </a:pPr>
            <a:r>
              <a:rPr lang="en-US" sz="2400" b="1" dirty="0"/>
              <a:t>5. Data Loss Prevention (DLP)</a:t>
            </a:r>
            <a:endParaRPr sz="2400" b="1" dirty="0"/>
          </a:p>
          <a:p>
            <a:pPr marL="0" lvl="0" indent="0" algn="just" rtl="0">
              <a:spcBef>
                <a:spcPts val="1000"/>
              </a:spcBef>
              <a:spcAft>
                <a:spcPts val="0"/>
              </a:spcAft>
              <a:buNone/>
            </a:pPr>
            <a:r>
              <a:rPr lang="en-US" sz="2400" dirty="0"/>
              <a:t>Data Loss Prevention (DLP) technologies are designed to prevent sensitive data from being accessed or transmitted outside of authorized users or locations. These tools monitor and control data whether it is at rest, in use, or in transit, effectively helping to prevent data breaches.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0695ede7f7_0_20"/>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Technology</a:t>
            </a:r>
            <a:endParaRPr/>
          </a:p>
        </p:txBody>
      </p:sp>
      <p:sp>
        <p:nvSpPr>
          <p:cNvPr id="86" name="Google Shape;86;g30695ede7f7_0_20"/>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2700" b="1" dirty="0"/>
              <a:t>6.</a:t>
            </a:r>
            <a:r>
              <a:rPr lang="en-US" sz="2500" b="1" dirty="0"/>
              <a:t> Intrusion Detection and Prevention Systems (IDPS)</a:t>
            </a:r>
            <a:endParaRPr sz="2500" b="1" dirty="0"/>
          </a:p>
          <a:p>
            <a:pPr marL="0" lvl="0" indent="0" algn="just" rtl="0">
              <a:spcBef>
                <a:spcPts val="1000"/>
              </a:spcBef>
              <a:spcAft>
                <a:spcPts val="0"/>
              </a:spcAft>
              <a:buNone/>
            </a:pPr>
            <a:r>
              <a:rPr lang="en-US" sz="2500" dirty="0"/>
              <a:t>An Intrusion Detection and Prevention System (IDPS) monitors network traffic for suspicious activity and can issue alerts or take action to block potential threats. Intrusion Detection Systems (IDS) passively observe and report on attacks, whereas Intrusion Prevention Systems (IPS) actively work to block these attacks in real time.</a:t>
            </a:r>
            <a:endParaRPr sz="2500" dirty="0"/>
          </a:p>
          <a:p>
            <a:pPr marL="0" lvl="0" indent="0" algn="just" rtl="0">
              <a:spcBef>
                <a:spcPts val="1000"/>
              </a:spcBef>
              <a:spcAft>
                <a:spcPts val="0"/>
              </a:spcAft>
              <a:buClr>
                <a:schemeClr val="dk1"/>
              </a:buClr>
              <a:buSzPts val="1100"/>
              <a:buFont typeface="Arial"/>
              <a:buNone/>
            </a:pPr>
            <a:r>
              <a:rPr lang="en-US" sz="2500" b="1" dirty="0"/>
              <a:t>7. Multi-factor Authentication (MFA)</a:t>
            </a:r>
            <a:endParaRPr sz="2500" b="1" dirty="0"/>
          </a:p>
          <a:p>
            <a:pPr marL="0" lvl="0" indent="0" algn="just" rtl="0">
              <a:spcBef>
                <a:spcPts val="1000"/>
              </a:spcBef>
              <a:spcAft>
                <a:spcPts val="0"/>
              </a:spcAft>
              <a:buNone/>
            </a:pPr>
            <a:r>
              <a:rPr lang="en-US" sz="2500" dirty="0"/>
              <a:t>Multi-Factor Authentication (MFA) improves security by requiring users to provide multiple forms of identification before gaining access to systems or data. Common methods include a combination of something you know, such as a password; something you have, like a security token; and something you are, such as biometric data.</a:t>
            </a:r>
            <a:endParaRPr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306cf3c7bfd_0_79"/>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Applications</a:t>
            </a:r>
            <a:endParaRPr/>
          </a:p>
        </p:txBody>
      </p:sp>
      <p:sp>
        <p:nvSpPr>
          <p:cNvPr id="93" name="Google Shape;93;g306cf3c7bfd_0_79"/>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a:t>To protect your data and systems, it is essential to have a range of cybersecurity tools and techniques available. Here are some key applications of cybersecurity:</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None/>
            </a:pPr>
            <a:endParaRPr/>
          </a:p>
        </p:txBody>
      </p:sp>
      <p:pic>
        <p:nvPicPr>
          <p:cNvPr id="94" name="Google Shape;94;g306cf3c7bfd_0_79"/>
          <p:cNvPicPr preferRelativeResize="0"/>
          <p:nvPr/>
        </p:nvPicPr>
        <p:blipFill>
          <a:blip r:embed="rId3">
            <a:alphaModFix/>
          </a:blip>
          <a:stretch>
            <a:fillRect/>
          </a:stretch>
        </p:blipFill>
        <p:spPr>
          <a:xfrm>
            <a:off x="2911400" y="2270550"/>
            <a:ext cx="6457825" cy="379580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2210</Words>
  <Application>Microsoft Office PowerPoint</Application>
  <PresentationFormat>Widescreen</PresentationFormat>
  <Paragraphs>132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Noto Sans Symbols</vt:lpstr>
      <vt:lpstr>Times New Roman</vt:lpstr>
      <vt:lpstr>Custom Design</vt:lpstr>
      <vt:lpstr>PowerPoint Presentation</vt:lpstr>
      <vt:lpstr>Contents</vt:lpstr>
      <vt:lpstr>Course Objective</vt:lpstr>
      <vt:lpstr>Introduction</vt:lpstr>
      <vt:lpstr>Technology</vt:lpstr>
      <vt:lpstr>Technology</vt:lpstr>
      <vt:lpstr>Technology</vt:lpstr>
      <vt:lpstr>Technology</vt:lpstr>
      <vt:lpstr>Applications</vt:lpstr>
      <vt:lpstr>Applications</vt:lpstr>
      <vt:lpstr>Applications</vt:lpstr>
      <vt:lpstr>Modules</vt:lpstr>
      <vt:lpstr>Modules</vt:lpstr>
      <vt:lpstr>Real Applications</vt:lpstr>
      <vt:lpstr>Real Time Applications</vt:lpstr>
      <vt:lpstr>Real Time Applications</vt:lpstr>
      <vt:lpstr>Learning Outcomes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venkatesh k</dc:creator>
  <cp:lastModifiedBy>mmaariyanasreen@gmail.com</cp:lastModifiedBy>
  <cp:revision>2</cp:revision>
  <dcterms:created xsi:type="dcterms:W3CDTF">2019-06-11T05:35:51Z</dcterms:created>
  <dcterms:modified xsi:type="dcterms:W3CDTF">2024-10-02T16:03:14Z</dcterms:modified>
</cp:coreProperties>
</file>