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4B448B5-16AA-434B-8935-F685FE5EE4BB}"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17B41-0FDB-4A65-8705-1679BD75B227}"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448B5-16AA-434B-8935-F685FE5EE4BB}"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448B5-16AA-434B-8935-F685FE5EE4BB}"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4B448B5-16AA-434B-8935-F685FE5EE4BB}"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17B41-0FDB-4A65-8705-1679BD75B227}"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448B5-16AA-434B-8935-F685FE5EE4BB}"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4B448B5-16AA-434B-8935-F685FE5EE4BB}"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4B448B5-16AA-434B-8935-F685FE5EE4BB}"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B448B5-16AA-434B-8935-F685FE5EE4BB}"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48B5-16AA-434B-8935-F685FE5EE4BB}"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448B5-16AA-434B-8935-F685FE5EE4BB}"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448B5-16AA-434B-8935-F685FE5EE4BB}"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17B41-0FDB-4A65-8705-1679BD75B22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4B448B5-16AA-434B-8935-F685FE5EE4BB}" type="datetimeFigureOut">
              <a:rPr lang="en-IN" smtClean="0"/>
              <a:t>24-06-2020</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A217B41-0FDB-4A65-8705-1679BD75B22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99992" y="4221088"/>
            <a:ext cx="4320480" cy="1872208"/>
          </a:xfrm>
        </p:spPr>
        <p:txBody>
          <a:bodyPr>
            <a:normAutofit fontScale="92500" lnSpcReduction="10000"/>
          </a:bodyPr>
          <a:lstStyle/>
          <a:p>
            <a:pPr algn="r"/>
            <a:r>
              <a:rPr lang="en-IN" sz="3600" dirty="0" smtClean="0"/>
              <a:t>181FA05093</a:t>
            </a:r>
          </a:p>
          <a:p>
            <a:pPr algn="r"/>
            <a:r>
              <a:rPr lang="en-IN" sz="3600" dirty="0" smtClean="0"/>
              <a:t>181FA05161</a:t>
            </a:r>
          </a:p>
          <a:p>
            <a:pPr algn="r"/>
            <a:r>
              <a:rPr lang="en-IN" sz="3600" dirty="0" smtClean="0"/>
              <a:t>181FA05176</a:t>
            </a:r>
            <a:endParaRPr lang="en-IN" sz="3600" dirty="0"/>
          </a:p>
        </p:txBody>
      </p:sp>
      <p:sp>
        <p:nvSpPr>
          <p:cNvPr id="2" name="Title 1"/>
          <p:cNvSpPr>
            <a:spLocks noGrp="1"/>
          </p:cNvSpPr>
          <p:nvPr>
            <p:ph type="ctrTitle"/>
          </p:nvPr>
        </p:nvSpPr>
        <p:spPr>
          <a:xfrm>
            <a:off x="395536" y="260649"/>
            <a:ext cx="8060432" cy="1728192"/>
          </a:xfrm>
        </p:spPr>
        <p:txBody>
          <a:bodyPr/>
          <a:lstStyle/>
          <a:p>
            <a:r>
              <a:rPr lang="en-IN" sz="3600" dirty="0" smtClean="0">
                <a:solidFill>
                  <a:srgbClr val="FFFF00"/>
                </a:solidFill>
                <a:latin typeface="Arial" pitchFamily="34" charset="0"/>
                <a:cs typeface="Arial" pitchFamily="34" charset="0"/>
              </a:rPr>
              <a:t>Electronic circuit analysis</a:t>
            </a:r>
            <a:r>
              <a:rPr lang="en-IN" dirty="0" smtClean="0"/>
              <a:t/>
            </a:r>
            <a:br>
              <a:rPr lang="en-IN" dirty="0" smtClean="0"/>
            </a:br>
            <a:r>
              <a:rPr lang="en-IN" dirty="0"/>
              <a:t/>
            </a:r>
            <a:br>
              <a:rPr lang="en-IN" dirty="0"/>
            </a:br>
            <a:r>
              <a:rPr lang="en-IN" sz="4000" dirty="0" smtClean="0">
                <a:latin typeface="Arial" pitchFamily="34" charset="0"/>
                <a:cs typeface="Arial" pitchFamily="34" charset="0"/>
              </a:rPr>
              <a:t>minor project</a:t>
            </a:r>
            <a:endParaRPr lang="en-IN" sz="4000" dirty="0">
              <a:latin typeface="Arial" pitchFamily="34" charset="0"/>
              <a:cs typeface="Arial" pitchFamily="34" charset="0"/>
            </a:endParaRPr>
          </a:p>
        </p:txBody>
      </p:sp>
    </p:spTree>
    <p:extLst>
      <p:ext uri="{BB962C8B-B14F-4D97-AF65-F5344CB8AC3E}">
        <p14:creationId xmlns:p14="http://schemas.microsoft.com/office/powerpoint/2010/main" val="140724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404664"/>
            <a:ext cx="8138864" cy="6120680"/>
          </a:xfrm>
        </p:spPr>
        <p:txBody>
          <a:bodyPr>
            <a:normAutofit/>
          </a:bodyPr>
          <a:lstStyle/>
          <a:p>
            <a:pPr marL="0" indent="0">
              <a:buNone/>
            </a:pPr>
            <a:r>
              <a:rPr lang="en-IN" sz="3200" b="1" u="sng" dirty="0" smtClean="0"/>
              <a:t>Applications:-</a:t>
            </a:r>
            <a:endParaRPr lang="en-IN" sz="3200" b="1" u="sng" dirty="0"/>
          </a:p>
          <a:p>
            <a:r>
              <a:rPr lang="en-IN" sz="3200" dirty="0" smtClean="0"/>
              <a:t>This </a:t>
            </a:r>
            <a:r>
              <a:rPr lang="en-IN" sz="3200" dirty="0"/>
              <a:t>circuit can be used to detect the presence of active cell phones at examination halls and meetings. </a:t>
            </a:r>
            <a:endParaRPr lang="en-IN" sz="3200" dirty="0" smtClean="0"/>
          </a:p>
          <a:p>
            <a:r>
              <a:rPr lang="en-IN" sz="3200" dirty="0" smtClean="0"/>
              <a:t> </a:t>
            </a:r>
            <a:r>
              <a:rPr lang="en-IN" sz="3200" dirty="0"/>
              <a:t>It can be used to detect active cell phones in Hospitals, Petrol pumps, Court of law and Military bases.</a:t>
            </a:r>
            <a:endParaRPr lang="en-IN" sz="3200" b="1" u="sng" dirty="0"/>
          </a:p>
        </p:txBody>
      </p:sp>
    </p:spTree>
    <p:extLst>
      <p:ext uri="{BB962C8B-B14F-4D97-AF65-F5344CB8AC3E}">
        <p14:creationId xmlns:p14="http://schemas.microsoft.com/office/powerpoint/2010/main" val="86503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1080120"/>
          </a:xfrm>
        </p:spPr>
        <p:txBody>
          <a:bodyPr/>
          <a:lstStyle/>
          <a:p>
            <a:r>
              <a:rPr lang="en-IN" sz="3200" b="1" u="sng" cap="none" dirty="0" smtClean="0">
                <a:latin typeface="Times New Roman" pitchFamily="18" charset="0"/>
                <a:cs typeface="Times New Roman" pitchFamily="18" charset="0"/>
              </a:rPr>
              <a:t>Aim</a:t>
            </a:r>
            <a:r>
              <a:rPr lang="en-IN" dirty="0" smtClean="0">
                <a:latin typeface="Times New Roman" pitchFamily="18" charset="0"/>
                <a:cs typeface="Times New Roman" pitchFamily="18" charset="0"/>
              </a:rPr>
              <a:t>:- </a:t>
            </a:r>
            <a:r>
              <a:rPr lang="en-IN" cap="none" dirty="0" smtClean="0">
                <a:latin typeface="Times New Roman" pitchFamily="18" charset="0"/>
                <a:cs typeface="Times New Roman" pitchFamily="18" charset="0"/>
              </a:rPr>
              <a:t>To design a very simple cell phone detector circuit and analyse the circuit. </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79512" y="1268760"/>
            <a:ext cx="8354888" cy="5328592"/>
          </a:xfrm>
        </p:spPr>
        <p:txBody>
          <a:bodyPr>
            <a:normAutofit fontScale="62500" lnSpcReduction="20000"/>
          </a:bodyPr>
          <a:lstStyle/>
          <a:p>
            <a:pPr marL="0" indent="0">
              <a:buNone/>
            </a:pPr>
            <a:r>
              <a:rPr lang="en-IN" sz="5100" b="1" u="sng" dirty="0" smtClean="0">
                <a:latin typeface="Times New Roman" pitchFamily="18" charset="0"/>
                <a:cs typeface="Times New Roman" pitchFamily="18" charset="0"/>
              </a:rPr>
              <a:t>Apparatus</a:t>
            </a:r>
            <a:r>
              <a:rPr lang="en-IN" sz="3200" dirty="0" smtClean="0"/>
              <a:t>:-</a:t>
            </a:r>
          </a:p>
          <a:p>
            <a:r>
              <a:rPr lang="en-IN" sz="3200" dirty="0" smtClean="0">
                <a:latin typeface="Times New Roman" pitchFamily="18" charset="0"/>
                <a:cs typeface="Times New Roman" pitchFamily="18" charset="0"/>
              </a:rPr>
              <a:t>CA3130 </a:t>
            </a:r>
            <a:r>
              <a:rPr lang="en-IN" sz="3200" dirty="0">
                <a:latin typeface="Times New Roman" pitchFamily="18" charset="0"/>
                <a:cs typeface="Times New Roman" pitchFamily="18" charset="0"/>
              </a:rPr>
              <a:t>IC</a:t>
            </a:r>
          </a:p>
          <a:p>
            <a:r>
              <a:rPr lang="en-IN" sz="3200" dirty="0">
                <a:latin typeface="Times New Roman" pitchFamily="18" charset="0"/>
                <a:cs typeface="Times New Roman" pitchFamily="18" charset="0"/>
              </a:rPr>
              <a:t> </a:t>
            </a:r>
            <a:r>
              <a:rPr lang="en-IN" sz="3200" dirty="0" smtClean="0">
                <a:latin typeface="Times New Roman" pitchFamily="18" charset="0"/>
                <a:cs typeface="Times New Roman" pitchFamily="18" charset="0"/>
              </a:rPr>
              <a:t>BC548 </a:t>
            </a:r>
            <a:r>
              <a:rPr lang="en-IN" sz="3200" dirty="0">
                <a:latin typeface="Times New Roman" pitchFamily="18" charset="0"/>
                <a:cs typeface="Times New Roman" pitchFamily="18" charset="0"/>
              </a:rPr>
              <a:t>Transistor</a:t>
            </a:r>
          </a:p>
          <a:p>
            <a:r>
              <a:rPr lang="en-IN" sz="3200" dirty="0">
                <a:latin typeface="Times New Roman" pitchFamily="18" charset="0"/>
                <a:cs typeface="Times New Roman" pitchFamily="18" charset="0"/>
              </a:rPr>
              <a:t> </a:t>
            </a:r>
            <a:r>
              <a:rPr lang="en-IN" sz="3200" dirty="0" smtClean="0">
                <a:latin typeface="Times New Roman" pitchFamily="18" charset="0"/>
                <a:cs typeface="Times New Roman" pitchFamily="18" charset="0"/>
              </a:rPr>
              <a:t>2.2M </a:t>
            </a:r>
            <a:r>
              <a:rPr lang="el-GR" sz="3200" dirty="0">
                <a:latin typeface="Times New Roman" pitchFamily="18" charset="0"/>
                <a:cs typeface="Times New Roman" pitchFamily="18" charset="0"/>
              </a:rPr>
              <a:t>Ω </a:t>
            </a:r>
            <a:r>
              <a:rPr lang="en-IN" sz="3200" dirty="0">
                <a:latin typeface="Times New Roman" pitchFamily="18" charset="0"/>
                <a:cs typeface="Times New Roman" pitchFamily="18" charset="0"/>
              </a:rPr>
              <a:t>Resistor (x2)</a:t>
            </a:r>
          </a:p>
          <a:p>
            <a:r>
              <a:rPr lang="en-IN" sz="3200" dirty="0">
                <a:latin typeface="Times New Roman" pitchFamily="18" charset="0"/>
                <a:cs typeface="Times New Roman" pitchFamily="18" charset="0"/>
              </a:rPr>
              <a:t> </a:t>
            </a:r>
            <a:r>
              <a:rPr lang="en-IN" sz="3200" dirty="0" smtClean="0">
                <a:latin typeface="Times New Roman" pitchFamily="18" charset="0"/>
                <a:cs typeface="Times New Roman" pitchFamily="18" charset="0"/>
              </a:rPr>
              <a:t>100K </a:t>
            </a:r>
            <a:r>
              <a:rPr lang="el-GR" sz="3200" dirty="0">
                <a:latin typeface="Times New Roman" pitchFamily="18" charset="0"/>
                <a:cs typeface="Times New Roman" pitchFamily="18" charset="0"/>
              </a:rPr>
              <a:t>Ω </a:t>
            </a:r>
            <a:r>
              <a:rPr lang="en-IN" sz="3200" dirty="0">
                <a:latin typeface="Times New Roman" pitchFamily="18" charset="0"/>
                <a:cs typeface="Times New Roman" pitchFamily="18" charset="0"/>
              </a:rPr>
              <a:t>Resistor </a:t>
            </a:r>
          </a:p>
          <a:p>
            <a:r>
              <a:rPr lang="en-IN" sz="3200" dirty="0" smtClean="0">
                <a:latin typeface="Times New Roman" pitchFamily="18" charset="0"/>
                <a:cs typeface="Times New Roman" pitchFamily="18" charset="0"/>
              </a:rPr>
              <a:t>1K </a:t>
            </a:r>
            <a:r>
              <a:rPr lang="el-GR" sz="3200" dirty="0">
                <a:latin typeface="Times New Roman" pitchFamily="18" charset="0"/>
                <a:cs typeface="Times New Roman" pitchFamily="18" charset="0"/>
              </a:rPr>
              <a:t>Ω </a:t>
            </a:r>
            <a:r>
              <a:rPr lang="en-IN" sz="3200" dirty="0">
                <a:latin typeface="Times New Roman" pitchFamily="18" charset="0"/>
                <a:cs typeface="Times New Roman" pitchFamily="18" charset="0"/>
              </a:rPr>
              <a:t>Resistor </a:t>
            </a:r>
          </a:p>
          <a:p>
            <a:r>
              <a:rPr lang="en-IN" sz="3200" dirty="0" smtClean="0">
                <a:latin typeface="Times New Roman" pitchFamily="18" charset="0"/>
                <a:cs typeface="Times New Roman" pitchFamily="18" charset="0"/>
              </a:rPr>
              <a:t>100</a:t>
            </a:r>
            <a:r>
              <a:rPr lang="el-GR" sz="3200" dirty="0">
                <a:latin typeface="Times New Roman" pitchFamily="18" charset="0"/>
                <a:cs typeface="Times New Roman" pitchFamily="18" charset="0"/>
              </a:rPr>
              <a:t>μ</a:t>
            </a:r>
            <a:r>
              <a:rPr lang="en-IN" sz="3200" dirty="0">
                <a:latin typeface="Times New Roman" pitchFamily="18" charset="0"/>
                <a:cs typeface="Times New Roman" pitchFamily="18" charset="0"/>
              </a:rPr>
              <a:t>F Capacitor (50V) </a:t>
            </a:r>
          </a:p>
          <a:p>
            <a:r>
              <a:rPr lang="en-IN" sz="3200" dirty="0" smtClean="0">
                <a:latin typeface="Times New Roman" pitchFamily="18" charset="0"/>
                <a:cs typeface="Times New Roman" pitchFamily="18" charset="0"/>
              </a:rPr>
              <a:t>0.22</a:t>
            </a:r>
            <a:r>
              <a:rPr lang="el-GR" sz="3200" dirty="0">
                <a:latin typeface="Times New Roman" pitchFamily="18" charset="0"/>
                <a:cs typeface="Times New Roman" pitchFamily="18" charset="0"/>
              </a:rPr>
              <a:t>μ</a:t>
            </a:r>
            <a:r>
              <a:rPr lang="en-IN" sz="3200" dirty="0">
                <a:latin typeface="Times New Roman" pitchFamily="18" charset="0"/>
                <a:cs typeface="Times New Roman" pitchFamily="18" charset="0"/>
              </a:rPr>
              <a:t>F Capacitor </a:t>
            </a:r>
          </a:p>
          <a:p>
            <a:r>
              <a:rPr lang="en-IN" sz="3200" dirty="0" smtClean="0">
                <a:latin typeface="Times New Roman" pitchFamily="18" charset="0"/>
                <a:cs typeface="Times New Roman" pitchFamily="18" charset="0"/>
              </a:rPr>
              <a:t>47pF </a:t>
            </a:r>
            <a:r>
              <a:rPr lang="en-IN" sz="3200" dirty="0">
                <a:latin typeface="Times New Roman" pitchFamily="18" charset="0"/>
                <a:cs typeface="Times New Roman" pitchFamily="18" charset="0"/>
              </a:rPr>
              <a:t>Capacitor </a:t>
            </a:r>
          </a:p>
          <a:p>
            <a:r>
              <a:rPr lang="en-IN" sz="3200" dirty="0" smtClean="0">
                <a:latin typeface="Times New Roman" pitchFamily="18" charset="0"/>
                <a:cs typeface="Times New Roman" pitchFamily="18" charset="0"/>
              </a:rPr>
              <a:t>LED </a:t>
            </a:r>
            <a:r>
              <a:rPr lang="en-IN" sz="3200" dirty="0">
                <a:latin typeface="Times New Roman" pitchFamily="18" charset="0"/>
                <a:cs typeface="Times New Roman" pitchFamily="18" charset="0"/>
              </a:rPr>
              <a:t>(Light Emitting Diode)</a:t>
            </a:r>
          </a:p>
          <a:p>
            <a:r>
              <a:rPr lang="en-IN" sz="3200" dirty="0">
                <a:latin typeface="Times New Roman" pitchFamily="18" charset="0"/>
                <a:cs typeface="Times New Roman" pitchFamily="18" charset="0"/>
              </a:rPr>
              <a:t> </a:t>
            </a:r>
            <a:r>
              <a:rPr lang="en-IN" sz="3200" dirty="0" smtClean="0">
                <a:latin typeface="Times New Roman" pitchFamily="18" charset="0"/>
                <a:cs typeface="Times New Roman" pitchFamily="18" charset="0"/>
              </a:rPr>
              <a:t>9V </a:t>
            </a:r>
            <a:r>
              <a:rPr lang="en-IN" sz="3200" dirty="0">
                <a:latin typeface="Times New Roman" pitchFamily="18" charset="0"/>
                <a:cs typeface="Times New Roman" pitchFamily="18" charset="0"/>
              </a:rPr>
              <a:t>Battery </a:t>
            </a:r>
          </a:p>
          <a:p>
            <a:r>
              <a:rPr lang="en-IN" sz="3200" dirty="0" smtClean="0">
                <a:latin typeface="Times New Roman" pitchFamily="18" charset="0"/>
                <a:cs typeface="Times New Roman" pitchFamily="18" charset="0"/>
              </a:rPr>
              <a:t>9V </a:t>
            </a:r>
            <a:r>
              <a:rPr lang="en-IN" sz="3200" dirty="0">
                <a:latin typeface="Times New Roman" pitchFamily="18" charset="0"/>
                <a:cs typeface="Times New Roman" pitchFamily="18" charset="0"/>
              </a:rPr>
              <a:t>Battery Clip </a:t>
            </a:r>
          </a:p>
          <a:p>
            <a:r>
              <a:rPr lang="en-IN" sz="3200" dirty="0" smtClean="0">
                <a:latin typeface="Times New Roman" pitchFamily="18" charset="0"/>
                <a:cs typeface="Times New Roman" pitchFamily="18" charset="0"/>
              </a:rPr>
              <a:t>Breadboard</a:t>
            </a:r>
            <a:endParaRPr lang="en-IN" sz="3200" dirty="0">
              <a:latin typeface="Times New Roman" pitchFamily="18" charset="0"/>
              <a:cs typeface="Times New Roman" pitchFamily="18" charset="0"/>
            </a:endParaRPr>
          </a:p>
          <a:p>
            <a:endParaRPr lang="en-IN" sz="3200" dirty="0"/>
          </a:p>
        </p:txBody>
      </p:sp>
    </p:spTree>
    <p:extLst>
      <p:ext uri="{BB962C8B-B14F-4D97-AF65-F5344CB8AC3E}">
        <p14:creationId xmlns:p14="http://schemas.microsoft.com/office/powerpoint/2010/main" val="428533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7922840" cy="634082"/>
          </a:xfrm>
        </p:spPr>
        <p:txBody>
          <a:bodyPr/>
          <a:lstStyle/>
          <a:p>
            <a:pPr algn="ctr"/>
            <a:r>
              <a:rPr lang="en-IN" sz="3200" b="1" u="sng" dirty="0" smtClean="0">
                <a:latin typeface="Times New Roman" pitchFamily="18" charset="0"/>
                <a:cs typeface="Times New Roman" pitchFamily="18" charset="0"/>
              </a:rPr>
              <a:t>Circuit diagram</a:t>
            </a:r>
            <a:endParaRPr lang="en-IN" sz="3200" b="1" u="sng"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5446" y="1052735"/>
            <a:ext cx="7826994" cy="5040561"/>
          </a:xfrm>
        </p:spPr>
      </p:pic>
    </p:spTree>
    <p:extLst>
      <p:ext uri="{BB962C8B-B14F-4D97-AF65-F5344CB8AC3E}">
        <p14:creationId xmlns:p14="http://schemas.microsoft.com/office/powerpoint/2010/main" val="66728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332656"/>
            <a:ext cx="8282880" cy="6264696"/>
          </a:xfrm>
        </p:spPr>
        <p:txBody>
          <a:bodyPr>
            <a:normAutofit/>
          </a:bodyPr>
          <a:lstStyle/>
          <a:p>
            <a:pPr marL="0" indent="0">
              <a:buNone/>
            </a:pPr>
            <a:r>
              <a:rPr lang="en-IN" sz="3200" b="1" u="sng" dirty="0" smtClean="0">
                <a:latin typeface="Times New Roman" pitchFamily="18" charset="0"/>
                <a:cs typeface="Times New Roman" pitchFamily="18" charset="0"/>
              </a:rPr>
              <a:t>Theory</a:t>
            </a:r>
            <a:r>
              <a:rPr lang="en-IN" sz="3200" b="1" dirty="0" smtClean="0">
                <a:latin typeface="Times New Roman" pitchFamily="18" charset="0"/>
                <a:cs typeface="Times New Roman" pitchFamily="18" charset="0"/>
              </a:rPr>
              <a:t>:-</a:t>
            </a:r>
          </a:p>
          <a:p>
            <a:pPr marL="0" indent="0">
              <a:buNone/>
            </a:pPr>
            <a:r>
              <a:rPr lang="en-IN" sz="3200" b="1" dirty="0" smtClean="0">
                <a:latin typeface="Times New Roman" pitchFamily="18" charset="0"/>
                <a:cs typeface="Times New Roman" pitchFamily="18" charset="0"/>
              </a:rPr>
              <a:t>	</a:t>
            </a:r>
            <a:r>
              <a:rPr lang="en-IN" sz="2800" dirty="0" smtClean="0"/>
              <a:t>Cell </a:t>
            </a:r>
            <a:r>
              <a:rPr lang="en-IN" sz="2800" dirty="0"/>
              <a:t>phone detector is a circuit that sense the presence of any activated cell phone nearby and gives an indication of activated cell phone near around of it. It is a frequency detector which catches frequencies about 0.8-3GHz.This is very helpful to detect cell phones at cell phones restricted places like exam cells, meeting rooms, </a:t>
            </a:r>
            <a:r>
              <a:rPr lang="en-IN" sz="2800" dirty="0" smtClean="0"/>
              <a:t>hospitals </a:t>
            </a:r>
            <a:r>
              <a:rPr lang="en-IN" sz="2800" dirty="0"/>
              <a:t>etc</a:t>
            </a:r>
            <a:r>
              <a:rPr lang="en-IN" sz="2800" dirty="0" smtClean="0"/>
              <a:t>.</a:t>
            </a:r>
          </a:p>
          <a:p>
            <a:pPr marL="0" indent="0">
              <a:buNone/>
            </a:pPr>
            <a:r>
              <a:rPr lang="en-IN" sz="2800" b="1" dirty="0">
                <a:latin typeface="Times New Roman" pitchFamily="18" charset="0"/>
                <a:cs typeface="Times New Roman" pitchFamily="18" charset="0"/>
              </a:rPr>
              <a:t>	</a:t>
            </a:r>
            <a:r>
              <a:rPr lang="en-IN" sz="2800" dirty="0" smtClean="0"/>
              <a:t>It </a:t>
            </a:r>
            <a:r>
              <a:rPr lang="en-IN" sz="2800" dirty="0"/>
              <a:t>can detect both the incoming and outgoing calls, SMS and video transmission even if the cell phone is kept in silent mode. The moment the bug detects RF transmission signal from an activated cell phone, the LED starts blinking, until signal transmission ceases.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64004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332656"/>
            <a:ext cx="8282880" cy="6336704"/>
          </a:xfrm>
        </p:spPr>
        <p:txBody>
          <a:bodyPr>
            <a:normAutofit/>
          </a:bodyPr>
          <a:lstStyle/>
          <a:p>
            <a:pPr marL="0" indent="0">
              <a:buNone/>
            </a:pPr>
            <a:r>
              <a:rPr lang="en-IN" sz="3200" b="1" u="sng" dirty="0" smtClean="0"/>
              <a:t>Working</a:t>
            </a:r>
            <a:r>
              <a:rPr lang="en-IN" sz="3200" b="1" dirty="0" smtClean="0"/>
              <a:t>:-</a:t>
            </a:r>
          </a:p>
          <a:p>
            <a:r>
              <a:rPr lang="en-IN" sz="2800" dirty="0" smtClean="0"/>
              <a:t>Ordinary </a:t>
            </a:r>
            <a:r>
              <a:rPr lang="en-IN" sz="2800" dirty="0"/>
              <a:t>LC (Coil-Capacitor) circuits are used to detect low frequency radiation in the AM and FM bands . It can detect maximum MHz frequency. </a:t>
            </a:r>
            <a:r>
              <a:rPr lang="en-IN" sz="2800" dirty="0" smtClean="0"/>
              <a:t>From </a:t>
            </a:r>
            <a:r>
              <a:rPr lang="en-IN" sz="2800" dirty="0"/>
              <a:t>Mobile phone we get frequency in terms of GHz</a:t>
            </a:r>
            <a:r>
              <a:rPr lang="en-IN" sz="2800" dirty="0" smtClean="0"/>
              <a:t>.</a:t>
            </a:r>
          </a:p>
          <a:p>
            <a:r>
              <a:rPr lang="en-IN" sz="2800" dirty="0" smtClean="0"/>
              <a:t>The </a:t>
            </a:r>
            <a:r>
              <a:rPr lang="en-IN" sz="2800" dirty="0"/>
              <a:t>transmission frequency of mobile phone ranges from 0.9 to 3 GHz with wave length of 3.3 to 10 </a:t>
            </a:r>
            <a:r>
              <a:rPr lang="en-IN" sz="2800" dirty="0" smtClean="0"/>
              <a:t>cm .so </a:t>
            </a:r>
            <a:r>
              <a:rPr lang="en-IN" sz="2800" dirty="0"/>
              <a:t>a circuit detecting GHz signals is required. </a:t>
            </a:r>
            <a:endParaRPr lang="en-IN" sz="2800" dirty="0" smtClean="0"/>
          </a:p>
          <a:p>
            <a:r>
              <a:rPr lang="en-IN" sz="2800" dirty="0" smtClean="0"/>
              <a:t>Here </a:t>
            </a:r>
            <a:r>
              <a:rPr lang="en-IN" sz="2800" dirty="0"/>
              <a:t>0.22 µF disk capacitor is used to capture the RF signals from the mobile phone. This along with the leads act as a small GHz loop antenna to collect the RF signals.</a:t>
            </a:r>
            <a:endParaRPr lang="en-IN" sz="2800" b="1" dirty="0"/>
          </a:p>
          <a:p>
            <a:pPr marL="0" indent="0">
              <a:buNone/>
            </a:pPr>
            <a:endParaRPr lang="en-IN" sz="3200" b="1" dirty="0"/>
          </a:p>
        </p:txBody>
      </p:sp>
    </p:spTree>
    <p:extLst>
      <p:ext uri="{BB962C8B-B14F-4D97-AF65-F5344CB8AC3E}">
        <p14:creationId xmlns:p14="http://schemas.microsoft.com/office/powerpoint/2010/main" val="132705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260648"/>
            <a:ext cx="8282880" cy="6408712"/>
          </a:xfrm>
        </p:spPr>
        <p:txBody>
          <a:bodyPr>
            <a:normAutofit/>
          </a:bodyPr>
          <a:lstStyle/>
          <a:p>
            <a:r>
              <a:rPr lang="en-IN" sz="2800" dirty="0"/>
              <a:t>One lead of the capacitor gets DC from the positive rail and the other lead goes to the negative input of IC</a:t>
            </a:r>
            <a:r>
              <a:rPr lang="en-IN" sz="2800" dirty="0" smtClean="0"/>
              <a:t>.</a:t>
            </a:r>
          </a:p>
          <a:p>
            <a:r>
              <a:rPr lang="en-IN" sz="2800" dirty="0" smtClean="0"/>
              <a:t> The </a:t>
            </a:r>
            <a:r>
              <a:rPr lang="en-IN" sz="2800" dirty="0"/>
              <a:t>capacitor gets energy for storage. This energy is applied to the input of the IC . So the inputs of IC is almost balanced and output is almost zero. But at any time IC can give a high output if a small current is induced to its </a:t>
            </a:r>
            <a:r>
              <a:rPr lang="en-IN" sz="2800" dirty="0" smtClean="0"/>
              <a:t>inputs.</a:t>
            </a:r>
          </a:p>
          <a:p>
            <a:r>
              <a:rPr lang="en-IN" sz="2800" dirty="0" smtClean="0"/>
              <a:t> </a:t>
            </a:r>
            <a:r>
              <a:rPr lang="en-IN" sz="2800" dirty="0"/>
              <a:t>There is a natural electromagnetic field around the capacitor caused by the 50Hz from electrical wiring. When the mobile phone radiates high frequency radiation, capacitor oscillates and release energy in the inputs of IC. This oscillation is indicated by the flashing of the LED.</a:t>
            </a:r>
            <a:endParaRPr lang="en-IN" sz="2800" dirty="0"/>
          </a:p>
        </p:txBody>
      </p:sp>
    </p:spTree>
    <p:extLst>
      <p:ext uri="{BB962C8B-B14F-4D97-AF65-F5344CB8AC3E}">
        <p14:creationId xmlns:p14="http://schemas.microsoft.com/office/powerpoint/2010/main" val="300165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188640"/>
            <a:ext cx="8568952" cy="6408712"/>
          </a:xfrm>
        </p:spPr>
        <p:txBody>
          <a:bodyPr>
            <a:normAutofit/>
          </a:bodyPr>
          <a:lstStyle/>
          <a:p>
            <a:r>
              <a:rPr lang="en-IN" sz="2800" dirty="0" smtClean="0"/>
              <a:t>In </a:t>
            </a:r>
            <a:r>
              <a:rPr lang="en-IN" sz="2800" dirty="0"/>
              <a:t>short, capacitor carries energy and is in an electromagnetic field. So a slight change in field caused by the RF signals from phone will disturb the field and forces the capacitor to release energy. </a:t>
            </a:r>
            <a:endParaRPr lang="en-IN" sz="2800" dirty="0" smtClean="0"/>
          </a:p>
          <a:p>
            <a:r>
              <a:rPr lang="en-IN" sz="2800" dirty="0" smtClean="0"/>
              <a:t>The </a:t>
            </a:r>
            <a:r>
              <a:rPr lang="en-IN" sz="2800" dirty="0"/>
              <a:t>LED blinks until the signal ceases</a:t>
            </a:r>
            <a:r>
              <a:rPr lang="en-IN" sz="2800" dirty="0" smtClean="0"/>
              <a:t>.</a:t>
            </a:r>
          </a:p>
          <a:p>
            <a:pPr marL="0" indent="0">
              <a:buNone/>
            </a:pPr>
            <a:endParaRPr lang="en-IN" sz="3200" b="1" u="sng" dirty="0" smtClean="0"/>
          </a:p>
          <a:p>
            <a:pPr marL="0" indent="0">
              <a:buNone/>
            </a:pPr>
            <a:endParaRPr lang="en-IN" sz="3200" dirty="0" smtClean="0"/>
          </a:p>
        </p:txBody>
      </p:sp>
    </p:spTree>
    <p:extLst>
      <p:ext uri="{BB962C8B-B14F-4D97-AF65-F5344CB8AC3E}">
        <p14:creationId xmlns:p14="http://schemas.microsoft.com/office/powerpoint/2010/main" val="60934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404664"/>
            <a:ext cx="8210872" cy="6192688"/>
          </a:xfrm>
        </p:spPr>
        <p:txBody>
          <a:bodyPr/>
          <a:lstStyle/>
          <a:p>
            <a:pPr marL="0" indent="0">
              <a:buNone/>
            </a:pPr>
            <a:r>
              <a:rPr lang="en-IN" sz="3200" b="1" u="sng" dirty="0"/>
              <a:t>ADVANTAGES:-</a:t>
            </a:r>
          </a:p>
          <a:p>
            <a:r>
              <a:rPr lang="en-IN" sz="2800" dirty="0"/>
              <a:t>The circuit is small in size.</a:t>
            </a:r>
          </a:p>
          <a:p>
            <a:r>
              <a:rPr lang="en-IN" sz="2800" dirty="0"/>
              <a:t>It can be used for detecting cell phones used for spying and transmission of unauthorized audios and videos.</a:t>
            </a:r>
          </a:p>
          <a:p>
            <a:pPr marL="0" indent="0">
              <a:buNone/>
            </a:pPr>
            <a:r>
              <a:rPr lang="en-IN" sz="3200" b="1" u="sng" dirty="0" smtClean="0"/>
              <a:t>DISADVANTAGES:-</a:t>
            </a:r>
          </a:p>
          <a:p>
            <a:r>
              <a:rPr lang="en-IN" sz="3200" dirty="0"/>
              <a:t> </a:t>
            </a:r>
            <a:r>
              <a:rPr lang="en-IN" sz="2800" dirty="0" smtClean="0"/>
              <a:t>It </a:t>
            </a:r>
            <a:r>
              <a:rPr lang="en-IN" sz="2800" dirty="0"/>
              <a:t>is a short range detector, of the order of </a:t>
            </a:r>
            <a:r>
              <a:rPr lang="en-IN" sz="2800" dirty="0" smtClean="0"/>
              <a:t>centimetres. </a:t>
            </a:r>
          </a:p>
          <a:p>
            <a:r>
              <a:rPr lang="en-IN" sz="2800" dirty="0" smtClean="0"/>
              <a:t> </a:t>
            </a:r>
            <a:r>
              <a:rPr lang="en-IN" sz="2800" dirty="0"/>
              <a:t>The presence of this device would jam the signals of other devices due to the fluctuations.</a:t>
            </a:r>
            <a:endParaRPr lang="en-IN" sz="2800" b="1" u="sng" dirty="0"/>
          </a:p>
        </p:txBody>
      </p:sp>
    </p:spTree>
    <p:extLst>
      <p:ext uri="{BB962C8B-B14F-4D97-AF65-F5344CB8AC3E}">
        <p14:creationId xmlns:p14="http://schemas.microsoft.com/office/powerpoint/2010/main" val="104573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rot="16200000">
            <a:off x="2094903" y="433488"/>
            <a:ext cx="4738171" cy="7272810"/>
          </a:xfrm>
        </p:spPr>
      </p:pic>
    </p:spTree>
    <p:extLst>
      <p:ext uri="{BB962C8B-B14F-4D97-AF65-F5344CB8AC3E}">
        <p14:creationId xmlns:p14="http://schemas.microsoft.com/office/powerpoint/2010/main" val="403820812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101</TotalTime>
  <Words>423</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Electronic circuit analysis  minor project</vt:lpstr>
      <vt:lpstr>Aim:- To design a very simple cell phone detector circuit and analyse the circuit. </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circuit analysis  minor project</dc:title>
  <dc:creator>Irshad</dc:creator>
  <cp:lastModifiedBy>Irshad</cp:lastModifiedBy>
  <cp:revision>8</cp:revision>
  <dcterms:created xsi:type="dcterms:W3CDTF">2020-06-24T06:18:23Z</dcterms:created>
  <dcterms:modified xsi:type="dcterms:W3CDTF">2020-06-24T07:59:29Z</dcterms:modified>
</cp:coreProperties>
</file>