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1"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8B0CE7-09EB-4A67-97DC-1AB2991F0D69}" v="71" dt="2020-12-24T01:00:59.741"/>
    <p1510:client id="{F77DD70C-82AE-49F2-8657-164B50EC02E0}" v="1705" dt="2020-12-24T00:46:46.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8967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2287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12552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840827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2841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78309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53054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74531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9913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96027F-7875-4030-9381-8BD8C4F21935}"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57329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5299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6794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4990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002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6702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2939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1228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12/23/2020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07559486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ivilnoteppt.com/advantages-and-disadvantages-of-traffic-signals/" TargetMode="External"/><Relationship Id="rId2" Type="http://schemas.openxmlformats.org/officeDocument/2006/relationships/hyperlink" Target="https://www.edgefx.in/how-traffic-light-control-system-works-elprocus/" TargetMode="External"/><Relationship Id="rId1" Type="http://schemas.openxmlformats.org/officeDocument/2006/relationships/slideLayout" Target="../slideLayouts/slideLayout2.xml"/><Relationship Id="rId4" Type="http://schemas.openxmlformats.org/officeDocument/2006/relationships/hyperlink" Target="https://www.pantechsolutions.net/blog/how-to-interface-traffic-light-with-8051-development-boar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804" y="484518"/>
            <a:ext cx="11356071" cy="1633051"/>
          </a:xfrm>
        </p:spPr>
        <p:txBody>
          <a:bodyPr/>
          <a:lstStyle/>
          <a:p>
            <a:pPr algn="ctr"/>
            <a:r>
              <a:rPr lang="en-GB" b="1" dirty="0">
                <a:latin typeface="Times New Roman"/>
                <a:cs typeface="Times New Roman"/>
              </a:rPr>
              <a:t>MPMC MINOR PROJECT</a:t>
            </a:r>
            <a:endParaRPr lang="en-US">
              <a:latin typeface="Times New Roman"/>
              <a:cs typeface="Times New Roman"/>
            </a:endParaRPr>
          </a:p>
        </p:txBody>
      </p:sp>
      <p:sp>
        <p:nvSpPr>
          <p:cNvPr id="3" name="Subtitle 2"/>
          <p:cNvSpPr>
            <a:spLocks noGrp="1"/>
          </p:cNvSpPr>
          <p:nvPr>
            <p:ph type="subTitle" idx="1"/>
          </p:nvPr>
        </p:nvSpPr>
        <p:spPr>
          <a:xfrm>
            <a:off x="824276" y="2189456"/>
            <a:ext cx="9156337" cy="3449344"/>
          </a:xfrm>
        </p:spPr>
        <p:txBody>
          <a:bodyPr>
            <a:normAutofit/>
          </a:bodyPr>
          <a:lstStyle/>
          <a:p>
            <a:pPr algn="ctr"/>
            <a:r>
              <a:rPr lang="en-GB" sz="5400" b="1" dirty="0">
                <a:latin typeface="Times New Roman"/>
                <a:cs typeface="Times New Roman"/>
              </a:rPr>
              <a:t>TRAFFIC LIGHT SYSTEM CONTROL USING 8051 MICRO CONTROLLER</a:t>
            </a:r>
            <a:endParaRPr lang="en-US" sz="5400" b="1">
              <a:latin typeface="Times New Roman"/>
              <a:cs typeface="Times New Roman"/>
            </a:endParaRPr>
          </a:p>
        </p:txBody>
      </p:sp>
      <p:sp>
        <p:nvSpPr>
          <p:cNvPr id="4" name="TextBox 3">
            <a:extLst>
              <a:ext uri="{FF2B5EF4-FFF2-40B4-BE49-F238E27FC236}">
                <a16:creationId xmlns:a16="http://schemas.microsoft.com/office/drawing/2014/main" id="{27B09DA5-21EE-431D-BB7A-2C667E092107}"/>
              </a:ext>
            </a:extLst>
          </p:cNvPr>
          <p:cNvSpPr txBox="1"/>
          <p:nvPr/>
        </p:nvSpPr>
        <p:spPr>
          <a:xfrm>
            <a:off x="8347496" y="4940061"/>
            <a:ext cx="4022783"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Presented by:-</a:t>
            </a:r>
            <a:r>
              <a:rPr lang="en-GB" sz="2000" b="1" dirty="0"/>
              <a:t>Batch-08</a:t>
            </a:r>
            <a:endParaRPr lang="en-US" sz="2000" b="1"/>
          </a:p>
          <a:p>
            <a:endParaRPr lang="en-GB" sz="2000" dirty="0"/>
          </a:p>
          <a:p>
            <a:r>
              <a:rPr lang="en-GB" sz="2000" dirty="0"/>
              <a:t>LAKSHMI-</a:t>
            </a:r>
            <a:r>
              <a:rPr lang="en-GB" sz="2000" b="1" dirty="0"/>
              <a:t>181FA05093</a:t>
            </a:r>
          </a:p>
          <a:p>
            <a:r>
              <a:rPr lang="en-GB" sz="2000" dirty="0"/>
              <a:t>RIYAN     -</a:t>
            </a:r>
            <a:r>
              <a:rPr lang="en-GB" sz="2000" b="1" dirty="0"/>
              <a:t>181FA05161</a:t>
            </a:r>
          </a:p>
          <a:p>
            <a:r>
              <a:rPr lang="en-GB" sz="2000" dirty="0"/>
              <a:t>ALISHAH -</a:t>
            </a:r>
            <a:r>
              <a:rPr lang="en-GB" sz="2000" b="1" dirty="0"/>
              <a:t>181FA05176</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2BCC7-20A1-4A91-ABB8-48BD0035DA29}"/>
              </a:ext>
            </a:extLst>
          </p:cNvPr>
          <p:cNvSpPr>
            <a:spLocks noGrp="1"/>
          </p:cNvSpPr>
          <p:nvPr>
            <p:ph idx="1"/>
          </p:nvPr>
        </p:nvSpPr>
        <p:spPr>
          <a:xfrm>
            <a:off x="830143" y="471409"/>
            <a:ext cx="9219710" cy="5776990"/>
          </a:xfrm>
        </p:spPr>
        <p:txBody>
          <a:bodyPr vert="horz" lIns="91440" tIns="45720" rIns="91440" bIns="45720" rtlCol="0" anchor="t">
            <a:normAutofit/>
          </a:bodyPr>
          <a:lstStyle/>
          <a:p>
            <a:pPr marL="0" indent="0">
              <a:buNone/>
            </a:pPr>
            <a:r>
              <a:rPr lang="en-GB" sz="2400" dirty="0">
                <a:latin typeface="Times New Roman"/>
                <a:cs typeface="Times New Roman"/>
              </a:rPr>
              <a:t>P2=0x85;</a:t>
            </a:r>
          </a:p>
          <a:p>
            <a:pPr marL="0" indent="0">
              <a:buNone/>
            </a:pPr>
            <a:r>
              <a:rPr lang="en-GB" sz="2400" dirty="0">
                <a:latin typeface="Times New Roman"/>
                <a:cs typeface="Times New Roman"/>
              </a:rPr>
              <a:t>P1=0x04;</a:t>
            </a:r>
          </a:p>
          <a:p>
            <a:pPr marL="0" indent="0">
              <a:buNone/>
            </a:pPr>
            <a:r>
              <a:rPr lang="en-GB" sz="2400" dirty="0">
                <a:latin typeface="Times New Roman"/>
                <a:cs typeface="Times New Roman"/>
              </a:rPr>
              <a:t>delay();</a:t>
            </a:r>
          </a:p>
          <a:p>
            <a:pPr marL="0" indent="0">
              <a:buNone/>
            </a:pPr>
            <a:r>
              <a:rPr lang="en-GB" sz="2400" dirty="0">
                <a:latin typeface="Times New Roman"/>
                <a:ea typeface="+mj-lt"/>
                <a:cs typeface="+mj-lt"/>
              </a:rPr>
              <a:t>P2=0x90;</a:t>
            </a:r>
            <a:endParaRPr lang="en-US" sz="2400">
              <a:latin typeface="Times New Roman"/>
              <a:ea typeface="+mj-lt"/>
              <a:cs typeface="+mj-lt"/>
            </a:endParaRPr>
          </a:p>
          <a:p>
            <a:pPr marL="0" indent="0">
              <a:buNone/>
            </a:pPr>
            <a:r>
              <a:rPr lang="en-GB" sz="2400" dirty="0">
                <a:latin typeface="Times New Roman"/>
                <a:ea typeface="+mj-lt"/>
                <a:cs typeface="+mj-lt"/>
              </a:rPr>
              <a:t>P1=0x0A;</a:t>
            </a:r>
          </a:p>
          <a:p>
            <a:pPr marL="0" indent="0">
              <a:buNone/>
            </a:pPr>
            <a:r>
              <a:rPr lang="en-GB" sz="2400" dirty="0">
                <a:latin typeface="Times New Roman"/>
                <a:ea typeface="+mj-lt"/>
                <a:cs typeface="+mj-lt"/>
              </a:rPr>
              <a:t>delay();</a:t>
            </a:r>
          </a:p>
          <a:p>
            <a:pPr marL="0" indent="0">
              <a:buNone/>
            </a:pPr>
            <a:r>
              <a:rPr lang="en-GB" sz="2400" dirty="0">
                <a:latin typeface="Times New Roman"/>
                <a:ea typeface="+mj-lt"/>
                <a:cs typeface="+mj-lt"/>
              </a:rPr>
              <a:t>P2=0x52;</a:t>
            </a:r>
            <a:endParaRPr lang="en-US" sz="2400">
              <a:latin typeface="Times New Roman"/>
              <a:ea typeface="+mj-lt"/>
              <a:cs typeface="+mj-lt"/>
            </a:endParaRPr>
          </a:p>
          <a:p>
            <a:pPr marL="0" indent="0">
              <a:buNone/>
            </a:pPr>
            <a:r>
              <a:rPr lang="en-GB" sz="2400" dirty="0">
                <a:latin typeface="Times New Roman"/>
                <a:ea typeface="+mj-lt"/>
                <a:cs typeface="+mj-lt"/>
              </a:rPr>
              <a:t>P1=0x01;</a:t>
            </a:r>
          </a:p>
          <a:p>
            <a:pPr marL="0" indent="0">
              <a:buNone/>
            </a:pPr>
            <a:r>
              <a:rPr lang="en-GB" sz="2400" dirty="0">
                <a:latin typeface="Times New Roman"/>
                <a:ea typeface="+mj-lt"/>
                <a:cs typeface="+mj-lt"/>
              </a:rPr>
              <a:t>delay();</a:t>
            </a:r>
          </a:p>
          <a:p>
            <a:pPr marL="0" indent="0">
              <a:buNone/>
            </a:pPr>
            <a:r>
              <a:rPr lang="en-GB" sz="2400" dirty="0">
                <a:latin typeface="Times New Roman"/>
                <a:cs typeface="Times New Roman"/>
              </a:rPr>
              <a:t>return 0;</a:t>
            </a:r>
          </a:p>
          <a:p>
            <a:pPr marL="0" indent="0">
              <a:buNone/>
            </a:pPr>
            <a:r>
              <a:rPr lang="en-GB" sz="2400" dirty="0">
                <a:latin typeface="Times New Roman"/>
                <a:cs typeface="Times New Roman"/>
              </a:rPr>
              <a:t>}</a:t>
            </a:r>
          </a:p>
        </p:txBody>
      </p:sp>
    </p:spTree>
    <p:extLst>
      <p:ext uri="{BB962C8B-B14F-4D97-AF65-F5344CB8AC3E}">
        <p14:creationId xmlns:p14="http://schemas.microsoft.com/office/powerpoint/2010/main" val="2738397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43FF1-6625-42FC-B82D-439F77CB7C29}"/>
              </a:ext>
            </a:extLst>
          </p:cNvPr>
          <p:cNvSpPr>
            <a:spLocks noGrp="1"/>
          </p:cNvSpPr>
          <p:nvPr>
            <p:ph type="title"/>
          </p:nvPr>
        </p:nvSpPr>
        <p:spPr/>
        <p:txBody>
          <a:bodyPr/>
          <a:lstStyle/>
          <a:p>
            <a:r>
              <a:rPr lang="en-GB" sz="4800" b="1" u="sng" dirty="0">
                <a:latin typeface="Times New Roman"/>
                <a:cs typeface="Times New Roman"/>
              </a:rPr>
              <a:t>ADVANTAGES</a:t>
            </a:r>
            <a:r>
              <a:rPr lang="en-GB" sz="4800" b="1" dirty="0">
                <a:latin typeface="Times New Roman"/>
                <a:cs typeface="Times New Roman"/>
              </a:rPr>
              <a:t>:-</a:t>
            </a:r>
            <a:endParaRPr lang="en-GB" sz="4800" b="1" u="sng" dirty="0">
              <a:latin typeface="Times New Roman"/>
              <a:cs typeface="Times New Roman"/>
            </a:endParaRPr>
          </a:p>
        </p:txBody>
      </p:sp>
      <p:sp>
        <p:nvSpPr>
          <p:cNvPr id="3" name="Content Placeholder 2">
            <a:extLst>
              <a:ext uri="{FF2B5EF4-FFF2-40B4-BE49-F238E27FC236}">
                <a16:creationId xmlns:a16="http://schemas.microsoft.com/office/drawing/2014/main" id="{95C2D8C2-1685-4065-9D5C-1BC821F85375}"/>
              </a:ext>
            </a:extLst>
          </p:cNvPr>
          <p:cNvSpPr>
            <a:spLocks noGrp="1"/>
          </p:cNvSpPr>
          <p:nvPr>
            <p:ph idx="1"/>
          </p:nvPr>
        </p:nvSpPr>
        <p:spPr>
          <a:xfrm>
            <a:off x="858897" y="1592843"/>
            <a:ext cx="9190956" cy="4655556"/>
          </a:xfrm>
        </p:spPr>
        <p:txBody>
          <a:bodyPr vert="horz" lIns="91440" tIns="45720" rIns="91440" bIns="45720" rtlCol="0" anchor="t">
            <a:noAutofit/>
          </a:bodyPr>
          <a:lstStyle/>
          <a:p>
            <a:pPr algn="just"/>
            <a:r>
              <a:rPr lang="en-GB" sz="2800" dirty="0">
                <a:latin typeface="Times New Roman"/>
                <a:ea typeface="+mj-lt"/>
                <a:cs typeface="+mj-lt"/>
              </a:rPr>
              <a:t>Traffic signals help for movement of traffic securely without any collision. </a:t>
            </a:r>
            <a:endParaRPr lang="en-US" sz="2800">
              <a:latin typeface="Times New Roman"/>
              <a:cs typeface="Times New Roman"/>
            </a:endParaRPr>
          </a:p>
          <a:p>
            <a:pPr algn="just">
              <a:buClr>
                <a:srgbClr val="EF53A5"/>
              </a:buClr>
            </a:pPr>
            <a:r>
              <a:rPr lang="en-GB" sz="2800" dirty="0">
                <a:latin typeface="Times New Roman"/>
                <a:ea typeface="+mj-lt"/>
                <a:cs typeface="+mj-lt"/>
              </a:rPr>
              <a:t>They can reduce the number of accidents on roads like pedestrian accident and right-angle collision of two cars.</a:t>
            </a:r>
          </a:p>
          <a:p>
            <a:pPr algn="just">
              <a:buClr>
                <a:srgbClr val="EF53A5"/>
              </a:buClr>
            </a:pPr>
            <a:r>
              <a:rPr lang="en-GB" sz="2800" dirty="0">
                <a:latin typeface="Times New Roman"/>
                <a:ea typeface="+mj-lt"/>
                <a:cs typeface="+mj-lt"/>
              </a:rPr>
              <a:t>Signals can increase the capacity of traffic handling at the intersection.</a:t>
            </a:r>
          </a:p>
          <a:p>
            <a:pPr algn="just">
              <a:buClr>
                <a:srgbClr val="EF53A5"/>
              </a:buClr>
            </a:pPr>
            <a:r>
              <a:rPr lang="en-GB" sz="2800" dirty="0">
                <a:latin typeface="Times New Roman"/>
                <a:ea typeface="+mj-lt"/>
                <a:cs typeface="+mj-lt"/>
              </a:rPr>
              <a:t>The indications of the signals can be seen easily in foggy weather or at night time. Without signalling system, it is very difficult to control traffic by the traffic policeman at night or in foggy weather or on a rainy day.</a:t>
            </a:r>
            <a:endParaRPr lang="en-GB" sz="2800">
              <a:latin typeface="Times New Roman"/>
              <a:cs typeface="Times New Roman"/>
            </a:endParaRPr>
          </a:p>
        </p:txBody>
      </p:sp>
    </p:spTree>
    <p:extLst>
      <p:ext uri="{BB962C8B-B14F-4D97-AF65-F5344CB8AC3E}">
        <p14:creationId xmlns:p14="http://schemas.microsoft.com/office/powerpoint/2010/main" val="154292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F4E8-BF9A-49A9-B199-4F275C35EBA4}"/>
              </a:ext>
            </a:extLst>
          </p:cNvPr>
          <p:cNvSpPr>
            <a:spLocks noGrp="1"/>
          </p:cNvSpPr>
          <p:nvPr>
            <p:ph type="title"/>
          </p:nvPr>
        </p:nvSpPr>
        <p:spPr/>
        <p:txBody>
          <a:bodyPr/>
          <a:lstStyle/>
          <a:p>
            <a:r>
              <a:rPr lang="en-GB" b="1" u="sng" dirty="0"/>
              <a:t>DISADVANTAGES</a:t>
            </a:r>
            <a:r>
              <a:rPr lang="en-GB" b="1" dirty="0"/>
              <a:t>:-</a:t>
            </a:r>
            <a:endParaRPr lang="en-GB" b="1" u="sng" dirty="0"/>
          </a:p>
        </p:txBody>
      </p:sp>
      <p:sp>
        <p:nvSpPr>
          <p:cNvPr id="3" name="Content Placeholder 2">
            <a:extLst>
              <a:ext uri="{FF2B5EF4-FFF2-40B4-BE49-F238E27FC236}">
                <a16:creationId xmlns:a16="http://schemas.microsoft.com/office/drawing/2014/main" id="{A182495E-71CB-4C3B-AF6D-0777017BC477}"/>
              </a:ext>
            </a:extLst>
          </p:cNvPr>
          <p:cNvSpPr>
            <a:spLocks noGrp="1"/>
          </p:cNvSpPr>
          <p:nvPr>
            <p:ph idx="1"/>
          </p:nvPr>
        </p:nvSpPr>
        <p:spPr>
          <a:xfrm>
            <a:off x="988294" y="1449069"/>
            <a:ext cx="9061559" cy="4799330"/>
          </a:xfrm>
        </p:spPr>
        <p:txBody>
          <a:bodyPr vert="horz" lIns="91440" tIns="45720" rIns="91440" bIns="45720" rtlCol="0" anchor="t">
            <a:normAutofit/>
          </a:bodyPr>
          <a:lstStyle/>
          <a:p>
            <a:pPr algn="just">
              <a:buClr>
                <a:srgbClr val="EF53A5"/>
              </a:buClr>
              <a:buFont typeface="Wingdings 3"/>
              <a:buChar char=""/>
            </a:pPr>
            <a:r>
              <a:rPr lang="en-GB" sz="2800" dirty="0">
                <a:latin typeface="Times New Roman"/>
                <a:ea typeface="+mj-lt"/>
                <a:cs typeface="+mj-lt"/>
              </a:rPr>
              <a:t>Increasing </a:t>
            </a:r>
            <a:r>
              <a:rPr lang="en-GB" sz="2800" b="1" dirty="0">
                <a:latin typeface="Times New Roman"/>
                <a:ea typeface="+mj-lt"/>
                <a:cs typeface="+mj-lt"/>
              </a:rPr>
              <a:t>t</a:t>
            </a:r>
            <a:r>
              <a:rPr lang="en-GB" sz="2800" dirty="0">
                <a:latin typeface="Times New Roman"/>
                <a:ea typeface="+mj-lt"/>
                <a:cs typeface="+mj-lt"/>
              </a:rPr>
              <a:t>raffic</a:t>
            </a:r>
            <a:r>
              <a:rPr lang="en-GB" sz="2800" b="1" dirty="0">
                <a:latin typeface="Times New Roman"/>
                <a:ea typeface="+mj-lt"/>
                <a:cs typeface="+mj-lt"/>
              </a:rPr>
              <a:t> </a:t>
            </a:r>
            <a:r>
              <a:rPr lang="en-GB" sz="2800" dirty="0">
                <a:latin typeface="Times New Roman"/>
                <a:ea typeface="+mj-lt"/>
                <a:cs typeface="+mj-lt"/>
              </a:rPr>
              <a:t>congestion, air pollution, and fuel consumption.</a:t>
            </a:r>
            <a:endParaRPr lang="en-US" sz="2800">
              <a:latin typeface="Times New Roman"/>
              <a:cs typeface="Times New Roman"/>
            </a:endParaRPr>
          </a:p>
          <a:p>
            <a:pPr marL="0" indent="0" algn="just">
              <a:buNone/>
            </a:pPr>
            <a:endParaRPr lang="en-GB" sz="2800" dirty="0">
              <a:latin typeface="Times New Roman"/>
              <a:cs typeface="Times New Roman"/>
            </a:endParaRPr>
          </a:p>
          <a:p>
            <a:pPr algn="just">
              <a:buClr>
                <a:srgbClr val="EF53A5"/>
              </a:buClr>
              <a:buFont typeface="Wingdings 3"/>
              <a:buChar char=""/>
            </a:pPr>
            <a:r>
              <a:rPr lang="en-GB" sz="2800" dirty="0">
                <a:latin typeface="Times New Roman"/>
                <a:ea typeface="+mj-lt"/>
                <a:cs typeface="+mj-lt"/>
              </a:rPr>
              <a:t>Increase in use of less-adequate roads to avoid traffic signs.</a:t>
            </a:r>
          </a:p>
          <a:p>
            <a:pPr algn="just">
              <a:buClr>
                <a:srgbClr val="EF53A5"/>
              </a:buClr>
              <a:buFont typeface="Wingdings 3"/>
              <a:buChar char=""/>
            </a:pPr>
            <a:r>
              <a:rPr lang="en-GB" sz="2800" dirty="0">
                <a:latin typeface="Times New Roman"/>
                <a:ea typeface="+mj-lt"/>
                <a:cs typeface="+mj-lt"/>
              </a:rPr>
              <a:t>Excessive delay due to time allocated by the traffic signals.</a:t>
            </a:r>
            <a:endParaRPr lang="en-GB" sz="2800" dirty="0">
              <a:latin typeface="Times New Roman"/>
              <a:cs typeface="Times New Roman"/>
            </a:endParaRPr>
          </a:p>
          <a:p>
            <a:pPr algn="just">
              <a:buClr>
                <a:srgbClr val="EF53A5"/>
              </a:buClr>
              <a:buFont typeface="Wingdings 3"/>
              <a:buChar char=""/>
            </a:pPr>
            <a:endParaRPr lang="en-GB" sz="2800" dirty="0">
              <a:latin typeface="Times New Roman"/>
              <a:cs typeface="Times New Roman"/>
            </a:endParaRPr>
          </a:p>
          <a:p>
            <a:pPr algn="just">
              <a:buClr>
                <a:srgbClr val="EF53A5"/>
              </a:buClr>
              <a:buFont typeface="Wingdings 3"/>
              <a:buChar char=""/>
            </a:pPr>
            <a:r>
              <a:rPr lang="en-GB" sz="2800" dirty="0">
                <a:latin typeface="Times New Roman"/>
                <a:ea typeface="+mj-lt"/>
                <a:cs typeface="+mj-lt"/>
              </a:rPr>
              <a:t>During signals breakdown, there are serious and wide-spread traffic difficulties</a:t>
            </a:r>
          </a:p>
          <a:p>
            <a:pPr marL="0" indent="0" algn="just">
              <a:buNone/>
            </a:pPr>
            <a:endParaRPr lang="en-GB" sz="2800" dirty="0">
              <a:latin typeface="Times New Roman"/>
              <a:cs typeface="Times New Roman"/>
            </a:endParaRPr>
          </a:p>
        </p:txBody>
      </p:sp>
    </p:spTree>
    <p:extLst>
      <p:ext uri="{BB962C8B-B14F-4D97-AF65-F5344CB8AC3E}">
        <p14:creationId xmlns:p14="http://schemas.microsoft.com/office/powerpoint/2010/main" val="3583744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C75B-6808-469A-8FF1-1E799F3236D2}"/>
              </a:ext>
            </a:extLst>
          </p:cNvPr>
          <p:cNvSpPr>
            <a:spLocks noGrp="1"/>
          </p:cNvSpPr>
          <p:nvPr>
            <p:ph type="title"/>
          </p:nvPr>
        </p:nvSpPr>
        <p:spPr/>
        <p:txBody>
          <a:bodyPr/>
          <a:lstStyle/>
          <a:p>
            <a:r>
              <a:rPr lang="en-GB" b="1" u="sng" dirty="0"/>
              <a:t>APPLICATIONS</a:t>
            </a:r>
            <a:r>
              <a:rPr lang="en-GB" b="1" dirty="0"/>
              <a:t>:-</a:t>
            </a:r>
            <a:endParaRPr lang="en-GB" b="1" u="sng" dirty="0"/>
          </a:p>
        </p:txBody>
      </p:sp>
      <p:sp>
        <p:nvSpPr>
          <p:cNvPr id="3" name="Content Placeholder 2">
            <a:extLst>
              <a:ext uri="{FF2B5EF4-FFF2-40B4-BE49-F238E27FC236}">
                <a16:creationId xmlns:a16="http://schemas.microsoft.com/office/drawing/2014/main" id="{4B5CEE5F-894A-46F0-8A22-B41CB054B00E}"/>
              </a:ext>
            </a:extLst>
          </p:cNvPr>
          <p:cNvSpPr>
            <a:spLocks noGrp="1"/>
          </p:cNvSpPr>
          <p:nvPr>
            <p:ph idx="1"/>
          </p:nvPr>
        </p:nvSpPr>
        <p:spPr>
          <a:xfrm>
            <a:off x="830143" y="1707862"/>
            <a:ext cx="9219710" cy="4540537"/>
          </a:xfrm>
        </p:spPr>
        <p:txBody>
          <a:bodyPr vert="horz" lIns="91440" tIns="45720" rIns="91440" bIns="45720" rtlCol="0" anchor="t">
            <a:normAutofit/>
          </a:bodyPr>
          <a:lstStyle/>
          <a:p>
            <a:r>
              <a:rPr lang="en-GB" sz="2800" dirty="0">
                <a:latin typeface="Times New Roman"/>
                <a:cs typeface="Times New Roman"/>
              </a:rPr>
              <a:t>Road insertions </a:t>
            </a:r>
          </a:p>
          <a:p>
            <a:pPr>
              <a:buClr>
                <a:srgbClr val="EF53A5"/>
              </a:buClr>
            </a:pPr>
            <a:endParaRPr lang="en-GB" sz="2800" dirty="0">
              <a:latin typeface="Times New Roman"/>
              <a:cs typeface="Times New Roman"/>
            </a:endParaRPr>
          </a:p>
          <a:p>
            <a:pPr>
              <a:buClr>
                <a:srgbClr val="EF53A5"/>
              </a:buClr>
            </a:pPr>
            <a:r>
              <a:rPr lang="en-GB" sz="2800" dirty="0">
                <a:latin typeface="Times New Roman"/>
                <a:cs typeface="Times New Roman"/>
              </a:rPr>
              <a:t>Cross roads</a:t>
            </a:r>
          </a:p>
          <a:p>
            <a:pPr>
              <a:buClr>
                <a:srgbClr val="EF53A5"/>
              </a:buClr>
            </a:pPr>
            <a:endParaRPr lang="en-GB" sz="2800" dirty="0">
              <a:latin typeface="Times New Roman"/>
              <a:cs typeface="Times New Roman"/>
            </a:endParaRPr>
          </a:p>
          <a:p>
            <a:pPr>
              <a:buClr>
                <a:srgbClr val="EF53A5"/>
              </a:buClr>
            </a:pPr>
            <a:r>
              <a:rPr lang="en-GB" sz="2800" dirty="0">
                <a:latin typeface="Times New Roman"/>
                <a:cs typeface="Times New Roman"/>
              </a:rPr>
              <a:t>Pedestrian walk</a:t>
            </a:r>
          </a:p>
        </p:txBody>
      </p:sp>
    </p:spTree>
    <p:extLst>
      <p:ext uri="{BB962C8B-B14F-4D97-AF65-F5344CB8AC3E}">
        <p14:creationId xmlns:p14="http://schemas.microsoft.com/office/powerpoint/2010/main" val="3748152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4669-CF82-4A3A-99BE-60CC4C41B6F1}"/>
              </a:ext>
            </a:extLst>
          </p:cNvPr>
          <p:cNvSpPr>
            <a:spLocks noGrp="1"/>
          </p:cNvSpPr>
          <p:nvPr>
            <p:ph type="title"/>
          </p:nvPr>
        </p:nvSpPr>
        <p:spPr/>
        <p:txBody>
          <a:bodyPr/>
          <a:lstStyle/>
          <a:p>
            <a:r>
              <a:rPr lang="en-GB" sz="4800" b="1" u="sng" dirty="0">
                <a:latin typeface="Times New Roman"/>
                <a:cs typeface="Times New Roman"/>
              </a:rPr>
              <a:t>REFERENCES</a:t>
            </a:r>
            <a:r>
              <a:rPr lang="en-GB" sz="4800" b="1" dirty="0">
                <a:latin typeface="Times New Roman"/>
                <a:cs typeface="Times New Roman"/>
              </a:rPr>
              <a:t>:-</a:t>
            </a:r>
          </a:p>
        </p:txBody>
      </p:sp>
      <p:sp>
        <p:nvSpPr>
          <p:cNvPr id="3" name="Content Placeholder 2">
            <a:extLst>
              <a:ext uri="{FF2B5EF4-FFF2-40B4-BE49-F238E27FC236}">
                <a16:creationId xmlns:a16="http://schemas.microsoft.com/office/drawing/2014/main" id="{3F39CACB-AA76-4A91-973A-6B1AAEA8EB9B}"/>
              </a:ext>
            </a:extLst>
          </p:cNvPr>
          <p:cNvSpPr>
            <a:spLocks noGrp="1"/>
          </p:cNvSpPr>
          <p:nvPr>
            <p:ph idx="1"/>
          </p:nvPr>
        </p:nvSpPr>
        <p:spPr/>
        <p:txBody>
          <a:bodyPr vert="horz" lIns="91440" tIns="45720" rIns="91440" bIns="45720" rtlCol="0" anchor="t">
            <a:normAutofit/>
          </a:bodyPr>
          <a:lstStyle/>
          <a:p>
            <a:r>
              <a:rPr lang="en-GB" dirty="0">
                <a:ea typeface="+mj-lt"/>
                <a:cs typeface="+mj-lt"/>
                <a:hlinkClick r:id="rId2"/>
              </a:rPr>
              <a:t>https://www.edgefx.in/how-traffic-light-control-system-works-elprocus/</a:t>
            </a:r>
            <a:endParaRPr lang="en-GB">
              <a:ea typeface="+mj-lt"/>
              <a:cs typeface="+mj-lt"/>
            </a:endParaRPr>
          </a:p>
          <a:p>
            <a:pPr>
              <a:buClr>
                <a:srgbClr val="EF53A5"/>
              </a:buClr>
            </a:pPr>
            <a:endParaRPr lang="en-GB" dirty="0"/>
          </a:p>
          <a:p>
            <a:pPr>
              <a:buClr>
                <a:srgbClr val="EF53A5"/>
              </a:buClr>
            </a:pPr>
            <a:r>
              <a:rPr lang="en-GB" dirty="0">
                <a:ea typeface="+mj-lt"/>
                <a:cs typeface="+mj-lt"/>
                <a:hlinkClick r:id="rId3"/>
              </a:rPr>
              <a:t>https://civilnoteppt.com/advantages-and-disadvantages-of-traffic-signals/</a:t>
            </a:r>
            <a:endParaRPr lang="en-GB" dirty="0">
              <a:ea typeface="+mj-lt"/>
              <a:cs typeface="+mj-lt"/>
            </a:endParaRPr>
          </a:p>
          <a:p>
            <a:pPr>
              <a:buClr>
                <a:srgbClr val="EF53A5"/>
              </a:buClr>
            </a:pPr>
            <a:endParaRPr lang="en-GB" dirty="0"/>
          </a:p>
          <a:p>
            <a:pPr>
              <a:buClr>
                <a:srgbClr val="EF53A5"/>
              </a:buClr>
            </a:pPr>
            <a:r>
              <a:rPr lang="en-GB" dirty="0">
                <a:ea typeface="+mj-lt"/>
                <a:cs typeface="+mj-lt"/>
                <a:hlinkClick r:id="rId4"/>
              </a:rPr>
              <a:t>https://www.pantechsolutions.net/blog/how-to-interface-traffic-light-with-8051-development-board/</a:t>
            </a:r>
            <a:endParaRPr lang="en-GB" dirty="0">
              <a:ea typeface="+mj-lt"/>
              <a:cs typeface="+mj-lt"/>
            </a:endParaRPr>
          </a:p>
          <a:p>
            <a:pPr>
              <a:buClr>
                <a:srgbClr val="EF53A5"/>
              </a:buClr>
            </a:pPr>
            <a:endParaRPr lang="en-GB" dirty="0"/>
          </a:p>
        </p:txBody>
      </p:sp>
    </p:spTree>
    <p:extLst>
      <p:ext uri="{BB962C8B-B14F-4D97-AF65-F5344CB8AC3E}">
        <p14:creationId xmlns:p14="http://schemas.microsoft.com/office/powerpoint/2010/main" val="78757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Logo&#10;&#10;Description automatically generated">
            <a:extLst>
              <a:ext uri="{FF2B5EF4-FFF2-40B4-BE49-F238E27FC236}">
                <a16:creationId xmlns:a16="http://schemas.microsoft.com/office/drawing/2014/main" id="{5F9540C7-9409-4E27-9275-C2D406CAE46A}"/>
              </a:ext>
            </a:extLst>
          </p:cNvPr>
          <p:cNvPicPr>
            <a:picLocks noGrp="1" noChangeAspect="1"/>
          </p:cNvPicPr>
          <p:nvPr>
            <p:ph sz="half" idx="2"/>
          </p:nvPr>
        </p:nvPicPr>
        <p:blipFill>
          <a:blip r:embed="rId2"/>
          <a:stretch>
            <a:fillRect/>
          </a:stretch>
        </p:blipFill>
        <p:spPr>
          <a:xfrm>
            <a:off x="-18122" y="-610"/>
            <a:ext cx="12203243" cy="4056383"/>
          </a:xfrm>
        </p:spPr>
      </p:pic>
      <p:pic>
        <p:nvPicPr>
          <p:cNvPr id="8" name="Picture 8" descr="Logo&#10;&#10;Description automatically generated">
            <a:extLst>
              <a:ext uri="{FF2B5EF4-FFF2-40B4-BE49-F238E27FC236}">
                <a16:creationId xmlns:a16="http://schemas.microsoft.com/office/drawing/2014/main" id="{6369E0E7-BAE2-4043-A778-429BB10AA8A9}"/>
              </a:ext>
            </a:extLst>
          </p:cNvPr>
          <p:cNvPicPr>
            <a:picLocks noGrp="1" noChangeAspect="1"/>
          </p:cNvPicPr>
          <p:nvPr>
            <p:ph sz="quarter" idx="4"/>
          </p:nvPr>
        </p:nvPicPr>
        <p:blipFill>
          <a:blip r:embed="rId3"/>
          <a:stretch>
            <a:fillRect/>
          </a:stretch>
        </p:blipFill>
        <p:spPr>
          <a:xfrm>
            <a:off x="-10184" y="4055313"/>
            <a:ext cx="12203243" cy="2788162"/>
          </a:xfrm>
        </p:spPr>
      </p:pic>
    </p:spTree>
    <p:extLst>
      <p:ext uri="{BB962C8B-B14F-4D97-AF65-F5344CB8AC3E}">
        <p14:creationId xmlns:p14="http://schemas.microsoft.com/office/powerpoint/2010/main" val="380376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drawing of a cartoon character&#10;&#10;Description automatically generated">
            <a:extLst>
              <a:ext uri="{FF2B5EF4-FFF2-40B4-BE49-F238E27FC236}">
                <a16:creationId xmlns:a16="http://schemas.microsoft.com/office/drawing/2014/main" id="{2F7F3BEB-2850-4FD8-8398-351C3388096D}"/>
              </a:ext>
            </a:extLst>
          </p:cNvPr>
          <p:cNvPicPr>
            <a:picLocks noGrp="1" noChangeAspect="1"/>
          </p:cNvPicPr>
          <p:nvPr>
            <p:ph idx="1"/>
          </p:nvPr>
        </p:nvPicPr>
        <p:blipFill>
          <a:blip r:embed="rId2"/>
          <a:stretch>
            <a:fillRect/>
          </a:stretch>
        </p:blipFill>
        <p:spPr>
          <a:xfrm>
            <a:off x="-11715" y="-4308"/>
            <a:ext cx="12197390" cy="7015969"/>
          </a:xfrm>
        </p:spPr>
      </p:pic>
    </p:spTree>
    <p:extLst>
      <p:ext uri="{BB962C8B-B14F-4D97-AF65-F5344CB8AC3E}">
        <p14:creationId xmlns:p14="http://schemas.microsoft.com/office/powerpoint/2010/main" val="243026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B4F7-EBA4-47BB-B539-01845192968A}"/>
              </a:ext>
            </a:extLst>
          </p:cNvPr>
          <p:cNvSpPr>
            <a:spLocks noGrp="1"/>
          </p:cNvSpPr>
          <p:nvPr>
            <p:ph type="title"/>
          </p:nvPr>
        </p:nvSpPr>
        <p:spPr/>
        <p:txBody>
          <a:bodyPr/>
          <a:lstStyle/>
          <a:p>
            <a:r>
              <a:rPr lang="en-GB" sz="4800" b="1" u="sng" dirty="0">
                <a:latin typeface="Times New Roman"/>
                <a:cs typeface="Times New Roman"/>
              </a:rPr>
              <a:t>ABSTRACT</a:t>
            </a:r>
            <a:r>
              <a:rPr lang="en-GB" sz="4800" b="1" dirty="0">
                <a:latin typeface="Times New Roman"/>
                <a:cs typeface="Times New Roman"/>
              </a:rPr>
              <a:t>:-</a:t>
            </a:r>
            <a:endParaRPr lang="en-GB" sz="4800" b="1" u="sng" dirty="0">
              <a:latin typeface="Times New Roman"/>
              <a:cs typeface="Times New Roman"/>
            </a:endParaRPr>
          </a:p>
        </p:txBody>
      </p:sp>
      <p:sp>
        <p:nvSpPr>
          <p:cNvPr id="3" name="Content Placeholder 2">
            <a:extLst>
              <a:ext uri="{FF2B5EF4-FFF2-40B4-BE49-F238E27FC236}">
                <a16:creationId xmlns:a16="http://schemas.microsoft.com/office/drawing/2014/main" id="{4F021BC9-7935-45C8-BDB2-1AC4E799728C}"/>
              </a:ext>
            </a:extLst>
          </p:cNvPr>
          <p:cNvSpPr>
            <a:spLocks noGrp="1"/>
          </p:cNvSpPr>
          <p:nvPr>
            <p:ph idx="1"/>
          </p:nvPr>
        </p:nvSpPr>
        <p:spPr>
          <a:xfrm>
            <a:off x="758256" y="1592843"/>
            <a:ext cx="9291597" cy="4727442"/>
          </a:xfrm>
        </p:spPr>
        <p:txBody>
          <a:bodyPr vert="horz" lIns="91440" tIns="45720" rIns="91440" bIns="45720" rtlCol="0" anchor="t">
            <a:normAutofit fontScale="92500"/>
          </a:bodyPr>
          <a:lstStyle/>
          <a:p>
            <a:pPr marL="0" indent="0" algn="just">
              <a:buNone/>
            </a:pPr>
            <a:r>
              <a:rPr lang="en-GB" sz="3200" dirty="0">
                <a:latin typeface="Times New Roman"/>
                <a:ea typeface="+mj-lt"/>
                <a:cs typeface="+mj-lt"/>
              </a:rPr>
              <a:t>The main objective of this traffic light controller is to provide sophisticated control and coordination to confirm that traffic moves as smoothly and safely as possible. This project makes use of Traffic light trainer kit for indication purpose and a microcontroller is used for auto changing of signal at specified range of time interval. LED lights gets automatically turns on and off by making corresponding port pin of the microcontroller “HIGH”.</a:t>
            </a:r>
            <a:endParaRPr lang="en-GB" sz="3200">
              <a:latin typeface="Times New Roman"/>
              <a:cs typeface="Times New Roman"/>
            </a:endParaRPr>
          </a:p>
          <a:p>
            <a:pPr marL="0" indent="0" algn="just">
              <a:buClr>
                <a:srgbClr val="EF53A5"/>
              </a:buClr>
              <a:buNone/>
            </a:pPr>
            <a:br>
              <a:rPr lang="en-US" dirty="0"/>
            </a:br>
            <a:endParaRPr lang="en-US" sz="3200"/>
          </a:p>
        </p:txBody>
      </p:sp>
    </p:spTree>
    <p:extLst>
      <p:ext uri="{BB962C8B-B14F-4D97-AF65-F5344CB8AC3E}">
        <p14:creationId xmlns:p14="http://schemas.microsoft.com/office/powerpoint/2010/main" val="174386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9807-2B16-4637-971E-7388AC4511BB}"/>
              </a:ext>
            </a:extLst>
          </p:cNvPr>
          <p:cNvSpPr>
            <a:spLocks noGrp="1"/>
          </p:cNvSpPr>
          <p:nvPr>
            <p:ph type="title"/>
          </p:nvPr>
        </p:nvSpPr>
        <p:spPr/>
        <p:txBody>
          <a:bodyPr/>
          <a:lstStyle/>
          <a:p>
            <a:r>
              <a:rPr lang="en-GB" sz="4800" b="1" u="sng" dirty="0">
                <a:latin typeface="Times New Roman"/>
                <a:cs typeface="Times New Roman"/>
              </a:rPr>
              <a:t>CONENTS</a:t>
            </a:r>
            <a:r>
              <a:rPr lang="en-GB" sz="4800" b="1" dirty="0">
                <a:latin typeface="Times New Roman"/>
                <a:cs typeface="Times New Roman"/>
              </a:rPr>
              <a:t>:-</a:t>
            </a:r>
          </a:p>
        </p:txBody>
      </p:sp>
      <p:sp>
        <p:nvSpPr>
          <p:cNvPr id="3" name="Content Placeholder 2">
            <a:extLst>
              <a:ext uri="{FF2B5EF4-FFF2-40B4-BE49-F238E27FC236}">
                <a16:creationId xmlns:a16="http://schemas.microsoft.com/office/drawing/2014/main" id="{4116649D-EA6F-48BE-BE55-D5109F24B790}"/>
              </a:ext>
            </a:extLst>
          </p:cNvPr>
          <p:cNvSpPr>
            <a:spLocks noGrp="1"/>
          </p:cNvSpPr>
          <p:nvPr>
            <p:ph idx="1"/>
          </p:nvPr>
        </p:nvSpPr>
        <p:spPr>
          <a:xfrm>
            <a:off x="413201" y="1449070"/>
            <a:ext cx="9636652" cy="5259403"/>
          </a:xfrm>
        </p:spPr>
        <p:txBody>
          <a:bodyPr vert="horz" lIns="91440" tIns="45720" rIns="91440" bIns="45720" rtlCol="0" anchor="t">
            <a:noAutofit/>
          </a:bodyPr>
          <a:lstStyle/>
          <a:p>
            <a:r>
              <a:rPr lang="en-GB" sz="2800" dirty="0">
                <a:latin typeface="Times New Roman"/>
                <a:cs typeface="Times New Roman"/>
              </a:rPr>
              <a:t>Introduction</a:t>
            </a:r>
            <a:endParaRPr lang="en-US" sz="2800">
              <a:latin typeface="Times New Roman"/>
              <a:cs typeface="Times New Roman"/>
            </a:endParaRPr>
          </a:p>
          <a:p>
            <a:pPr>
              <a:buClr>
                <a:srgbClr val="EF53A5"/>
              </a:buClr>
            </a:pPr>
            <a:r>
              <a:rPr lang="en-GB" sz="2800" dirty="0">
                <a:latin typeface="Times New Roman"/>
                <a:cs typeface="Times New Roman"/>
              </a:rPr>
              <a:t>Components</a:t>
            </a:r>
          </a:p>
          <a:p>
            <a:pPr>
              <a:buClr>
                <a:srgbClr val="EF53A5"/>
              </a:buClr>
            </a:pPr>
            <a:r>
              <a:rPr lang="en-GB" sz="2800" dirty="0">
                <a:latin typeface="Times New Roman"/>
                <a:cs typeface="Times New Roman"/>
              </a:rPr>
              <a:t>Circuit diagram</a:t>
            </a:r>
          </a:p>
          <a:p>
            <a:pPr>
              <a:buClr>
                <a:srgbClr val="EF53A5"/>
              </a:buClr>
            </a:pPr>
            <a:r>
              <a:rPr lang="en-GB" sz="2800" dirty="0">
                <a:latin typeface="Times New Roman"/>
                <a:cs typeface="Times New Roman"/>
              </a:rPr>
              <a:t>Working</a:t>
            </a:r>
          </a:p>
          <a:p>
            <a:pPr>
              <a:buClr>
                <a:srgbClr val="EF53A5"/>
              </a:buClr>
            </a:pPr>
            <a:r>
              <a:rPr lang="en-GB" sz="2800" dirty="0">
                <a:latin typeface="Times New Roman"/>
                <a:cs typeface="Times New Roman"/>
              </a:rPr>
              <a:t>Embedded c-code</a:t>
            </a:r>
          </a:p>
          <a:p>
            <a:pPr>
              <a:buClr>
                <a:srgbClr val="EF53A5"/>
              </a:buClr>
            </a:pPr>
            <a:r>
              <a:rPr lang="en-GB" sz="2800" dirty="0">
                <a:latin typeface="Times New Roman"/>
                <a:cs typeface="Times New Roman"/>
              </a:rPr>
              <a:t>Advantages</a:t>
            </a:r>
          </a:p>
          <a:p>
            <a:pPr>
              <a:buClr>
                <a:srgbClr val="EF53A5"/>
              </a:buClr>
            </a:pPr>
            <a:r>
              <a:rPr lang="en-GB" sz="2800" dirty="0">
                <a:latin typeface="Times New Roman"/>
                <a:cs typeface="Times New Roman"/>
              </a:rPr>
              <a:t>Disadvantages</a:t>
            </a:r>
          </a:p>
          <a:p>
            <a:pPr>
              <a:buClr>
                <a:srgbClr val="EF53A5"/>
              </a:buClr>
            </a:pPr>
            <a:r>
              <a:rPr lang="en-GB" sz="2800" dirty="0">
                <a:latin typeface="Times New Roman"/>
                <a:cs typeface="Times New Roman"/>
              </a:rPr>
              <a:t>Applications</a:t>
            </a:r>
          </a:p>
          <a:p>
            <a:pPr>
              <a:buClr>
                <a:srgbClr val="EF53A5"/>
              </a:buClr>
            </a:pPr>
            <a:r>
              <a:rPr lang="en-GB" sz="2800" dirty="0">
                <a:latin typeface="Times New Roman"/>
                <a:cs typeface="Times New Roman"/>
              </a:rPr>
              <a:t>Conclusion</a:t>
            </a:r>
          </a:p>
          <a:p>
            <a:pPr>
              <a:buClr>
                <a:srgbClr val="EF53A5"/>
              </a:buClr>
            </a:pPr>
            <a:r>
              <a:rPr lang="en-GB" sz="2800" dirty="0">
                <a:latin typeface="Times New Roman"/>
                <a:cs typeface="Times New Roman"/>
              </a:rPr>
              <a:t>References</a:t>
            </a:r>
          </a:p>
          <a:p>
            <a:pPr>
              <a:buClr>
                <a:srgbClr val="EF53A5"/>
              </a:buClr>
            </a:pPr>
            <a:endParaRPr lang="en-GB" sz="2800" dirty="0">
              <a:latin typeface="Times New Roman"/>
              <a:cs typeface="Times New Roman"/>
            </a:endParaRPr>
          </a:p>
        </p:txBody>
      </p:sp>
    </p:spTree>
    <p:extLst>
      <p:ext uri="{BB962C8B-B14F-4D97-AF65-F5344CB8AC3E}">
        <p14:creationId xmlns:p14="http://schemas.microsoft.com/office/powerpoint/2010/main" val="1129088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8939-4C09-4705-88FB-0229FFF5A405}"/>
              </a:ext>
            </a:extLst>
          </p:cNvPr>
          <p:cNvSpPr>
            <a:spLocks noGrp="1"/>
          </p:cNvSpPr>
          <p:nvPr>
            <p:ph type="title"/>
          </p:nvPr>
        </p:nvSpPr>
        <p:spPr/>
        <p:txBody>
          <a:bodyPr/>
          <a:lstStyle/>
          <a:p>
            <a:r>
              <a:rPr lang="en-GB" sz="4800" b="1" u="sng" dirty="0">
                <a:latin typeface="Times New Roman"/>
                <a:cs typeface="Times New Roman"/>
              </a:rPr>
              <a:t>INTRODUCTION</a:t>
            </a:r>
            <a:r>
              <a:rPr lang="en-GB" sz="4800" b="1" dirty="0">
                <a:latin typeface="Times New Roman"/>
                <a:cs typeface="Times New Roman"/>
              </a:rPr>
              <a:t>:-</a:t>
            </a:r>
            <a:endParaRPr lang="en-GB" sz="4800" b="1" u="sng" dirty="0">
              <a:latin typeface="Times New Roman"/>
              <a:cs typeface="Times New Roman"/>
            </a:endParaRPr>
          </a:p>
        </p:txBody>
      </p:sp>
      <p:sp>
        <p:nvSpPr>
          <p:cNvPr id="3" name="Content Placeholder 2">
            <a:extLst>
              <a:ext uri="{FF2B5EF4-FFF2-40B4-BE49-F238E27FC236}">
                <a16:creationId xmlns:a16="http://schemas.microsoft.com/office/drawing/2014/main" id="{59DF9A89-5240-439E-A443-C667BAD617CE}"/>
              </a:ext>
            </a:extLst>
          </p:cNvPr>
          <p:cNvSpPr>
            <a:spLocks noGrp="1"/>
          </p:cNvSpPr>
          <p:nvPr>
            <p:ph idx="1"/>
          </p:nvPr>
        </p:nvSpPr>
        <p:spPr>
          <a:xfrm>
            <a:off x="930785" y="1477824"/>
            <a:ext cx="9119068" cy="4770575"/>
          </a:xfrm>
        </p:spPr>
        <p:txBody>
          <a:bodyPr vert="horz" lIns="91440" tIns="45720" rIns="91440" bIns="45720" rtlCol="0" anchor="t">
            <a:noAutofit/>
          </a:bodyPr>
          <a:lstStyle/>
          <a:p>
            <a:pPr marL="0" indent="0" algn="just">
              <a:buNone/>
            </a:pPr>
            <a:r>
              <a:rPr lang="en-GB" sz="3200" dirty="0">
                <a:latin typeface="Times New Roman"/>
                <a:ea typeface="+mj-lt"/>
                <a:cs typeface="+mj-lt"/>
              </a:rPr>
              <a:t>Traffic lights were first invented in the year 1868 at London’s House of Commons where traffic light signals were placed at intersections of George and Bridge Street. Later the traffic lights were developed in the year 1914 by an American Traffic Signal Company, which fixed green and red lights at corners of the 105th street and Euclid Avenue in Cleveland, Ohio. During this period traffic lights were controlled either by timing or by switching manually.</a:t>
            </a:r>
            <a:endParaRPr lang="en-US" sz="3200">
              <a:latin typeface="Times New Roman"/>
              <a:cs typeface="Times New Roman"/>
            </a:endParaRPr>
          </a:p>
        </p:txBody>
      </p:sp>
    </p:spTree>
    <p:extLst>
      <p:ext uri="{BB962C8B-B14F-4D97-AF65-F5344CB8AC3E}">
        <p14:creationId xmlns:p14="http://schemas.microsoft.com/office/powerpoint/2010/main" val="252559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FBB9-D852-4DD2-BA30-C15ACDA479A3}"/>
              </a:ext>
            </a:extLst>
          </p:cNvPr>
          <p:cNvSpPr>
            <a:spLocks noGrp="1"/>
          </p:cNvSpPr>
          <p:nvPr>
            <p:ph type="title"/>
          </p:nvPr>
        </p:nvSpPr>
        <p:spPr/>
        <p:txBody>
          <a:bodyPr/>
          <a:lstStyle/>
          <a:p>
            <a:r>
              <a:rPr lang="en-GB" b="1" u="sng" dirty="0"/>
              <a:t>COMPONENTS</a:t>
            </a:r>
            <a:r>
              <a:rPr lang="en-GB" b="1" dirty="0"/>
              <a:t>:-</a:t>
            </a:r>
            <a:endParaRPr lang="en-GB" b="1" u="sng" dirty="0"/>
          </a:p>
        </p:txBody>
      </p:sp>
      <p:sp>
        <p:nvSpPr>
          <p:cNvPr id="3" name="Content Placeholder 2">
            <a:extLst>
              <a:ext uri="{FF2B5EF4-FFF2-40B4-BE49-F238E27FC236}">
                <a16:creationId xmlns:a16="http://schemas.microsoft.com/office/drawing/2014/main" id="{9B29985F-6E22-4F7A-BCE5-39011EBDB029}"/>
              </a:ext>
            </a:extLst>
          </p:cNvPr>
          <p:cNvSpPr>
            <a:spLocks noGrp="1"/>
          </p:cNvSpPr>
          <p:nvPr>
            <p:ph idx="1"/>
          </p:nvPr>
        </p:nvSpPr>
        <p:spPr>
          <a:xfrm>
            <a:off x="643238" y="1707862"/>
            <a:ext cx="9406615" cy="4540537"/>
          </a:xfrm>
        </p:spPr>
        <p:txBody>
          <a:bodyPr vert="horz" lIns="91440" tIns="45720" rIns="91440" bIns="45720" rtlCol="0" anchor="t">
            <a:normAutofit/>
          </a:bodyPr>
          <a:lstStyle/>
          <a:p>
            <a:r>
              <a:rPr lang="en-GB" sz="3200" dirty="0">
                <a:latin typeface="Times New Roman"/>
                <a:cs typeface="Times New Roman"/>
              </a:rPr>
              <a:t>PC WITH KEIL U VISION 5</a:t>
            </a:r>
            <a:endParaRPr lang="en-US" sz="3200">
              <a:latin typeface="Times New Roman"/>
              <a:cs typeface="Times New Roman"/>
            </a:endParaRPr>
          </a:p>
          <a:p>
            <a:pPr>
              <a:buClr>
                <a:srgbClr val="EF53A5"/>
              </a:buClr>
            </a:pPr>
            <a:r>
              <a:rPr lang="en-GB" sz="3200" dirty="0">
                <a:latin typeface="Times New Roman"/>
                <a:cs typeface="Times New Roman"/>
              </a:rPr>
              <a:t>PROTEUS VERSION 8 </a:t>
            </a:r>
          </a:p>
          <a:p>
            <a:pPr>
              <a:buClr>
                <a:srgbClr val="EF53A5"/>
              </a:buClr>
            </a:pPr>
            <a:r>
              <a:rPr lang="en-GB" sz="3200" dirty="0">
                <a:latin typeface="Times New Roman"/>
                <a:cs typeface="Times New Roman"/>
              </a:rPr>
              <a:t>8051 TRAINER KIT</a:t>
            </a:r>
          </a:p>
          <a:p>
            <a:pPr>
              <a:buClr>
                <a:srgbClr val="EF53A5"/>
              </a:buClr>
            </a:pPr>
            <a:r>
              <a:rPr lang="en-GB" sz="3200" dirty="0">
                <a:latin typeface="Times New Roman"/>
                <a:cs typeface="Times New Roman"/>
              </a:rPr>
              <a:t>TRAFFIC LIGHT TRAINER KIT </a:t>
            </a:r>
          </a:p>
          <a:p>
            <a:pPr>
              <a:buClr>
                <a:srgbClr val="EF53A5"/>
              </a:buClr>
            </a:pPr>
            <a:r>
              <a:rPr lang="en-GB" sz="3200" dirty="0">
                <a:latin typeface="Times New Roman"/>
                <a:cs typeface="Times New Roman"/>
              </a:rPr>
              <a:t>POWER SUPPLY</a:t>
            </a:r>
          </a:p>
        </p:txBody>
      </p:sp>
    </p:spTree>
    <p:extLst>
      <p:ext uri="{BB962C8B-B14F-4D97-AF65-F5344CB8AC3E}">
        <p14:creationId xmlns:p14="http://schemas.microsoft.com/office/powerpoint/2010/main" val="129708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E3755-887C-42E3-A082-53BB39021B18}"/>
              </a:ext>
            </a:extLst>
          </p:cNvPr>
          <p:cNvSpPr>
            <a:spLocks noGrp="1"/>
          </p:cNvSpPr>
          <p:nvPr>
            <p:ph type="title"/>
          </p:nvPr>
        </p:nvSpPr>
        <p:spPr>
          <a:xfrm>
            <a:off x="435009" y="126059"/>
            <a:ext cx="7240968" cy="923119"/>
          </a:xfrm>
        </p:spPr>
        <p:txBody>
          <a:bodyPr vert="horz" lIns="91440" tIns="45720" rIns="91440" bIns="45720" rtlCol="0" anchor="t">
            <a:noAutofit/>
          </a:bodyPr>
          <a:lstStyle/>
          <a:p>
            <a:r>
              <a:rPr lang="en-GB" sz="4800" b="1" u="sng" dirty="0">
                <a:latin typeface="Times New Roman"/>
                <a:cs typeface="Times New Roman"/>
              </a:rPr>
              <a:t>CIRCUIT DIAGRAM</a:t>
            </a:r>
            <a:r>
              <a:rPr lang="en-GB" sz="4800" b="1" dirty="0">
                <a:latin typeface="Times New Roman"/>
                <a:cs typeface="Times New Roman"/>
              </a:rPr>
              <a:t>:-</a:t>
            </a:r>
            <a:endParaRPr lang="en-GB" sz="4800" b="1" u="sng" dirty="0">
              <a:latin typeface="Times New Roman"/>
              <a:cs typeface="Times New Roman"/>
            </a:endParaRPr>
          </a:p>
        </p:txBody>
      </p:sp>
      <p:sp>
        <p:nvSpPr>
          <p:cNvPr id="11" name="Rectangle 10">
            <a:extLst>
              <a:ext uri="{FF2B5EF4-FFF2-40B4-BE49-F238E27FC236}">
                <a16:creationId xmlns:a16="http://schemas.microsoft.com/office/drawing/2014/main" id="{1F6D1B57-10C5-4A11-968D-5EF04F324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5" descr="Diagram, schematic&#10;&#10;Description automatically generated">
            <a:extLst>
              <a:ext uri="{FF2B5EF4-FFF2-40B4-BE49-F238E27FC236}">
                <a16:creationId xmlns:a16="http://schemas.microsoft.com/office/drawing/2014/main" id="{821DDA3F-E059-469F-A782-367AFC1AF836}"/>
              </a:ext>
            </a:extLst>
          </p:cNvPr>
          <p:cNvPicPr>
            <a:picLocks noChangeAspect="1"/>
          </p:cNvPicPr>
          <p:nvPr/>
        </p:nvPicPr>
        <p:blipFill>
          <a:blip r:embed="rId3"/>
          <a:stretch>
            <a:fillRect/>
          </a:stretch>
        </p:blipFill>
        <p:spPr>
          <a:xfrm>
            <a:off x="1820175" y="980959"/>
            <a:ext cx="7962180" cy="5744348"/>
          </a:xfrm>
          <a:prstGeom prst="rect">
            <a:avLst/>
          </a:prstGeom>
        </p:spPr>
      </p:pic>
    </p:spTree>
    <p:extLst>
      <p:ext uri="{BB962C8B-B14F-4D97-AF65-F5344CB8AC3E}">
        <p14:creationId xmlns:p14="http://schemas.microsoft.com/office/powerpoint/2010/main" val="1894871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DD7C-AE4A-47CB-B6DA-5339C4B955F3}"/>
              </a:ext>
            </a:extLst>
          </p:cNvPr>
          <p:cNvSpPr>
            <a:spLocks noGrp="1"/>
          </p:cNvSpPr>
          <p:nvPr>
            <p:ph type="title"/>
          </p:nvPr>
        </p:nvSpPr>
        <p:spPr/>
        <p:txBody>
          <a:bodyPr/>
          <a:lstStyle/>
          <a:p>
            <a:r>
              <a:rPr lang="en-GB" sz="4800" b="1" u="sng" dirty="0"/>
              <a:t>WORKING</a:t>
            </a:r>
            <a:r>
              <a:rPr lang="en-GB" sz="4800" b="1" dirty="0"/>
              <a:t>:-</a:t>
            </a:r>
            <a:endParaRPr lang="en-GB" sz="4800" b="1" u="sng" dirty="0"/>
          </a:p>
        </p:txBody>
      </p:sp>
      <p:sp>
        <p:nvSpPr>
          <p:cNvPr id="3" name="Content Placeholder 2">
            <a:extLst>
              <a:ext uri="{FF2B5EF4-FFF2-40B4-BE49-F238E27FC236}">
                <a16:creationId xmlns:a16="http://schemas.microsoft.com/office/drawing/2014/main" id="{0D17426B-CEFE-4E33-9895-4316624F2973}"/>
              </a:ext>
            </a:extLst>
          </p:cNvPr>
          <p:cNvSpPr>
            <a:spLocks noGrp="1"/>
          </p:cNvSpPr>
          <p:nvPr>
            <p:ph idx="1"/>
          </p:nvPr>
        </p:nvSpPr>
        <p:spPr>
          <a:xfrm>
            <a:off x="643238" y="1506580"/>
            <a:ext cx="9406615" cy="5014988"/>
          </a:xfrm>
        </p:spPr>
        <p:txBody>
          <a:bodyPr vert="horz" lIns="91440" tIns="45720" rIns="91440" bIns="45720" rtlCol="0" anchor="t">
            <a:normAutofit fontScale="92500" lnSpcReduction="20000"/>
          </a:bodyPr>
          <a:lstStyle/>
          <a:p>
            <a:pPr marL="0" indent="0" algn="just">
              <a:buNone/>
            </a:pPr>
            <a:r>
              <a:rPr lang="en-GB" sz="3200" dirty="0">
                <a:latin typeface="Times New Roman"/>
                <a:ea typeface="+mj-lt"/>
                <a:cs typeface="+mj-lt"/>
              </a:rPr>
              <a:t>In the above circuit diagram of traffic light controller, An 8051 Microcontroller is the brain of this whole project and is used to initiate the traffic signal at the intersections on road. </a:t>
            </a:r>
            <a:endParaRPr lang="en-GB" sz="3200">
              <a:latin typeface="Times New Roman"/>
              <a:ea typeface="+mj-lt"/>
              <a:cs typeface="Times New Roman"/>
            </a:endParaRPr>
          </a:p>
          <a:p>
            <a:pPr marL="0" indent="0" algn="just">
              <a:buNone/>
            </a:pPr>
            <a:endParaRPr lang="en-GB" sz="3200" dirty="0">
              <a:latin typeface="Times New Roman"/>
              <a:ea typeface="+mj-lt"/>
              <a:cs typeface="+mj-lt"/>
            </a:endParaRPr>
          </a:p>
          <a:p>
            <a:pPr marL="0" indent="0" algn="just">
              <a:buNone/>
            </a:pPr>
            <a:r>
              <a:rPr lang="en-GB" sz="3200" dirty="0">
                <a:latin typeface="Times New Roman"/>
                <a:ea typeface="+mj-lt"/>
                <a:cs typeface="+mj-lt"/>
              </a:rPr>
              <a:t>This circuit diagram makes use of a crystal oscillator for generating frequency clock pulses. </a:t>
            </a:r>
            <a:endParaRPr lang="en-GB" sz="3200">
              <a:latin typeface="Times New Roman"/>
              <a:ea typeface="+mj-lt"/>
              <a:cs typeface="Times New Roman"/>
            </a:endParaRPr>
          </a:p>
          <a:p>
            <a:pPr marL="0" indent="0" algn="just">
              <a:buNone/>
            </a:pPr>
            <a:endParaRPr lang="en-GB" sz="3200" dirty="0">
              <a:latin typeface="Times New Roman"/>
              <a:ea typeface="+mj-lt"/>
              <a:cs typeface="+mj-lt"/>
            </a:endParaRPr>
          </a:p>
          <a:p>
            <a:pPr marL="0" indent="0" algn="just">
              <a:buNone/>
            </a:pPr>
            <a:r>
              <a:rPr lang="en-GB" sz="3200" dirty="0">
                <a:latin typeface="Times New Roman"/>
                <a:ea typeface="+mj-lt"/>
                <a:cs typeface="+mj-lt"/>
              </a:rPr>
              <a:t>The LEDs are interfaced in the form of the traffic lights  to the Port one and port two of the microcontroller and are powered with 5v power supply. </a:t>
            </a:r>
            <a:endParaRPr lang="en-GB" sz="3200">
              <a:latin typeface="Times New Roman"/>
              <a:cs typeface="Times New Roman"/>
            </a:endParaRPr>
          </a:p>
        </p:txBody>
      </p:sp>
    </p:spTree>
    <p:extLst>
      <p:ext uri="{BB962C8B-B14F-4D97-AF65-F5344CB8AC3E}">
        <p14:creationId xmlns:p14="http://schemas.microsoft.com/office/powerpoint/2010/main" val="326781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A7CDBB-4A3A-4F1D-9EC3-0C90F31B2CA2}"/>
              </a:ext>
            </a:extLst>
          </p:cNvPr>
          <p:cNvSpPr>
            <a:spLocks noGrp="1"/>
          </p:cNvSpPr>
          <p:nvPr>
            <p:ph idx="1"/>
          </p:nvPr>
        </p:nvSpPr>
        <p:spPr>
          <a:xfrm>
            <a:off x="700747" y="428277"/>
            <a:ext cx="9349106" cy="5820122"/>
          </a:xfrm>
        </p:spPr>
        <p:txBody>
          <a:bodyPr vert="horz" lIns="91440" tIns="45720" rIns="91440" bIns="45720" rtlCol="0" anchor="t">
            <a:noAutofit/>
          </a:bodyPr>
          <a:lstStyle/>
          <a:p>
            <a:pPr marL="0" indent="0" algn="just">
              <a:buNone/>
            </a:pPr>
            <a:r>
              <a:rPr lang="en-GB" sz="2800" dirty="0">
                <a:latin typeface="Times New Roman"/>
                <a:ea typeface="+mj-lt"/>
                <a:cs typeface="+mj-lt"/>
              </a:rPr>
              <a:t>The Traffic lights get automatically switched on and off by making the corresponding port pins of the microcontroller high, based on the 8051 microcontroller and its programming done by using KEIL software. </a:t>
            </a:r>
            <a:endParaRPr lang="en-US" sz="2800">
              <a:latin typeface="Times New Roman"/>
              <a:ea typeface="+mj-lt"/>
              <a:cs typeface="Times New Roman"/>
            </a:endParaRPr>
          </a:p>
          <a:p>
            <a:pPr marL="0" indent="0" algn="just">
              <a:buNone/>
            </a:pPr>
            <a:endParaRPr lang="en-GB" sz="2800" dirty="0">
              <a:latin typeface="Times New Roman"/>
              <a:ea typeface="+mj-lt"/>
              <a:cs typeface="+mj-lt"/>
            </a:endParaRPr>
          </a:p>
          <a:p>
            <a:pPr marL="0" indent="0" algn="just">
              <a:buNone/>
            </a:pPr>
            <a:r>
              <a:rPr lang="en-GB" sz="2800" dirty="0">
                <a:latin typeface="Times New Roman"/>
                <a:ea typeface="+mj-lt"/>
                <a:cs typeface="+mj-lt"/>
              </a:rPr>
              <a:t>At a particular period of time, only the green light holds ON and the other lights remains OFF, and after sometime, the changeover traffic light control from green to red takes place by making the succeeding change for glowing of yellow LED. </a:t>
            </a:r>
            <a:endParaRPr lang="en-US" sz="2800">
              <a:latin typeface="Times New Roman"/>
              <a:ea typeface="+mj-lt"/>
              <a:cs typeface="Times New Roman"/>
            </a:endParaRPr>
          </a:p>
          <a:p>
            <a:pPr marL="0" indent="0" algn="just">
              <a:buNone/>
            </a:pPr>
            <a:endParaRPr lang="en-GB" sz="2800" dirty="0">
              <a:latin typeface="Times New Roman"/>
              <a:ea typeface="+mj-lt"/>
              <a:cs typeface="+mj-lt"/>
            </a:endParaRPr>
          </a:p>
          <a:p>
            <a:pPr marL="0" indent="0" algn="just">
              <a:buNone/>
            </a:pPr>
            <a:r>
              <a:rPr lang="en-GB" sz="2800" dirty="0">
                <a:latin typeface="Times New Roman"/>
                <a:ea typeface="+mj-lt"/>
                <a:cs typeface="+mj-lt"/>
              </a:rPr>
              <a:t>This process continues as a cycle and gets repeated in all the four directions of north,east,west,south.</a:t>
            </a:r>
            <a:endParaRPr lang="en-GB" sz="2800" dirty="0">
              <a:latin typeface="Times New Roman"/>
              <a:cs typeface="Times New Roman"/>
            </a:endParaRPr>
          </a:p>
        </p:txBody>
      </p:sp>
    </p:spTree>
    <p:extLst>
      <p:ext uri="{BB962C8B-B14F-4D97-AF65-F5344CB8AC3E}">
        <p14:creationId xmlns:p14="http://schemas.microsoft.com/office/powerpoint/2010/main" val="199195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C724-BD10-40B2-9A81-9CF378FEF3C1}"/>
              </a:ext>
            </a:extLst>
          </p:cNvPr>
          <p:cNvSpPr>
            <a:spLocks noGrp="1"/>
          </p:cNvSpPr>
          <p:nvPr>
            <p:ph type="title"/>
          </p:nvPr>
        </p:nvSpPr>
        <p:spPr/>
        <p:txBody>
          <a:bodyPr/>
          <a:lstStyle/>
          <a:p>
            <a:r>
              <a:rPr lang="en-GB" sz="4800" b="1" u="sng" dirty="0">
                <a:latin typeface="Times New Roman"/>
                <a:cs typeface="Times New Roman"/>
              </a:rPr>
              <a:t>EMBEDDED C-CODE</a:t>
            </a:r>
            <a:r>
              <a:rPr lang="en-GB" sz="4800" b="1" dirty="0">
                <a:latin typeface="Times New Roman"/>
                <a:cs typeface="Times New Roman"/>
              </a:rPr>
              <a:t>:-</a:t>
            </a:r>
          </a:p>
        </p:txBody>
      </p:sp>
      <p:sp>
        <p:nvSpPr>
          <p:cNvPr id="3" name="Content Placeholder 2">
            <a:extLst>
              <a:ext uri="{FF2B5EF4-FFF2-40B4-BE49-F238E27FC236}">
                <a16:creationId xmlns:a16="http://schemas.microsoft.com/office/drawing/2014/main" id="{A24ABBE7-1920-4E60-B479-BAC51330A8C5}"/>
              </a:ext>
            </a:extLst>
          </p:cNvPr>
          <p:cNvSpPr>
            <a:spLocks noGrp="1"/>
          </p:cNvSpPr>
          <p:nvPr>
            <p:ph idx="1"/>
          </p:nvPr>
        </p:nvSpPr>
        <p:spPr>
          <a:xfrm>
            <a:off x="485088" y="1449069"/>
            <a:ext cx="9564765" cy="5173140"/>
          </a:xfrm>
        </p:spPr>
        <p:txBody>
          <a:bodyPr vert="horz" lIns="91440" tIns="45720" rIns="91440" bIns="45720" rtlCol="0" anchor="t">
            <a:noAutofit/>
          </a:bodyPr>
          <a:lstStyle/>
          <a:p>
            <a:pPr marL="0" indent="0">
              <a:buNone/>
            </a:pPr>
            <a:r>
              <a:rPr lang="en-GB" sz="2400" dirty="0">
                <a:latin typeface="Times New Roman"/>
                <a:cs typeface="Times New Roman"/>
              </a:rPr>
              <a:t>#inlcude&lt;stdio.h&gt;</a:t>
            </a:r>
          </a:p>
          <a:p>
            <a:pPr marL="0" indent="0">
              <a:buNone/>
            </a:pPr>
            <a:r>
              <a:rPr lang="en-GB" sz="2400" dirty="0">
                <a:latin typeface="Times New Roman"/>
                <a:cs typeface="Times New Roman"/>
              </a:rPr>
              <a:t>#include&lt;reg51.h&gt;</a:t>
            </a:r>
          </a:p>
          <a:p>
            <a:pPr marL="0" indent="0">
              <a:buNone/>
            </a:pPr>
            <a:r>
              <a:rPr lang="en-GB" sz="2400" dirty="0">
                <a:latin typeface="Times New Roman"/>
                <a:cs typeface="Times New Roman"/>
              </a:rPr>
              <a:t>void delay()</a:t>
            </a:r>
          </a:p>
          <a:p>
            <a:pPr marL="0" indent="0">
              <a:buNone/>
            </a:pPr>
            <a:r>
              <a:rPr lang="en-GB" sz="2400" dirty="0">
                <a:latin typeface="Times New Roman"/>
                <a:cs typeface="Times New Roman"/>
              </a:rPr>
              <a:t>{  int </a:t>
            </a:r>
            <a:r>
              <a:rPr lang="en-GB" sz="2400" dirty="0" err="1">
                <a:latin typeface="Times New Roman"/>
                <a:cs typeface="Times New Roman"/>
              </a:rPr>
              <a:t>i</a:t>
            </a:r>
            <a:endParaRPr lang="en-GB" sz="2400">
              <a:latin typeface="Times New Roman"/>
              <a:cs typeface="Times New Roman"/>
            </a:endParaRPr>
          </a:p>
          <a:p>
            <a:pPr marL="0" indent="0">
              <a:buNone/>
            </a:pPr>
            <a:r>
              <a:rPr lang="en-GB" sz="2400" dirty="0">
                <a:latin typeface="Times New Roman"/>
                <a:cs typeface="Times New Roman"/>
              </a:rPr>
              <a:t>for(</a:t>
            </a:r>
            <a:r>
              <a:rPr lang="en-GB" sz="2400" dirty="0" err="1">
                <a:latin typeface="Times New Roman"/>
                <a:cs typeface="Times New Roman"/>
              </a:rPr>
              <a:t>i</a:t>
            </a:r>
            <a:r>
              <a:rPr lang="en-GB" sz="2400" dirty="0">
                <a:latin typeface="Times New Roman"/>
                <a:cs typeface="Times New Roman"/>
              </a:rPr>
              <a:t>=0;i&lt;60000;i++);</a:t>
            </a:r>
          </a:p>
          <a:p>
            <a:pPr marL="0" indent="0">
              <a:buNone/>
            </a:pPr>
            <a:r>
              <a:rPr lang="en-GB" sz="2400" dirty="0">
                <a:latin typeface="Times New Roman"/>
                <a:cs typeface="Times New Roman"/>
              </a:rPr>
              <a:t>}</a:t>
            </a:r>
          </a:p>
          <a:p>
            <a:pPr marL="0" indent="0">
              <a:buNone/>
            </a:pPr>
            <a:r>
              <a:rPr lang="en-GB" sz="2400" dirty="0">
                <a:latin typeface="Times New Roman"/>
                <a:cs typeface="Times New Roman"/>
              </a:rPr>
              <a:t>int main()</a:t>
            </a:r>
          </a:p>
          <a:p>
            <a:pPr marL="0" indent="0">
              <a:buNone/>
            </a:pPr>
            <a:r>
              <a:rPr lang="en-GB" sz="2400" dirty="0">
                <a:latin typeface="Times New Roman"/>
                <a:cs typeface="Times New Roman"/>
              </a:rPr>
              <a:t>{</a:t>
            </a:r>
          </a:p>
          <a:p>
            <a:pPr marL="0" indent="0">
              <a:buNone/>
            </a:pPr>
            <a:r>
              <a:rPr lang="en-GB" sz="2400" dirty="0">
                <a:latin typeface="Times New Roman"/>
                <a:cs typeface="Times New Roman"/>
              </a:rPr>
              <a:t>P2=0x2A;</a:t>
            </a:r>
          </a:p>
          <a:p>
            <a:pPr marL="0" indent="0">
              <a:buNone/>
            </a:pPr>
            <a:r>
              <a:rPr lang="en-GB" sz="2400" dirty="0">
                <a:latin typeface="Times New Roman"/>
                <a:cs typeface="Times New Roman"/>
              </a:rPr>
              <a:t>P1=0x04;</a:t>
            </a:r>
          </a:p>
          <a:p>
            <a:pPr marL="0" indent="0">
              <a:buNone/>
            </a:pPr>
            <a:r>
              <a:rPr lang="en-GB" sz="2400" dirty="0">
                <a:latin typeface="Times New Roman"/>
                <a:cs typeface="Times New Roman"/>
              </a:rPr>
              <a:t>delay();</a:t>
            </a:r>
          </a:p>
        </p:txBody>
      </p:sp>
    </p:spTree>
    <p:extLst>
      <p:ext uri="{BB962C8B-B14F-4D97-AF65-F5344CB8AC3E}">
        <p14:creationId xmlns:p14="http://schemas.microsoft.com/office/powerpoint/2010/main" val="1850012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MPMC MINOR PROJECT</vt:lpstr>
      <vt:lpstr>ABSTRACT:-</vt:lpstr>
      <vt:lpstr>CONENTS:-</vt:lpstr>
      <vt:lpstr>INTRODUCTION:-</vt:lpstr>
      <vt:lpstr>COMPONENTS:-</vt:lpstr>
      <vt:lpstr>CIRCUIT DIAGRAM:-</vt:lpstr>
      <vt:lpstr>WORKING:-</vt:lpstr>
      <vt:lpstr>PowerPoint Presentation</vt:lpstr>
      <vt:lpstr>EMBEDDED C-CODE:-</vt:lpstr>
      <vt:lpstr>PowerPoint Presentation</vt:lpstr>
      <vt:lpstr>ADVANTAGES:-</vt:lpstr>
      <vt:lpstr>DISADVANTAGES:-</vt:lpstr>
      <vt:lpstr>APPLICATIONS:-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415</cp:revision>
  <dcterms:created xsi:type="dcterms:W3CDTF">2020-12-23T23:12:05Z</dcterms:created>
  <dcterms:modified xsi:type="dcterms:W3CDTF">2020-12-24T01:02:13Z</dcterms:modified>
</cp:coreProperties>
</file>