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omic Sans Bold" charset="0"/>
      <p:regular r:id="rId12"/>
    </p:embeddedFont>
    <p:embeddedFont>
      <p:font typeface="Calibri" pitchFamily="34" charset="0"/>
      <p:regular r:id="rId13"/>
      <p:bold r:id="rId14"/>
      <p:italic r:id="rId15"/>
      <p:boldItalic r:id="rId16"/>
    </p:embeddedFont>
    <p:embeddedFont>
      <p:font typeface="Comic Sans"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71" d="100"/>
          <a:sy n="71" d="100"/>
        </p:scale>
        <p:origin x="-71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0.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0.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9.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0.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98008" y="7491155"/>
            <a:ext cx="1489037" cy="1302230"/>
          </a:xfrm>
          <a:custGeom>
            <a:avLst/>
            <a:gdLst/>
            <a:ahLst/>
            <a:cxnLst/>
            <a:rect l="l" t="t" r="r" b="b"/>
            <a:pathLst>
              <a:path w="1489037" h="1302230">
                <a:moveTo>
                  <a:pt x="0" y="0"/>
                </a:moveTo>
                <a:lnTo>
                  <a:pt x="1489037" y="0"/>
                </a:lnTo>
                <a:lnTo>
                  <a:pt x="1489037" y="1302230"/>
                </a:lnTo>
                <a:lnTo>
                  <a:pt x="0" y="130223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322124" y="7754894"/>
            <a:ext cx="4118443" cy="3654183"/>
          </a:xfrm>
          <a:custGeom>
            <a:avLst/>
            <a:gdLst/>
            <a:ahLst/>
            <a:cxnLst/>
            <a:rect l="l" t="t" r="r" b="b"/>
            <a:pathLst>
              <a:path w="4118443" h="3654183">
                <a:moveTo>
                  <a:pt x="0" y="0"/>
                </a:moveTo>
                <a:lnTo>
                  <a:pt x="4118443" y="0"/>
                </a:lnTo>
                <a:lnTo>
                  <a:pt x="4118443" y="3654183"/>
                </a:lnTo>
                <a:lnTo>
                  <a:pt x="0" y="36541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flipH="1" flipV="1">
            <a:off x="-2059222" y="-798391"/>
            <a:ext cx="4118443" cy="3654183"/>
          </a:xfrm>
          <a:custGeom>
            <a:avLst/>
            <a:gdLst/>
            <a:ahLst/>
            <a:cxnLst/>
            <a:rect l="l" t="t" r="r" b="b"/>
            <a:pathLst>
              <a:path w="4118443" h="3654183">
                <a:moveTo>
                  <a:pt x="4118444" y="3654182"/>
                </a:moveTo>
                <a:lnTo>
                  <a:pt x="0" y="3654182"/>
                </a:lnTo>
                <a:lnTo>
                  <a:pt x="0" y="0"/>
                </a:lnTo>
                <a:lnTo>
                  <a:pt x="4118444" y="0"/>
                </a:lnTo>
                <a:lnTo>
                  <a:pt x="4118444" y="3654182"/>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464469" y="505362"/>
            <a:ext cx="1797140" cy="1743226"/>
          </a:xfrm>
          <a:custGeom>
            <a:avLst/>
            <a:gdLst/>
            <a:ahLst/>
            <a:cxnLst/>
            <a:rect l="l" t="t" r="r" b="b"/>
            <a:pathLst>
              <a:path w="1797140" h="1743226">
                <a:moveTo>
                  <a:pt x="0" y="0"/>
                </a:moveTo>
                <a:lnTo>
                  <a:pt x="1797140" y="0"/>
                </a:lnTo>
                <a:lnTo>
                  <a:pt x="1797140" y="1743226"/>
                </a:lnTo>
                <a:lnTo>
                  <a:pt x="0" y="1743226"/>
                </a:lnTo>
                <a:lnTo>
                  <a:pt x="0" y="0"/>
                </a:lnTo>
                <a:close/>
              </a:path>
            </a:pathLst>
          </a:custGeom>
          <a:blipFill>
            <a:blip r:embed="rId6"/>
            <a:stretch>
              <a:fillRect/>
            </a:stretch>
          </a:blipFill>
        </p:spPr>
      </p:sp>
      <p:sp>
        <p:nvSpPr>
          <p:cNvPr id="6" name="TextBox 6"/>
          <p:cNvSpPr txBox="1"/>
          <p:nvPr/>
        </p:nvSpPr>
        <p:spPr>
          <a:xfrm>
            <a:off x="4083418" y="728071"/>
            <a:ext cx="13061638" cy="730969"/>
          </a:xfrm>
          <a:prstGeom prst="rect">
            <a:avLst/>
          </a:prstGeom>
        </p:spPr>
        <p:txBody>
          <a:bodyPr wrap="square" lIns="0" tIns="0" rIns="0" bIns="0" rtlCol="0" anchor="t">
            <a:spAutoFit/>
          </a:bodyPr>
          <a:lstStyle/>
          <a:p>
            <a:pPr algn="ctr">
              <a:lnSpc>
                <a:spcPts val="5719"/>
              </a:lnSpc>
              <a:spcBef>
                <a:spcPct val="0"/>
              </a:spcBef>
            </a:pPr>
            <a:r>
              <a:rPr lang="en-US" sz="4399" dirty="0">
                <a:solidFill>
                  <a:srgbClr val="000000"/>
                </a:solidFill>
                <a:latin typeface="Comic Sans Bold"/>
              </a:rPr>
              <a:t>Dr B R </a:t>
            </a:r>
            <a:r>
              <a:rPr lang="en-US" sz="4399" dirty="0" err="1">
                <a:solidFill>
                  <a:srgbClr val="000000"/>
                </a:solidFill>
                <a:latin typeface="Comic Sans Bold"/>
              </a:rPr>
              <a:t>Ambedkar</a:t>
            </a:r>
            <a:r>
              <a:rPr lang="en-US" sz="4399" dirty="0">
                <a:solidFill>
                  <a:srgbClr val="000000"/>
                </a:solidFill>
                <a:latin typeface="Comic Sans Bold"/>
              </a:rPr>
              <a:t> </a:t>
            </a:r>
            <a:r>
              <a:rPr lang="en-US" sz="4399" dirty="0" err="1">
                <a:solidFill>
                  <a:srgbClr val="000000"/>
                </a:solidFill>
                <a:latin typeface="Comic Sans Bold"/>
              </a:rPr>
              <a:t>University,Srikakulam</a:t>
            </a:r>
            <a:endParaRPr lang="en-US" sz="4399" dirty="0">
              <a:solidFill>
                <a:srgbClr val="000000"/>
              </a:solidFill>
              <a:latin typeface="Comic Sans Bold"/>
            </a:endParaRPr>
          </a:p>
        </p:txBody>
      </p:sp>
      <p:sp>
        <p:nvSpPr>
          <p:cNvPr id="7" name="TextBox 7"/>
          <p:cNvSpPr txBox="1"/>
          <p:nvPr/>
        </p:nvSpPr>
        <p:spPr>
          <a:xfrm>
            <a:off x="7286612" y="1785914"/>
            <a:ext cx="6197501" cy="715646"/>
          </a:xfrm>
          <a:prstGeom prst="rect">
            <a:avLst/>
          </a:prstGeom>
        </p:spPr>
        <p:txBody>
          <a:bodyPr lIns="0" tIns="0" rIns="0" bIns="0" rtlCol="0" anchor="t">
            <a:spAutoFit/>
          </a:bodyPr>
          <a:lstStyle/>
          <a:p>
            <a:pPr algn="ctr">
              <a:lnSpc>
                <a:spcPts val="5719"/>
              </a:lnSpc>
              <a:spcBef>
                <a:spcPct val="0"/>
              </a:spcBef>
            </a:pPr>
            <a:r>
              <a:rPr lang="en-US" sz="4399" dirty="0">
                <a:solidFill>
                  <a:srgbClr val="000000"/>
                </a:solidFill>
                <a:latin typeface="Comic Sans Bold"/>
              </a:rPr>
              <a:t>College of Engineering </a:t>
            </a:r>
          </a:p>
        </p:txBody>
      </p:sp>
      <p:sp>
        <p:nvSpPr>
          <p:cNvPr id="8" name="TextBox 8"/>
          <p:cNvSpPr txBox="1"/>
          <p:nvPr/>
        </p:nvSpPr>
        <p:spPr>
          <a:xfrm>
            <a:off x="4071902" y="2714608"/>
            <a:ext cx="12292905" cy="715646"/>
          </a:xfrm>
          <a:prstGeom prst="rect">
            <a:avLst/>
          </a:prstGeom>
        </p:spPr>
        <p:txBody>
          <a:bodyPr lIns="0" tIns="0" rIns="0" bIns="0" rtlCol="0" anchor="t">
            <a:spAutoFit/>
          </a:bodyPr>
          <a:lstStyle/>
          <a:p>
            <a:pPr algn="ctr">
              <a:lnSpc>
                <a:spcPts val="5719"/>
              </a:lnSpc>
              <a:spcBef>
                <a:spcPct val="0"/>
              </a:spcBef>
            </a:pPr>
            <a:r>
              <a:rPr lang="en-US" sz="4399" dirty="0" err="1">
                <a:solidFill>
                  <a:srgbClr val="000000"/>
                </a:solidFill>
                <a:latin typeface="Comic Sans Bold"/>
              </a:rPr>
              <a:t>Dept.of</a:t>
            </a:r>
            <a:r>
              <a:rPr lang="en-US" sz="4399" dirty="0">
                <a:solidFill>
                  <a:srgbClr val="000000"/>
                </a:solidFill>
                <a:latin typeface="Comic Sans Bold"/>
              </a:rPr>
              <a:t> Computer Science and Engineering,  </a:t>
            </a:r>
          </a:p>
        </p:txBody>
      </p:sp>
      <p:sp>
        <p:nvSpPr>
          <p:cNvPr id="9" name="TextBox 9"/>
          <p:cNvSpPr txBox="1"/>
          <p:nvPr/>
        </p:nvSpPr>
        <p:spPr>
          <a:xfrm>
            <a:off x="6857984" y="3786178"/>
            <a:ext cx="6937877" cy="730969"/>
          </a:xfrm>
          <a:prstGeom prst="rect">
            <a:avLst/>
          </a:prstGeom>
        </p:spPr>
        <p:txBody>
          <a:bodyPr wrap="square" lIns="0" tIns="0" rIns="0" bIns="0" rtlCol="0" anchor="t">
            <a:spAutoFit/>
          </a:bodyPr>
          <a:lstStyle/>
          <a:p>
            <a:pPr algn="ctr">
              <a:lnSpc>
                <a:spcPts val="5719"/>
              </a:lnSpc>
              <a:spcBef>
                <a:spcPct val="0"/>
              </a:spcBef>
            </a:pPr>
            <a:r>
              <a:rPr lang="en-US" sz="4399" dirty="0">
                <a:solidFill>
                  <a:srgbClr val="000000"/>
                </a:solidFill>
                <a:latin typeface="Comic Sans Bold"/>
              </a:rPr>
              <a:t>MCA FINAL YEAR</a:t>
            </a:r>
          </a:p>
        </p:txBody>
      </p:sp>
      <p:sp>
        <p:nvSpPr>
          <p:cNvPr id="10" name="TextBox 10"/>
          <p:cNvSpPr txBox="1"/>
          <p:nvPr/>
        </p:nvSpPr>
        <p:spPr>
          <a:xfrm>
            <a:off x="7500926" y="4643434"/>
            <a:ext cx="5763667" cy="715646"/>
          </a:xfrm>
          <a:prstGeom prst="rect">
            <a:avLst/>
          </a:prstGeom>
        </p:spPr>
        <p:txBody>
          <a:bodyPr lIns="0" tIns="0" rIns="0" bIns="0" rtlCol="0" anchor="t">
            <a:spAutoFit/>
          </a:bodyPr>
          <a:lstStyle/>
          <a:p>
            <a:pPr algn="ctr">
              <a:lnSpc>
                <a:spcPts val="5719"/>
              </a:lnSpc>
              <a:spcBef>
                <a:spcPct val="0"/>
              </a:spcBef>
            </a:pPr>
            <a:r>
              <a:rPr lang="en-US" sz="4399" dirty="0">
                <a:solidFill>
                  <a:srgbClr val="000000"/>
                </a:solidFill>
                <a:latin typeface="Comic Sans Bold"/>
              </a:rPr>
              <a:t>PROJECT REVIEW-I</a:t>
            </a:r>
          </a:p>
        </p:txBody>
      </p:sp>
      <p:sp>
        <p:nvSpPr>
          <p:cNvPr id="11" name="TextBox 11"/>
          <p:cNvSpPr txBox="1"/>
          <p:nvPr/>
        </p:nvSpPr>
        <p:spPr>
          <a:xfrm>
            <a:off x="1142944" y="5572128"/>
            <a:ext cx="16127016" cy="715646"/>
          </a:xfrm>
          <a:prstGeom prst="rect">
            <a:avLst/>
          </a:prstGeom>
        </p:spPr>
        <p:txBody>
          <a:bodyPr lIns="0" tIns="0" rIns="0" bIns="0" rtlCol="0" anchor="t">
            <a:spAutoFit/>
          </a:bodyPr>
          <a:lstStyle/>
          <a:p>
            <a:pPr algn="ctr">
              <a:lnSpc>
                <a:spcPts val="5719"/>
              </a:lnSpc>
              <a:spcBef>
                <a:spcPct val="0"/>
              </a:spcBef>
            </a:pPr>
            <a:r>
              <a:rPr lang="en-US" sz="4399" u="sng" dirty="0" err="1">
                <a:solidFill>
                  <a:srgbClr val="000000"/>
                </a:solidFill>
                <a:latin typeface="Comic Sans Bold"/>
              </a:rPr>
              <a:t>TITLE:Currency</a:t>
            </a:r>
            <a:r>
              <a:rPr lang="en-US" sz="4399" u="sng" dirty="0">
                <a:solidFill>
                  <a:srgbClr val="000000"/>
                </a:solidFill>
                <a:latin typeface="Comic Sans Bold"/>
              </a:rPr>
              <a:t> Recognition System For Visually Impaired </a:t>
            </a:r>
          </a:p>
        </p:txBody>
      </p:sp>
      <p:sp>
        <p:nvSpPr>
          <p:cNvPr id="12" name="TextBox 12"/>
          <p:cNvSpPr txBox="1"/>
          <p:nvPr/>
        </p:nvSpPr>
        <p:spPr>
          <a:xfrm>
            <a:off x="500002" y="6858012"/>
            <a:ext cx="8215370" cy="2192908"/>
          </a:xfrm>
          <a:prstGeom prst="rect">
            <a:avLst/>
          </a:prstGeom>
        </p:spPr>
        <p:txBody>
          <a:bodyPr wrap="square" lIns="0" tIns="0" rIns="0" bIns="0" rtlCol="0" anchor="t">
            <a:spAutoFit/>
          </a:bodyPr>
          <a:lstStyle/>
          <a:p>
            <a:pPr algn="ctr">
              <a:lnSpc>
                <a:spcPts val="5719"/>
              </a:lnSpc>
            </a:pPr>
            <a:r>
              <a:rPr lang="en-US" sz="4399" dirty="0">
                <a:solidFill>
                  <a:srgbClr val="000000"/>
                </a:solidFill>
                <a:latin typeface="Comic Sans Bold"/>
              </a:rPr>
              <a:t>Presented by:</a:t>
            </a:r>
          </a:p>
          <a:p>
            <a:pPr algn="ctr">
              <a:lnSpc>
                <a:spcPts val="5719"/>
              </a:lnSpc>
            </a:pPr>
            <a:r>
              <a:rPr lang="en-US" sz="4399" dirty="0" err="1">
                <a:solidFill>
                  <a:srgbClr val="000000"/>
                </a:solidFill>
                <a:latin typeface="Comic Sans Bold"/>
              </a:rPr>
              <a:t>Lingampalli</a:t>
            </a:r>
            <a:r>
              <a:rPr lang="en-US" sz="4399" dirty="0">
                <a:solidFill>
                  <a:srgbClr val="000000"/>
                </a:solidFill>
                <a:latin typeface="Comic Sans Bold"/>
              </a:rPr>
              <a:t> </a:t>
            </a:r>
            <a:r>
              <a:rPr lang="en-US" sz="4399" dirty="0" err="1">
                <a:solidFill>
                  <a:srgbClr val="000000"/>
                </a:solidFill>
                <a:latin typeface="Comic Sans Bold"/>
              </a:rPr>
              <a:t>Krupa</a:t>
            </a:r>
            <a:r>
              <a:rPr lang="en-US" sz="4399" dirty="0">
                <a:solidFill>
                  <a:srgbClr val="000000"/>
                </a:solidFill>
                <a:latin typeface="Comic Sans Bold"/>
              </a:rPr>
              <a:t> </a:t>
            </a:r>
            <a:r>
              <a:rPr lang="en-US" sz="4399" dirty="0" err="1">
                <a:solidFill>
                  <a:srgbClr val="000000"/>
                </a:solidFill>
                <a:latin typeface="Comic Sans Bold"/>
              </a:rPr>
              <a:t>Charan</a:t>
            </a:r>
            <a:r>
              <a:rPr lang="en-US" sz="4399" dirty="0">
                <a:solidFill>
                  <a:srgbClr val="000000"/>
                </a:solidFill>
                <a:latin typeface="Comic Sans Bold"/>
              </a:rPr>
              <a:t> Pal</a:t>
            </a:r>
          </a:p>
          <a:p>
            <a:pPr algn="ctr">
              <a:lnSpc>
                <a:spcPts val="5719"/>
              </a:lnSpc>
              <a:spcBef>
                <a:spcPct val="0"/>
              </a:spcBef>
            </a:pPr>
            <a:r>
              <a:rPr lang="en-US" sz="4399" dirty="0">
                <a:solidFill>
                  <a:srgbClr val="000000"/>
                </a:solidFill>
                <a:latin typeface="Comic Sans Bold"/>
              </a:rPr>
              <a:t>Roll No: 2251926013</a:t>
            </a:r>
          </a:p>
        </p:txBody>
      </p:sp>
      <p:sp>
        <p:nvSpPr>
          <p:cNvPr id="13" name="TextBox 13"/>
          <p:cNvSpPr txBox="1"/>
          <p:nvPr/>
        </p:nvSpPr>
        <p:spPr>
          <a:xfrm>
            <a:off x="11001388" y="6715136"/>
            <a:ext cx="6405116" cy="2887346"/>
          </a:xfrm>
          <a:prstGeom prst="rect">
            <a:avLst/>
          </a:prstGeom>
        </p:spPr>
        <p:txBody>
          <a:bodyPr lIns="0" tIns="0" rIns="0" bIns="0" rtlCol="0" anchor="t">
            <a:spAutoFit/>
          </a:bodyPr>
          <a:lstStyle/>
          <a:p>
            <a:pPr algn="ctr">
              <a:lnSpc>
                <a:spcPts val="5719"/>
              </a:lnSpc>
            </a:pPr>
            <a:r>
              <a:rPr lang="en-US" sz="4399" dirty="0">
                <a:solidFill>
                  <a:srgbClr val="000000"/>
                </a:solidFill>
                <a:latin typeface="Comic Sans Bold"/>
              </a:rPr>
              <a:t>under the guidance of</a:t>
            </a:r>
          </a:p>
          <a:p>
            <a:pPr algn="ctr">
              <a:lnSpc>
                <a:spcPts val="5719"/>
              </a:lnSpc>
            </a:pPr>
            <a:r>
              <a:rPr lang="en-US" sz="4399" dirty="0" err="1">
                <a:solidFill>
                  <a:srgbClr val="000000"/>
                </a:solidFill>
                <a:latin typeface="Comic Sans Bold"/>
              </a:rPr>
              <a:t>Ronanki</a:t>
            </a:r>
            <a:r>
              <a:rPr lang="en-US" sz="4399" dirty="0">
                <a:solidFill>
                  <a:srgbClr val="000000"/>
                </a:solidFill>
                <a:latin typeface="Comic Sans Bold"/>
              </a:rPr>
              <a:t> Sridhar Sir</a:t>
            </a:r>
          </a:p>
          <a:p>
            <a:pPr algn="ctr">
              <a:lnSpc>
                <a:spcPts val="5719"/>
              </a:lnSpc>
            </a:pPr>
            <a:r>
              <a:rPr lang="en-US" sz="4399" dirty="0">
                <a:solidFill>
                  <a:srgbClr val="000000"/>
                </a:solidFill>
                <a:latin typeface="Comic Sans Bold"/>
              </a:rPr>
              <a:t>(Head Of Department) </a:t>
            </a:r>
          </a:p>
          <a:p>
            <a:pPr algn="ctr">
              <a:lnSpc>
                <a:spcPts val="5719"/>
              </a:lnSpc>
              <a:spcBef>
                <a:spcPct val="0"/>
              </a:spcBef>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4282920" y="3033762"/>
            <a:ext cx="6407411" cy="2109738"/>
          </a:xfrm>
          <a:prstGeom prst="rect">
            <a:avLst/>
          </a:prstGeom>
        </p:spPr>
        <p:txBody>
          <a:bodyPr lIns="0" tIns="0" rIns="0" bIns="0" rtlCol="0" anchor="t">
            <a:spAutoFit/>
          </a:bodyPr>
          <a:lstStyle/>
          <a:p>
            <a:pPr marL="0" lvl="0" indent="0" algn="ctr">
              <a:lnSpc>
                <a:spcPts val="7602"/>
              </a:lnSpc>
            </a:pPr>
            <a:r>
              <a:rPr lang="en-US" sz="8174" spc="882">
                <a:solidFill>
                  <a:srgbClr val="231F20"/>
                </a:solidFill>
                <a:latin typeface="Codec Pro ExtraBold"/>
              </a:rPr>
              <a:t>THANK YOU</a:t>
            </a:r>
          </a:p>
        </p:txBody>
      </p:sp>
      <p:grpSp>
        <p:nvGrpSpPr>
          <p:cNvPr id="3" name="Group 3"/>
          <p:cNvGrpSpPr/>
          <p:nvPr/>
        </p:nvGrpSpPr>
        <p:grpSpPr>
          <a:xfrm>
            <a:off x="12587927" y="304800"/>
            <a:ext cx="8603573" cy="10287000"/>
            <a:chOff x="0" y="0"/>
            <a:chExt cx="8603361" cy="10286746"/>
          </a:xfrm>
        </p:grpSpPr>
        <p:sp>
          <p:nvSpPr>
            <p:cNvPr id="4" name="Freeform 4"/>
            <p:cNvSpPr/>
            <p:nvPr/>
          </p:nvSpPr>
          <p:spPr>
            <a:xfrm>
              <a:off x="-2794" y="-127"/>
              <a:ext cx="8606155" cy="10286873"/>
            </a:xfrm>
            <a:custGeom>
              <a:avLst/>
              <a:gdLst/>
              <a:ahLst/>
              <a:cxnLst/>
              <a:rect l="l" t="t" r="r" b="b"/>
              <a:pathLst>
                <a:path w="8606155" h="10286873">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2"/>
              <a:stretch>
                <a:fillRect l="-39675" r="-39675"/>
              </a:stretch>
            </a:blipFill>
          </p:spPr>
        </p:sp>
      </p:grpSp>
      <p:grpSp>
        <p:nvGrpSpPr>
          <p:cNvPr id="5" name="Group 5"/>
          <p:cNvGrpSpPr/>
          <p:nvPr/>
        </p:nvGrpSpPr>
        <p:grpSpPr>
          <a:xfrm rot="826432">
            <a:off x="-18353104" y="-3567159"/>
            <a:ext cx="21026341" cy="12831921"/>
            <a:chOff x="0" y="0"/>
            <a:chExt cx="5537802" cy="3379601"/>
          </a:xfrm>
        </p:grpSpPr>
        <p:sp>
          <p:nvSpPr>
            <p:cNvPr id="6" name="Freeform 6"/>
            <p:cNvSpPr/>
            <p:nvPr/>
          </p:nvSpPr>
          <p:spPr>
            <a:xfrm>
              <a:off x="0" y="0"/>
              <a:ext cx="5537802" cy="3379601"/>
            </a:xfrm>
            <a:custGeom>
              <a:avLst/>
              <a:gdLst/>
              <a:ahLst/>
              <a:cxnLst/>
              <a:rect l="l" t="t" r="r" b="b"/>
              <a:pathLst>
                <a:path w="5537802" h="3379601">
                  <a:moveTo>
                    <a:pt x="0" y="0"/>
                  </a:moveTo>
                  <a:lnTo>
                    <a:pt x="5537802" y="0"/>
                  </a:lnTo>
                  <a:lnTo>
                    <a:pt x="5537802" y="3379601"/>
                  </a:lnTo>
                  <a:lnTo>
                    <a:pt x="0" y="3379601"/>
                  </a:lnTo>
                  <a:close/>
                </a:path>
              </a:pathLst>
            </a:custGeom>
            <a:solidFill>
              <a:srgbClr val="1C5739"/>
            </a:solidFill>
          </p:spPr>
        </p:sp>
        <p:sp>
          <p:nvSpPr>
            <p:cNvPr id="7" name="TextBox 7"/>
            <p:cNvSpPr txBox="1"/>
            <p:nvPr/>
          </p:nvSpPr>
          <p:spPr>
            <a:xfrm>
              <a:off x="0" y="-19050"/>
              <a:ext cx="5537802" cy="3398651"/>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rot="773821">
            <a:off x="12722074" y="4455688"/>
            <a:ext cx="313833" cy="8482349"/>
            <a:chOff x="0" y="0"/>
            <a:chExt cx="82656" cy="2234034"/>
          </a:xfrm>
        </p:grpSpPr>
        <p:sp>
          <p:nvSpPr>
            <p:cNvPr id="9" name="Freeform 9"/>
            <p:cNvSpPr/>
            <p:nvPr/>
          </p:nvSpPr>
          <p:spPr>
            <a:xfrm>
              <a:off x="0" y="0"/>
              <a:ext cx="82656" cy="2234034"/>
            </a:xfrm>
            <a:custGeom>
              <a:avLst/>
              <a:gdLst/>
              <a:ahLst/>
              <a:cxnLst/>
              <a:rect l="l" t="t" r="r" b="b"/>
              <a:pathLst>
                <a:path w="82656" h="2234034">
                  <a:moveTo>
                    <a:pt x="0" y="0"/>
                  </a:moveTo>
                  <a:lnTo>
                    <a:pt x="82656" y="0"/>
                  </a:lnTo>
                  <a:lnTo>
                    <a:pt x="82656" y="2234034"/>
                  </a:lnTo>
                  <a:lnTo>
                    <a:pt x="0" y="2234034"/>
                  </a:lnTo>
                  <a:close/>
                </a:path>
              </a:pathLst>
            </a:custGeom>
            <a:solidFill>
              <a:srgbClr val="1C5739"/>
            </a:solidFill>
          </p:spPr>
        </p:sp>
        <p:sp>
          <p:nvSpPr>
            <p:cNvPr id="10" name="TextBox 10"/>
            <p:cNvSpPr txBox="1"/>
            <p:nvPr/>
          </p:nvSpPr>
          <p:spPr>
            <a:xfrm>
              <a:off x="0" y="-19050"/>
              <a:ext cx="82656" cy="2253084"/>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rot="773821">
            <a:off x="3741572" y="-4834013"/>
            <a:ext cx="313833" cy="8482349"/>
            <a:chOff x="0" y="0"/>
            <a:chExt cx="82656" cy="2234034"/>
          </a:xfrm>
        </p:grpSpPr>
        <p:sp>
          <p:nvSpPr>
            <p:cNvPr id="12" name="Freeform 12"/>
            <p:cNvSpPr/>
            <p:nvPr/>
          </p:nvSpPr>
          <p:spPr>
            <a:xfrm>
              <a:off x="0" y="0"/>
              <a:ext cx="82656" cy="2234034"/>
            </a:xfrm>
            <a:custGeom>
              <a:avLst/>
              <a:gdLst/>
              <a:ahLst/>
              <a:cxnLst/>
              <a:rect l="l" t="t" r="r" b="b"/>
              <a:pathLst>
                <a:path w="82656" h="2234034">
                  <a:moveTo>
                    <a:pt x="0" y="0"/>
                  </a:moveTo>
                  <a:lnTo>
                    <a:pt x="82656" y="0"/>
                  </a:lnTo>
                  <a:lnTo>
                    <a:pt x="82656" y="2234034"/>
                  </a:lnTo>
                  <a:lnTo>
                    <a:pt x="0" y="2234034"/>
                  </a:lnTo>
                  <a:close/>
                </a:path>
              </a:pathLst>
            </a:custGeom>
            <a:solidFill>
              <a:srgbClr val="397D5A"/>
            </a:solidFill>
          </p:spPr>
        </p:sp>
        <p:sp>
          <p:nvSpPr>
            <p:cNvPr id="13" name="TextBox 13"/>
            <p:cNvSpPr txBox="1"/>
            <p:nvPr/>
          </p:nvSpPr>
          <p:spPr>
            <a:xfrm>
              <a:off x="0" y="-19050"/>
              <a:ext cx="82656" cy="2253084"/>
            </a:xfrm>
            <a:prstGeom prst="rect">
              <a:avLst/>
            </a:prstGeom>
          </p:spPr>
          <p:txBody>
            <a:bodyPr lIns="50800" tIns="50800" rIns="50800" bIns="50800" rtlCol="0" anchor="ctr"/>
            <a:lstStyle/>
            <a:p>
              <a:pPr algn="ctr">
                <a:lnSpc>
                  <a:spcPts val="2859"/>
                </a:lnSpc>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3812627" y="2901697"/>
            <a:ext cx="1400485" cy="6107900"/>
            <a:chOff x="0" y="0"/>
            <a:chExt cx="368852" cy="1608665"/>
          </a:xfrm>
        </p:grpSpPr>
        <p:sp>
          <p:nvSpPr>
            <p:cNvPr id="3" name="Freeform 3"/>
            <p:cNvSpPr/>
            <p:nvPr/>
          </p:nvSpPr>
          <p:spPr>
            <a:xfrm>
              <a:off x="0" y="0"/>
              <a:ext cx="368852" cy="1608665"/>
            </a:xfrm>
            <a:custGeom>
              <a:avLst/>
              <a:gdLst/>
              <a:ahLst/>
              <a:cxnLst/>
              <a:rect l="l" t="t" r="r" b="b"/>
              <a:pathLst>
                <a:path w="368852" h="1608665">
                  <a:moveTo>
                    <a:pt x="0" y="0"/>
                  </a:moveTo>
                  <a:lnTo>
                    <a:pt x="368852" y="0"/>
                  </a:lnTo>
                  <a:lnTo>
                    <a:pt x="368852" y="1608665"/>
                  </a:lnTo>
                  <a:lnTo>
                    <a:pt x="0" y="1608665"/>
                  </a:lnTo>
                  <a:close/>
                </a:path>
              </a:pathLst>
            </a:custGeom>
            <a:solidFill>
              <a:srgbClr val="1C5739"/>
            </a:solidFill>
            <a:ln cap="sq">
              <a:noFill/>
              <a:prstDash val="solid"/>
              <a:miter/>
            </a:ln>
          </p:spPr>
        </p:sp>
        <p:sp>
          <p:nvSpPr>
            <p:cNvPr id="4" name="TextBox 4"/>
            <p:cNvSpPr txBox="1"/>
            <p:nvPr/>
          </p:nvSpPr>
          <p:spPr>
            <a:xfrm>
              <a:off x="0" y="-19050"/>
              <a:ext cx="368852" cy="16277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1543050" y="-558218"/>
            <a:ext cx="3086100" cy="11299900"/>
            <a:chOff x="0" y="0"/>
            <a:chExt cx="812800" cy="2976105"/>
          </a:xfrm>
        </p:grpSpPr>
        <p:sp>
          <p:nvSpPr>
            <p:cNvPr id="6" name="Freeform 6"/>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sp>
        <p:sp>
          <p:nvSpPr>
            <p:cNvPr id="7" name="TextBox 7"/>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2325350" y="1153051"/>
            <a:ext cx="5486400" cy="7980897"/>
          </a:xfrm>
          <a:custGeom>
            <a:avLst/>
            <a:gdLst/>
            <a:ahLst/>
            <a:cxnLst/>
            <a:rect l="l" t="t" r="r" b="b"/>
            <a:pathLst>
              <a:path w="5486400" h="7980897">
                <a:moveTo>
                  <a:pt x="0" y="0"/>
                </a:moveTo>
                <a:lnTo>
                  <a:pt x="5486400" y="0"/>
                </a:lnTo>
                <a:lnTo>
                  <a:pt x="5486400" y="7980898"/>
                </a:lnTo>
                <a:lnTo>
                  <a:pt x="0" y="7980898"/>
                </a:lnTo>
                <a:lnTo>
                  <a:pt x="0" y="0"/>
                </a:lnTo>
                <a:close/>
              </a:path>
            </a:pathLst>
          </a:custGeom>
          <a:blipFill>
            <a:blip r:embed="rId2"/>
            <a:stretch>
              <a:fillRect t="-573" b="-573"/>
            </a:stretch>
          </a:blipFill>
        </p:spPr>
      </p:sp>
      <p:sp>
        <p:nvSpPr>
          <p:cNvPr id="9" name="TextBox 9"/>
          <p:cNvSpPr txBox="1"/>
          <p:nvPr/>
        </p:nvSpPr>
        <p:spPr>
          <a:xfrm>
            <a:off x="5213112" y="1421741"/>
            <a:ext cx="5661991" cy="1334597"/>
          </a:xfrm>
          <a:prstGeom prst="rect">
            <a:avLst/>
          </a:prstGeom>
        </p:spPr>
        <p:txBody>
          <a:bodyPr lIns="0" tIns="0" rIns="0" bIns="0" rtlCol="0" anchor="t">
            <a:spAutoFit/>
          </a:bodyPr>
          <a:lstStyle/>
          <a:p>
            <a:pPr>
              <a:lnSpc>
                <a:spcPts val="10858"/>
              </a:lnSpc>
            </a:pPr>
            <a:r>
              <a:rPr lang="en-US" sz="7868" spc="771">
                <a:solidFill>
                  <a:srgbClr val="231F20"/>
                </a:solidFill>
                <a:latin typeface="Comic Sans"/>
              </a:rPr>
              <a:t>Content</a:t>
            </a:r>
          </a:p>
        </p:txBody>
      </p:sp>
      <p:sp>
        <p:nvSpPr>
          <p:cNvPr id="10" name="TextBox 10"/>
          <p:cNvSpPr txBox="1"/>
          <p:nvPr/>
        </p:nvSpPr>
        <p:spPr>
          <a:xfrm>
            <a:off x="4024659" y="3168035"/>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01</a:t>
            </a:r>
          </a:p>
        </p:txBody>
      </p:sp>
      <p:sp>
        <p:nvSpPr>
          <p:cNvPr id="11" name="TextBox 11"/>
          <p:cNvSpPr txBox="1"/>
          <p:nvPr/>
        </p:nvSpPr>
        <p:spPr>
          <a:xfrm>
            <a:off x="4024659" y="3965154"/>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02</a:t>
            </a:r>
          </a:p>
        </p:txBody>
      </p:sp>
      <p:sp>
        <p:nvSpPr>
          <p:cNvPr id="12" name="TextBox 12"/>
          <p:cNvSpPr txBox="1"/>
          <p:nvPr/>
        </p:nvSpPr>
        <p:spPr>
          <a:xfrm>
            <a:off x="4024659" y="4846311"/>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03</a:t>
            </a:r>
          </a:p>
        </p:txBody>
      </p:sp>
      <p:sp>
        <p:nvSpPr>
          <p:cNvPr id="13" name="TextBox 13"/>
          <p:cNvSpPr txBox="1"/>
          <p:nvPr/>
        </p:nvSpPr>
        <p:spPr>
          <a:xfrm>
            <a:off x="4024659" y="5643430"/>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04</a:t>
            </a:r>
          </a:p>
        </p:txBody>
      </p:sp>
      <p:sp>
        <p:nvSpPr>
          <p:cNvPr id="14" name="TextBox 14"/>
          <p:cNvSpPr txBox="1"/>
          <p:nvPr/>
        </p:nvSpPr>
        <p:spPr>
          <a:xfrm>
            <a:off x="4044260" y="6435807"/>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05</a:t>
            </a:r>
          </a:p>
        </p:txBody>
      </p:sp>
      <p:sp>
        <p:nvSpPr>
          <p:cNvPr id="15" name="TextBox 15"/>
          <p:cNvSpPr txBox="1"/>
          <p:nvPr/>
        </p:nvSpPr>
        <p:spPr>
          <a:xfrm>
            <a:off x="4044260" y="7266771"/>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06</a:t>
            </a:r>
          </a:p>
        </p:txBody>
      </p:sp>
      <p:sp>
        <p:nvSpPr>
          <p:cNvPr id="16" name="TextBox 16"/>
          <p:cNvSpPr txBox="1"/>
          <p:nvPr/>
        </p:nvSpPr>
        <p:spPr>
          <a:xfrm>
            <a:off x="4044260" y="8117064"/>
            <a:ext cx="937219"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07</a:t>
            </a:r>
          </a:p>
        </p:txBody>
      </p:sp>
      <p:sp>
        <p:nvSpPr>
          <p:cNvPr id="17" name="TextBox 17"/>
          <p:cNvSpPr txBox="1"/>
          <p:nvPr/>
        </p:nvSpPr>
        <p:spPr>
          <a:xfrm>
            <a:off x="5400737" y="3333137"/>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Comic Sans"/>
              </a:rPr>
              <a:t>ABSTRACT</a:t>
            </a:r>
          </a:p>
        </p:txBody>
      </p:sp>
      <p:sp>
        <p:nvSpPr>
          <p:cNvPr id="18" name="TextBox 18"/>
          <p:cNvSpPr txBox="1"/>
          <p:nvPr/>
        </p:nvSpPr>
        <p:spPr>
          <a:xfrm>
            <a:off x="5400737"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Comic Sans"/>
              </a:rPr>
              <a:t>INTRODUCTION</a:t>
            </a:r>
          </a:p>
        </p:txBody>
      </p:sp>
      <p:sp>
        <p:nvSpPr>
          <p:cNvPr id="19" name="TextBox 19"/>
          <p:cNvSpPr txBox="1"/>
          <p:nvPr/>
        </p:nvSpPr>
        <p:spPr>
          <a:xfrm>
            <a:off x="5400737"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Comic Sans"/>
              </a:rPr>
              <a:t>OVERVIEW </a:t>
            </a:r>
          </a:p>
        </p:txBody>
      </p:sp>
      <p:sp>
        <p:nvSpPr>
          <p:cNvPr id="20" name="TextBox 20"/>
          <p:cNvSpPr txBox="1"/>
          <p:nvPr/>
        </p:nvSpPr>
        <p:spPr>
          <a:xfrm>
            <a:off x="5400737"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Comic Sans"/>
              </a:rPr>
              <a:t>CHALLENGES</a:t>
            </a:r>
          </a:p>
        </p:txBody>
      </p:sp>
      <p:sp>
        <p:nvSpPr>
          <p:cNvPr id="21" name="TextBox 21"/>
          <p:cNvSpPr txBox="1"/>
          <p:nvPr/>
        </p:nvSpPr>
        <p:spPr>
          <a:xfrm>
            <a:off x="5400737"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Comic Sans"/>
              </a:rPr>
              <a:t>REQUIREMENTS</a:t>
            </a:r>
          </a:p>
        </p:txBody>
      </p:sp>
      <p:sp>
        <p:nvSpPr>
          <p:cNvPr id="22" name="TextBox 22"/>
          <p:cNvSpPr txBox="1"/>
          <p:nvPr/>
        </p:nvSpPr>
        <p:spPr>
          <a:xfrm>
            <a:off x="5400737" y="743488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Comic Sans"/>
              </a:rPr>
              <a:t>SYSTEM DESIGN</a:t>
            </a:r>
          </a:p>
        </p:txBody>
      </p:sp>
      <p:sp>
        <p:nvSpPr>
          <p:cNvPr id="23" name="TextBox 23"/>
          <p:cNvSpPr txBox="1"/>
          <p:nvPr/>
        </p:nvSpPr>
        <p:spPr>
          <a:xfrm>
            <a:off x="5400737"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Comic Sans"/>
              </a:rPr>
              <a:t>CONCLUSION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900" y="9404862"/>
            <a:ext cx="4687320" cy="4687320"/>
          </a:xfrm>
          <a:custGeom>
            <a:avLst/>
            <a:gdLst/>
            <a:ahLst/>
            <a:cxnLst/>
            <a:rect l="l" t="t" r="r" b="b"/>
            <a:pathLst>
              <a:path w="4687320" h="4687320">
                <a:moveTo>
                  <a:pt x="0" y="0"/>
                </a:moveTo>
                <a:lnTo>
                  <a:pt x="4687319" y="0"/>
                </a:lnTo>
                <a:lnTo>
                  <a:pt x="4687319" y="4687320"/>
                </a:lnTo>
                <a:lnTo>
                  <a:pt x="0" y="468732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4" name="Group 4"/>
          <p:cNvGrpSpPr/>
          <p:nvPr/>
        </p:nvGrpSpPr>
        <p:grpSpPr>
          <a:xfrm>
            <a:off x="10776043" y="-2524707"/>
            <a:ext cx="3964049" cy="3964049"/>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id="6" name="TextBox 6"/>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7" name="Freeform 7"/>
          <p:cNvSpPr/>
          <p:nvPr/>
        </p:nvSpPr>
        <p:spPr>
          <a:xfrm>
            <a:off x="11543278" y="-7909021"/>
            <a:ext cx="9348363" cy="9348363"/>
          </a:xfrm>
          <a:custGeom>
            <a:avLst/>
            <a:gdLst/>
            <a:ahLst/>
            <a:cxnLst/>
            <a:rect l="l" t="t" r="r" b="b"/>
            <a:pathLst>
              <a:path w="9348363" h="9348363">
                <a:moveTo>
                  <a:pt x="0" y="0"/>
                </a:moveTo>
                <a:lnTo>
                  <a:pt x="9348362" y="0"/>
                </a:lnTo>
                <a:lnTo>
                  <a:pt x="9348362" y="9348363"/>
                </a:lnTo>
                <a:lnTo>
                  <a:pt x="0" y="934836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904968" y="8918951"/>
            <a:ext cx="2649263" cy="264926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id="10" name="TextBox 10"/>
            <p:cNvSpPr txBox="1"/>
            <p:nvPr/>
          </p:nvSpPr>
          <p:spPr>
            <a:xfrm>
              <a:off x="76200" y="57150"/>
              <a:ext cx="66040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1" name="TextBox 11"/>
          <p:cNvSpPr txBox="1"/>
          <p:nvPr/>
        </p:nvSpPr>
        <p:spPr>
          <a:xfrm>
            <a:off x="1028700" y="221272"/>
            <a:ext cx="4950470" cy="1218070"/>
          </a:xfrm>
          <a:prstGeom prst="rect">
            <a:avLst/>
          </a:prstGeom>
        </p:spPr>
        <p:txBody>
          <a:bodyPr lIns="0" tIns="0" rIns="0" bIns="0" rtlCol="0" anchor="t">
            <a:spAutoFit/>
          </a:bodyPr>
          <a:lstStyle/>
          <a:p>
            <a:pPr algn="ctr">
              <a:lnSpc>
                <a:spcPts val="10037"/>
              </a:lnSpc>
              <a:spcBef>
                <a:spcPct val="0"/>
              </a:spcBef>
            </a:pPr>
            <a:r>
              <a:rPr lang="en-US" sz="7169" u="sng">
                <a:solidFill>
                  <a:srgbClr val="000000"/>
                </a:solidFill>
                <a:latin typeface="Comic Sans Bold"/>
              </a:rPr>
              <a:t>ABSTRACT</a:t>
            </a:r>
          </a:p>
        </p:txBody>
      </p:sp>
      <p:sp>
        <p:nvSpPr>
          <p:cNvPr id="12" name="TextBox 12"/>
          <p:cNvSpPr txBox="1"/>
          <p:nvPr/>
        </p:nvSpPr>
        <p:spPr>
          <a:xfrm>
            <a:off x="1444845" y="1704202"/>
            <a:ext cx="15398309" cy="8582798"/>
          </a:xfrm>
          <a:prstGeom prst="rect">
            <a:avLst/>
          </a:prstGeom>
        </p:spPr>
        <p:txBody>
          <a:bodyPr lIns="0" tIns="0" rIns="0" bIns="0" rtlCol="0" anchor="t">
            <a:spAutoFit/>
          </a:bodyPr>
          <a:lstStyle/>
          <a:p>
            <a:pPr algn="ctr">
              <a:lnSpc>
                <a:spcPts val="4577"/>
              </a:lnSpc>
            </a:pPr>
            <a:r>
              <a:rPr lang="en-US" sz="3269">
                <a:solidFill>
                  <a:srgbClr val="000000"/>
                </a:solidFill>
                <a:latin typeface="Comic Sans Bold"/>
              </a:rPr>
              <a:t>It is relatively simple for a normal human to lead a life, but when it comes to visually impaired persons, leading a life is not that easy; </a:t>
            </a:r>
          </a:p>
          <a:p>
            <a:pPr algn="ctr">
              <a:lnSpc>
                <a:spcPts val="4577"/>
              </a:lnSpc>
            </a:pPr>
            <a:endParaRPr/>
          </a:p>
          <a:p>
            <a:pPr algn="ctr">
              <a:lnSpc>
                <a:spcPts val="4577"/>
              </a:lnSpc>
            </a:pPr>
            <a:r>
              <a:rPr lang="en-US" sz="3269">
                <a:solidFill>
                  <a:srgbClr val="000000"/>
                </a:solidFill>
                <a:latin typeface="Comic Sans Bold"/>
              </a:rPr>
              <a:t>they get obstacles in each and every aspect of their life. Among them, interpreting and understanding every banknote is the major difficulty, especially when it comes to paper currency.</a:t>
            </a:r>
          </a:p>
          <a:p>
            <a:pPr algn="ctr">
              <a:lnSpc>
                <a:spcPts val="4577"/>
              </a:lnSpc>
            </a:pPr>
            <a:endParaRPr/>
          </a:p>
          <a:p>
            <a:pPr algn="ctr">
              <a:lnSpc>
                <a:spcPts val="4577"/>
              </a:lnSpc>
            </a:pPr>
            <a:r>
              <a:rPr lang="en-US" sz="3269">
                <a:solidFill>
                  <a:srgbClr val="000000"/>
                </a:solidFill>
                <a:latin typeface="Comic Sans Bold"/>
              </a:rPr>
              <a:t> Since currency plays such a vital role in our day to day lives and is crucial for every possible business and personal transaction, real-time detection and recognition of banknotes become a necessity for blind or visually impaired people.</a:t>
            </a:r>
          </a:p>
          <a:p>
            <a:pPr algn="ctr">
              <a:lnSpc>
                <a:spcPts val="4577"/>
              </a:lnSpc>
            </a:pPr>
            <a:endParaRPr/>
          </a:p>
          <a:p>
            <a:pPr algn="ctr">
              <a:lnSpc>
                <a:spcPts val="4577"/>
              </a:lnSpc>
            </a:pPr>
            <a:r>
              <a:rPr lang="en-US" sz="3269">
                <a:solidFill>
                  <a:srgbClr val="000000"/>
                </a:solidFill>
                <a:latin typeface="Comic Sans Bold"/>
              </a:rPr>
              <a:t> For that purpose, we are going to propose a real-time object detection system to help visually impaired people in their daily transactions.</a:t>
            </a:r>
          </a:p>
          <a:p>
            <a:pPr algn="ctr">
              <a:lnSpc>
                <a:spcPts val="3737"/>
              </a:lnSpc>
              <a:spcBef>
                <a:spcPct val="0"/>
              </a:spcBef>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2018" y="18712"/>
            <a:ext cx="9551719" cy="5372843"/>
            <a:chOff x="0" y="0"/>
            <a:chExt cx="6089457" cy="3425320"/>
          </a:xfrm>
        </p:grpSpPr>
        <p:sp>
          <p:nvSpPr>
            <p:cNvPr id="3" name="Freeform 3"/>
            <p:cNvSpPr/>
            <p:nvPr/>
          </p:nvSpPr>
          <p:spPr>
            <a:xfrm>
              <a:off x="0" y="0"/>
              <a:ext cx="6089457" cy="3425320"/>
            </a:xfrm>
            <a:custGeom>
              <a:avLst/>
              <a:gdLst/>
              <a:ahLst/>
              <a:cxnLst/>
              <a:rect l="l" t="t" r="r" b="b"/>
              <a:pathLst>
                <a:path w="6089457" h="3425320">
                  <a:moveTo>
                    <a:pt x="0" y="3425320"/>
                  </a:moveTo>
                  <a:lnTo>
                    <a:pt x="0" y="0"/>
                  </a:lnTo>
                  <a:lnTo>
                    <a:pt x="6089457" y="0"/>
                  </a:lnTo>
                  <a:cubicBezTo>
                    <a:pt x="4059638" y="1141773"/>
                    <a:pt x="2029819" y="2283546"/>
                    <a:pt x="0" y="3425320"/>
                  </a:cubicBezTo>
                  <a:close/>
                </a:path>
              </a:pathLst>
            </a:custGeom>
            <a:solidFill>
              <a:srgbClr val="F9D549"/>
            </a:solidFill>
          </p:spPr>
        </p:sp>
        <p:sp>
          <p:nvSpPr>
            <p:cNvPr id="4" name="Freeform 4"/>
            <p:cNvSpPr/>
            <p:nvPr/>
          </p:nvSpPr>
          <p:spPr>
            <a:xfrm>
              <a:off x="0" y="0"/>
              <a:ext cx="6089457" cy="3425320"/>
            </a:xfrm>
            <a:custGeom>
              <a:avLst/>
              <a:gdLst/>
              <a:ahLst/>
              <a:cxnLst/>
              <a:rect l="l" t="t" r="r" b="b"/>
              <a:pathLst>
                <a:path w="6089457" h="3425320">
                  <a:moveTo>
                    <a:pt x="0" y="3425320"/>
                  </a:moveTo>
                  <a:lnTo>
                    <a:pt x="0" y="0"/>
                  </a:lnTo>
                  <a:lnTo>
                    <a:pt x="6089457" y="0"/>
                  </a:lnTo>
                  <a:cubicBezTo>
                    <a:pt x="4059638" y="1141773"/>
                    <a:pt x="2029819" y="2283546"/>
                    <a:pt x="0" y="3425320"/>
                  </a:cubicBezTo>
                  <a:close/>
                </a:path>
              </a:pathLst>
            </a:custGeom>
            <a:blipFill>
              <a:blip r:embed="rId2"/>
              <a:stretch>
                <a:fillRect t="-80788" b="-80788"/>
              </a:stretch>
            </a:blipFill>
          </p:spPr>
        </p:sp>
      </p:grpSp>
      <p:grpSp>
        <p:nvGrpSpPr>
          <p:cNvPr id="5" name="Group 5"/>
          <p:cNvGrpSpPr/>
          <p:nvPr/>
        </p:nvGrpSpPr>
        <p:grpSpPr>
          <a:xfrm rot="-1660488">
            <a:off x="-3484198" y="4941122"/>
            <a:ext cx="8282376" cy="404757"/>
            <a:chOff x="0" y="0"/>
            <a:chExt cx="2181367" cy="106603"/>
          </a:xfrm>
        </p:grpSpPr>
        <p:sp>
          <p:nvSpPr>
            <p:cNvPr id="6" name="Freeform 6"/>
            <p:cNvSpPr/>
            <p:nvPr/>
          </p:nvSpPr>
          <p:spPr>
            <a:xfrm>
              <a:off x="0" y="0"/>
              <a:ext cx="2181366" cy="106603"/>
            </a:xfrm>
            <a:custGeom>
              <a:avLst/>
              <a:gdLst/>
              <a:ahLst/>
              <a:cxnLst/>
              <a:rect l="l" t="t" r="r" b="b"/>
              <a:pathLst>
                <a:path w="2181366" h="106603">
                  <a:moveTo>
                    <a:pt x="0" y="0"/>
                  </a:moveTo>
                  <a:lnTo>
                    <a:pt x="2181366" y="0"/>
                  </a:lnTo>
                  <a:lnTo>
                    <a:pt x="2181366" y="106603"/>
                  </a:lnTo>
                  <a:lnTo>
                    <a:pt x="0" y="106603"/>
                  </a:lnTo>
                  <a:close/>
                </a:path>
              </a:pathLst>
            </a:custGeom>
            <a:solidFill>
              <a:srgbClr val="1C5739"/>
            </a:solidFill>
          </p:spPr>
        </p:sp>
        <p:sp>
          <p:nvSpPr>
            <p:cNvPr id="7" name="TextBox 7"/>
            <p:cNvSpPr txBox="1"/>
            <p:nvPr/>
          </p:nvSpPr>
          <p:spPr>
            <a:xfrm>
              <a:off x="0" y="-19050"/>
              <a:ext cx="2181367" cy="125653"/>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rot="-1747322">
            <a:off x="3788609" y="973110"/>
            <a:ext cx="8282376" cy="111180"/>
            <a:chOff x="0" y="0"/>
            <a:chExt cx="2181367" cy="29282"/>
          </a:xfrm>
        </p:grpSpPr>
        <p:sp>
          <p:nvSpPr>
            <p:cNvPr id="9" name="Freeform 9"/>
            <p:cNvSpPr/>
            <p:nvPr/>
          </p:nvSpPr>
          <p:spPr>
            <a:xfrm>
              <a:off x="0" y="0"/>
              <a:ext cx="2181366" cy="29282"/>
            </a:xfrm>
            <a:custGeom>
              <a:avLst/>
              <a:gdLst/>
              <a:ahLst/>
              <a:cxnLst/>
              <a:rect l="l" t="t" r="r" b="b"/>
              <a:pathLst>
                <a:path w="2181366" h="29282">
                  <a:moveTo>
                    <a:pt x="0" y="0"/>
                  </a:moveTo>
                  <a:lnTo>
                    <a:pt x="2181366" y="0"/>
                  </a:lnTo>
                  <a:lnTo>
                    <a:pt x="2181366" y="29282"/>
                  </a:lnTo>
                  <a:lnTo>
                    <a:pt x="0" y="29282"/>
                  </a:lnTo>
                  <a:close/>
                </a:path>
              </a:pathLst>
            </a:custGeom>
            <a:solidFill>
              <a:srgbClr val="1C5739"/>
            </a:solidFill>
          </p:spPr>
        </p:sp>
        <p:sp>
          <p:nvSpPr>
            <p:cNvPr id="10" name="TextBox 10"/>
            <p:cNvSpPr txBox="1"/>
            <p:nvPr/>
          </p:nvSpPr>
          <p:spPr>
            <a:xfrm>
              <a:off x="0" y="-19050"/>
              <a:ext cx="2181367" cy="48332"/>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a:off x="12691275" y="2179745"/>
            <a:ext cx="4486336" cy="1594049"/>
            <a:chOff x="0" y="0"/>
            <a:chExt cx="4073040" cy="1447200"/>
          </a:xfrm>
        </p:grpSpPr>
        <p:sp>
          <p:nvSpPr>
            <p:cNvPr id="12" name="Freeform 12"/>
            <p:cNvSpPr/>
            <p:nvPr/>
          </p:nvSpPr>
          <p:spPr>
            <a:xfrm>
              <a:off x="0" y="0"/>
              <a:ext cx="4073017" cy="1447165"/>
            </a:xfrm>
            <a:custGeom>
              <a:avLst/>
              <a:gdLst/>
              <a:ahLst/>
              <a:cxnLst/>
              <a:rect l="l" t="t" r="r" b="b"/>
              <a:pathLst>
                <a:path w="4073017" h="1447165">
                  <a:moveTo>
                    <a:pt x="3349244" y="0"/>
                  </a:moveTo>
                  <a:cubicBezTo>
                    <a:pt x="0" y="0"/>
                    <a:pt x="0" y="0"/>
                    <a:pt x="0" y="0"/>
                  </a:cubicBezTo>
                  <a:cubicBezTo>
                    <a:pt x="0" y="1447165"/>
                    <a:pt x="0" y="1447165"/>
                    <a:pt x="0" y="1447165"/>
                  </a:cubicBezTo>
                  <a:cubicBezTo>
                    <a:pt x="3349244" y="1447165"/>
                    <a:pt x="3349244" y="1447165"/>
                    <a:pt x="3349244" y="1447165"/>
                  </a:cubicBezTo>
                  <a:cubicBezTo>
                    <a:pt x="3747897" y="1447165"/>
                    <a:pt x="4073017" y="1122172"/>
                    <a:pt x="4073017" y="723519"/>
                  </a:cubicBezTo>
                  <a:cubicBezTo>
                    <a:pt x="4073017" y="324866"/>
                    <a:pt x="3747897" y="0"/>
                    <a:pt x="3349244" y="0"/>
                  </a:cubicBezTo>
                  <a:close/>
                </a:path>
              </a:pathLst>
            </a:custGeom>
            <a:solidFill>
              <a:srgbClr val="F2F2F2"/>
            </a:solidFill>
          </p:spPr>
        </p:sp>
      </p:grpSp>
      <p:grpSp>
        <p:nvGrpSpPr>
          <p:cNvPr id="13" name="Group 13"/>
          <p:cNvGrpSpPr/>
          <p:nvPr/>
        </p:nvGrpSpPr>
        <p:grpSpPr>
          <a:xfrm>
            <a:off x="9190711" y="5888883"/>
            <a:ext cx="4489509" cy="1594842"/>
            <a:chOff x="0" y="0"/>
            <a:chExt cx="4075920" cy="1447920"/>
          </a:xfrm>
        </p:grpSpPr>
        <p:sp>
          <p:nvSpPr>
            <p:cNvPr id="14" name="Freeform 14"/>
            <p:cNvSpPr/>
            <p:nvPr/>
          </p:nvSpPr>
          <p:spPr>
            <a:xfrm>
              <a:off x="0" y="0"/>
              <a:ext cx="4075811" cy="1447927"/>
            </a:xfrm>
            <a:custGeom>
              <a:avLst/>
              <a:gdLst/>
              <a:ahLst/>
              <a:cxnLst/>
              <a:rect l="l" t="t" r="r" b="b"/>
              <a:pathLst>
                <a:path w="4075811" h="1447927">
                  <a:moveTo>
                    <a:pt x="3351530" y="0"/>
                  </a:moveTo>
                  <a:cubicBezTo>
                    <a:pt x="0" y="0"/>
                    <a:pt x="0" y="0"/>
                    <a:pt x="0" y="0"/>
                  </a:cubicBezTo>
                  <a:cubicBezTo>
                    <a:pt x="0" y="1447927"/>
                    <a:pt x="0" y="1447927"/>
                    <a:pt x="0" y="1447927"/>
                  </a:cubicBezTo>
                  <a:cubicBezTo>
                    <a:pt x="3351530" y="1447927"/>
                    <a:pt x="3351530" y="1447927"/>
                    <a:pt x="3351530" y="1447927"/>
                  </a:cubicBezTo>
                  <a:cubicBezTo>
                    <a:pt x="3750564" y="1447927"/>
                    <a:pt x="4075811" y="1122807"/>
                    <a:pt x="4075811" y="724027"/>
                  </a:cubicBezTo>
                  <a:cubicBezTo>
                    <a:pt x="4075811" y="325247"/>
                    <a:pt x="3750564" y="0"/>
                    <a:pt x="3351530" y="0"/>
                  </a:cubicBezTo>
                  <a:close/>
                </a:path>
              </a:pathLst>
            </a:custGeom>
            <a:solidFill>
              <a:srgbClr val="F2F2F2"/>
            </a:solidFill>
          </p:spPr>
        </p:sp>
      </p:grpSp>
      <p:sp>
        <p:nvSpPr>
          <p:cNvPr id="15" name="Freeform 15"/>
          <p:cNvSpPr/>
          <p:nvPr/>
        </p:nvSpPr>
        <p:spPr>
          <a:xfrm>
            <a:off x="8675865" y="5794043"/>
            <a:ext cx="1029692" cy="892261"/>
          </a:xfrm>
          <a:custGeom>
            <a:avLst/>
            <a:gdLst/>
            <a:ahLst/>
            <a:cxnLst/>
            <a:rect l="l" t="t" r="r" b="b"/>
            <a:pathLst>
              <a:path w="1029692" h="892261">
                <a:moveTo>
                  <a:pt x="0" y="0"/>
                </a:moveTo>
                <a:lnTo>
                  <a:pt x="1029692" y="0"/>
                </a:lnTo>
                <a:lnTo>
                  <a:pt x="1029692" y="892261"/>
                </a:lnTo>
                <a:lnTo>
                  <a:pt x="0" y="892261"/>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16" name="Freeform 16"/>
          <p:cNvSpPr/>
          <p:nvPr/>
        </p:nvSpPr>
        <p:spPr>
          <a:xfrm>
            <a:off x="7007481" y="7667300"/>
            <a:ext cx="724731" cy="1065909"/>
          </a:xfrm>
          <a:custGeom>
            <a:avLst/>
            <a:gdLst/>
            <a:ahLst/>
            <a:cxnLst/>
            <a:rect l="l" t="t" r="r" b="b"/>
            <a:pathLst>
              <a:path w="724731" h="1065909">
                <a:moveTo>
                  <a:pt x="0" y="0"/>
                </a:moveTo>
                <a:lnTo>
                  <a:pt x="724731" y="0"/>
                </a:lnTo>
                <a:lnTo>
                  <a:pt x="724731" y="1065908"/>
                </a:lnTo>
                <a:lnTo>
                  <a:pt x="0" y="1065908"/>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sp>
      <p:sp>
        <p:nvSpPr>
          <p:cNvPr id="17" name="TextBox 17"/>
          <p:cNvSpPr txBox="1"/>
          <p:nvPr/>
        </p:nvSpPr>
        <p:spPr>
          <a:xfrm>
            <a:off x="10644198" y="285716"/>
            <a:ext cx="6173246" cy="923330"/>
          </a:xfrm>
          <a:prstGeom prst="rect">
            <a:avLst/>
          </a:prstGeom>
        </p:spPr>
        <p:txBody>
          <a:bodyPr wrap="square" lIns="0" tIns="0" rIns="0" bIns="0" rtlCol="0" anchor="t">
            <a:spAutoFit/>
          </a:bodyPr>
          <a:lstStyle/>
          <a:p>
            <a:pPr algn="ctr">
              <a:lnSpc>
                <a:spcPts val="7237"/>
              </a:lnSpc>
              <a:spcBef>
                <a:spcPct val="0"/>
              </a:spcBef>
            </a:pPr>
            <a:r>
              <a:rPr lang="en-US" sz="5169" u="sng" dirty="0">
                <a:solidFill>
                  <a:srgbClr val="000000"/>
                </a:solidFill>
                <a:latin typeface="Comic Sans Bold"/>
              </a:rPr>
              <a:t>INTRODUCTION</a:t>
            </a:r>
          </a:p>
        </p:txBody>
      </p:sp>
      <p:sp>
        <p:nvSpPr>
          <p:cNvPr id="18" name="TextBox 18"/>
          <p:cNvSpPr txBox="1"/>
          <p:nvPr/>
        </p:nvSpPr>
        <p:spPr>
          <a:xfrm>
            <a:off x="7007481" y="1506993"/>
            <a:ext cx="11310202" cy="2891928"/>
          </a:xfrm>
          <a:prstGeom prst="rect">
            <a:avLst/>
          </a:prstGeom>
        </p:spPr>
        <p:txBody>
          <a:bodyPr lIns="0" tIns="0" rIns="0" bIns="0" rtlCol="0" anchor="t">
            <a:spAutoFit/>
          </a:bodyPr>
          <a:lstStyle/>
          <a:p>
            <a:pPr algn="ctr">
              <a:lnSpc>
                <a:spcPts val="3877"/>
              </a:lnSpc>
            </a:pPr>
            <a:r>
              <a:rPr lang="en-US" sz="2769">
                <a:solidFill>
                  <a:srgbClr val="000000"/>
                </a:solidFill>
                <a:latin typeface="Comic Sans Bold"/>
              </a:rPr>
              <a:t>Visually Impaired are those people who have vision impairment or vision loss. Problems faced by the visually impaired in performing daily activities are in great numbers. </a:t>
            </a:r>
          </a:p>
          <a:p>
            <a:pPr algn="ctr">
              <a:lnSpc>
                <a:spcPts val="3877"/>
              </a:lnSpc>
            </a:pPr>
            <a:endParaRPr/>
          </a:p>
          <a:p>
            <a:pPr algn="ctr">
              <a:lnSpc>
                <a:spcPts val="3877"/>
              </a:lnSpc>
            </a:pPr>
            <a:endParaRPr/>
          </a:p>
          <a:p>
            <a:pPr algn="ctr">
              <a:lnSpc>
                <a:spcPts val="3877"/>
              </a:lnSpc>
              <a:spcBef>
                <a:spcPct val="0"/>
              </a:spcBef>
            </a:pPr>
            <a:endParaRPr/>
          </a:p>
        </p:txBody>
      </p:sp>
      <p:sp>
        <p:nvSpPr>
          <p:cNvPr id="19" name="TextBox 19"/>
          <p:cNvSpPr txBox="1"/>
          <p:nvPr/>
        </p:nvSpPr>
        <p:spPr>
          <a:xfrm>
            <a:off x="4418413" y="3308601"/>
            <a:ext cx="13604159" cy="3377703"/>
          </a:xfrm>
          <a:prstGeom prst="rect">
            <a:avLst/>
          </a:prstGeom>
        </p:spPr>
        <p:txBody>
          <a:bodyPr lIns="0" tIns="0" rIns="0" bIns="0" rtlCol="0" anchor="t">
            <a:spAutoFit/>
          </a:bodyPr>
          <a:lstStyle/>
          <a:p>
            <a:pPr algn="ctr">
              <a:lnSpc>
                <a:spcPts val="3877"/>
              </a:lnSpc>
            </a:pPr>
            <a:r>
              <a:rPr lang="en-US" sz="2769">
                <a:solidFill>
                  <a:srgbClr val="000000"/>
                </a:solidFill>
                <a:latin typeface="Comic Sans Bold"/>
              </a:rPr>
              <a:t>They also face a lot of difficulties in monetary transactions. They are unable to recognize the paper currencies due to similarity of paper texture and size between different categories. This system helps visually impaired patients to recognize and detect money.</a:t>
            </a:r>
          </a:p>
          <a:p>
            <a:pPr algn="ctr">
              <a:lnSpc>
                <a:spcPts val="3877"/>
              </a:lnSpc>
            </a:pPr>
            <a:endParaRPr/>
          </a:p>
          <a:p>
            <a:pPr algn="ctr">
              <a:lnSpc>
                <a:spcPts val="3877"/>
              </a:lnSpc>
            </a:pPr>
            <a:r>
              <a:rPr lang="en-US" sz="2769">
                <a:solidFill>
                  <a:srgbClr val="000000"/>
                </a:solidFill>
                <a:latin typeface="Comic Sans Bold"/>
              </a:rPr>
              <a:t> </a:t>
            </a:r>
          </a:p>
          <a:p>
            <a:pPr algn="ctr">
              <a:lnSpc>
                <a:spcPts val="3877"/>
              </a:lnSpc>
              <a:spcBef>
                <a:spcPct val="0"/>
              </a:spcBef>
            </a:pPr>
            <a:endParaRPr/>
          </a:p>
        </p:txBody>
      </p:sp>
      <p:sp>
        <p:nvSpPr>
          <p:cNvPr id="20" name="TextBox 20"/>
          <p:cNvSpPr txBox="1"/>
          <p:nvPr/>
        </p:nvSpPr>
        <p:spPr>
          <a:xfrm>
            <a:off x="401885" y="5734454"/>
            <a:ext cx="17181265" cy="3377703"/>
          </a:xfrm>
          <a:prstGeom prst="rect">
            <a:avLst/>
          </a:prstGeom>
        </p:spPr>
        <p:txBody>
          <a:bodyPr lIns="0" tIns="0" rIns="0" bIns="0" rtlCol="0" anchor="t">
            <a:spAutoFit/>
          </a:bodyPr>
          <a:lstStyle/>
          <a:p>
            <a:pPr algn="ctr">
              <a:lnSpc>
                <a:spcPts val="3877"/>
              </a:lnSpc>
            </a:pPr>
            <a:r>
              <a:rPr lang="en-US" sz="2769">
                <a:solidFill>
                  <a:srgbClr val="000000"/>
                </a:solidFill>
                <a:latin typeface="Comic Sans Bold"/>
              </a:rPr>
              <a:t>We are going to develop a system that scans the currency note and helps the blind person to identify it, as the system voices it out with the audio of different languages like English, Telugu for that respective currency note. Despite the widespread usage of ATMs, Credit-Debit Cards, and other digital modes of payment like Google Pay, Paytm, and Phone Pay, money is still widely used for most daily transactions due to its convenience.</a:t>
            </a:r>
          </a:p>
          <a:p>
            <a:pPr algn="ctr">
              <a:lnSpc>
                <a:spcPts val="3877"/>
              </a:lnSpc>
            </a:pPr>
            <a:endParaRPr/>
          </a:p>
          <a:p>
            <a:pPr algn="ctr">
              <a:lnSpc>
                <a:spcPts val="3877"/>
              </a:lnSpc>
              <a:spcBef>
                <a:spcPct val="0"/>
              </a:spcBef>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779976"/>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C5739"/>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13422042"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rPr>
              <a:t>Manager</a:t>
            </a:r>
          </a:p>
        </p:txBody>
      </p:sp>
      <p:sp>
        <p:nvSpPr>
          <p:cNvPr id="7" name="TextBox 7"/>
          <p:cNvSpPr txBox="1"/>
          <p:nvPr/>
        </p:nvSpPr>
        <p:spPr>
          <a:xfrm>
            <a:off x="4055625" y="690666"/>
            <a:ext cx="9859532" cy="978982"/>
          </a:xfrm>
          <a:prstGeom prst="rect">
            <a:avLst/>
          </a:prstGeom>
        </p:spPr>
        <p:txBody>
          <a:bodyPr lIns="0" tIns="0" rIns="0" bIns="0" rtlCol="0" anchor="t">
            <a:spAutoFit/>
          </a:bodyPr>
          <a:lstStyle/>
          <a:p>
            <a:pPr marL="0" lvl="0" indent="0" algn="ctr">
              <a:lnSpc>
                <a:spcPts val="7347"/>
              </a:lnSpc>
              <a:spcBef>
                <a:spcPct val="0"/>
              </a:spcBef>
            </a:pPr>
            <a:r>
              <a:rPr lang="en-US" sz="7421" spc="259">
                <a:solidFill>
                  <a:srgbClr val="FFFFFF"/>
                </a:solidFill>
                <a:latin typeface="Comic Sans"/>
              </a:rPr>
              <a:t>OVERVIEW</a:t>
            </a:r>
          </a:p>
        </p:txBody>
      </p:sp>
      <p:sp>
        <p:nvSpPr>
          <p:cNvPr id="8" name="Freeform 8"/>
          <p:cNvSpPr/>
          <p:nvPr/>
        </p:nvSpPr>
        <p:spPr>
          <a:xfrm>
            <a:off x="-1586068" y="-1808676"/>
            <a:ext cx="3172137" cy="4114800"/>
          </a:xfrm>
          <a:custGeom>
            <a:avLst/>
            <a:gdLst/>
            <a:ahLst/>
            <a:cxnLst/>
            <a:rect l="l" t="t" r="r" b="b"/>
            <a:pathLst>
              <a:path w="3172137" h="4114800">
                <a:moveTo>
                  <a:pt x="0" y="0"/>
                </a:moveTo>
                <a:lnTo>
                  <a:pt x="3172136" y="0"/>
                </a:lnTo>
                <a:lnTo>
                  <a:pt x="3172136" y="4114800"/>
                </a:lnTo>
                <a:lnTo>
                  <a:pt x="0" y="41148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Freeform 9"/>
          <p:cNvSpPr/>
          <p:nvPr/>
        </p:nvSpPr>
        <p:spPr>
          <a:xfrm>
            <a:off x="16384715" y="-413585"/>
            <a:ext cx="3806571" cy="2083232"/>
          </a:xfrm>
          <a:custGeom>
            <a:avLst/>
            <a:gdLst/>
            <a:ahLst/>
            <a:cxnLst/>
            <a:rect l="l" t="t" r="r" b="b"/>
            <a:pathLst>
              <a:path w="3806571" h="2083232">
                <a:moveTo>
                  <a:pt x="0" y="0"/>
                </a:moveTo>
                <a:lnTo>
                  <a:pt x="3806570" y="0"/>
                </a:lnTo>
                <a:lnTo>
                  <a:pt x="3806570" y="2083233"/>
                </a:lnTo>
                <a:lnTo>
                  <a:pt x="0" y="208323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TextBox 10"/>
          <p:cNvSpPr txBox="1"/>
          <p:nvPr/>
        </p:nvSpPr>
        <p:spPr>
          <a:xfrm>
            <a:off x="1434313" y="3391470"/>
            <a:ext cx="15419373" cy="4335146"/>
          </a:xfrm>
          <a:prstGeom prst="rect">
            <a:avLst/>
          </a:prstGeom>
        </p:spPr>
        <p:txBody>
          <a:bodyPr lIns="0" tIns="0" rIns="0" bIns="0" rtlCol="0" anchor="t">
            <a:spAutoFit/>
          </a:bodyPr>
          <a:lstStyle/>
          <a:p>
            <a:pPr algn="ctr">
              <a:lnSpc>
                <a:spcPts val="5719"/>
              </a:lnSpc>
              <a:spcBef>
                <a:spcPct val="0"/>
              </a:spcBef>
            </a:pPr>
            <a:r>
              <a:rPr lang="en-US" sz="4399">
                <a:solidFill>
                  <a:srgbClr val="000000"/>
                </a:solidFill>
                <a:latin typeface="Comic Sans"/>
              </a:rPr>
              <a:t>Recognition of banknotes becomes essential for blind or visually impaired persons because currency is so important to our daily lives and is required for every business and personal transaction. In order to assist those who are visually impaired in their daily activities, we will present a currency note recognition system.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779976"/>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C5739"/>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13422042"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rPr>
              <a:t>Manager</a:t>
            </a:r>
          </a:p>
        </p:txBody>
      </p:sp>
      <p:sp>
        <p:nvSpPr>
          <p:cNvPr id="7" name="TextBox 7"/>
          <p:cNvSpPr txBox="1"/>
          <p:nvPr/>
        </p:nvSpPr>
        <p:spPr>
          <a:xfrm>
            <a:off x="2007750" y="905949"/>
            <a:ext cx="13955282" cy="978982"/>
          </a:xfrm>
          <a:prstGeom prst="rect">
            <a:avLst/>
          </a:prstGeom>
        </p:spPr>
        <p:txBody>
          <a:bodyPr lIns="0" tIns="0" rIns="0" bIns="0" rtlCol="0" anchor="t">
            <a:spAutoFit/>
          </a:bodyPr>
          <a:lstStyle/>
          <a:p>
            <a:pPr marL="0" lvl="0" indent="0" algn="ctr">
              <a:lnSpc>
                <a:spcPts val="7347"/>
              </a:lnSpc>
              <a:spcBef>
                <a:spcPct val="0"/>
              </a:spcBef>
            </a:pPr>
            <a:r>
              <a:rPr lang="en-US" sz="7421" spc="259">
                <a:solidFill>
                  <a:srgbClr val="FFFFFF"/>
                </a:solidFill>
                <a:latin typeface="Comic Sans"/>
              </a:rPr>
              <a:t>CHALLENGES</a:t>
            </a:r>
          </a:p>
        </p:txBody>
      </p:sp>
      <p:sp>
        <p:nvSpPr>
          <p:cNvPr id="8" name="Freeform 8"/>
          <p:cNvSpPr/>
          <p:nvPr/>
        </p:nvSpPr>
        <p:spPr>
          <a:xfrm>
            <a:off x="-1586068" y="-1808676"/>
            <a:ext cx="3172137" cy="4114800"/>
          </a:xfrm>
          <a:custGeom>
            <a:avLst/>
            <a:gdLst/>
            <a:ahLst/>
            <a:cxnLst/>
            <a:rect l="l" t="t" r="r" b="b"/>
            <a:pathLst>
              <a:path w="3172137" h="4114800">
                <a:moveTo>
                  <a:pt x="0" y="0"/>
                </a:moveTo>
                <a:lnTo>
                  <a:pt x="3172136" y="0"/>
                </a:lnTo>
                <a:lnTo>
                  <a:pt x="3172136" y="4114800"/>
                </a:lnTo>
                <a:lnTo>
                  <a:pt x="0" y="41148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Freeform 9"/>
          <p:cNvSpPr/>
          <p:nvPr/>
        </p:nvSpPr>
        <p:spPr>
          <a:xfrm>
            <a:off x="16384715" y="-413585"/>
            <a:ext cx="3806571" cy="2083232"/>
          </a:xfrm>
          <a:custGeom>
            <a:avLst/>
            <a:gdLst/>
            <a:ahLst/>
            <a:cxnLst/>
            <a:rect l="l" t="t" r="r" b="b"/>
            <a:pathLst>
              <a:path w="3806571" h="2083232">
                <a:moveTo>
                  <a:pt x="0" y="0"/>
                </a:moveTo>
                <a:lnTo>
                  <a:pt x="3806570" y="0"/>
                </a:lnTo>
                <a:lnTo>
                  <a:pt x="3806570" y="2083233"/>
                </a:lnTo>
                <a:lnTo>
                  <a:pt x="0" y="208323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TextBox 10"/>
          <p:cNvSpPr txBox="1"/>
          <p:nvPr/>
        </p:nvSpPr>
        <p:spPr>
          <a:xfrm>
            <a:off x="737566" y="2728161"/>
            <a:ext cx="16495650" cy="7741655"/>
          </a:xfrm>
          <a:prstGeom prst="rect">
            <a:avLst/>
          </a:prstGeom>
        </p:spPr>
        <p:txBody>
          <a:bodyPr lIns="0" tIns="0" rIns="0" bIns="0" rtlCol="0" anchor="t">
            <a:spAutoFit/>
          </a:bodyPr>
          <a:lstStyle/>
          <a:p>
            <a:pPr marL="1016254" lvl="1" indent="-508127" algn="ctr">
              <a:lnSpc>
                <a:spcPts val="6119"/>
              </a:lnSpc>
              <a:buFont typeface="Arial"/>
              <a:buChar char="•"/>
            </a:pPr>
            <a:r>
              <a:rPr lang="en-US" sz="4707">
                <a:solidFill>
                  <a:srgbClr val="000000"/>
                </a:solidFill>
                <a:latin typeface="Comic Sans"/>
              </a:rPr>
              <a:t>Visually impaired people find it difficult to detect and count different denominations of currency.</a:t>
            </a:r>
          </a:p>
          <a:p>
            <a:pPr marL="1016254" lvl="1" indent="-508127" algn="ctr">
              <a:lnSpc>
                <a:spcPts val="6119"/>
              </a:lnSpc>
              <a:buFont typeface="Arial"/>
              <a:buChar char="•"/>
            </a:pPr>
            <a:r>
              <a:rPr lang="en-US" sz="4707">
                <a:solidFill>
                  <a:srgbClr val="000000"/>
                </a:solidFill>
                <a:latin typeface="Comic Sans"/>
              </a:rPr>
              <a:t>If the user supplies incorrect data, then abnormality is detected as the system could not classify features precisely</a:t>
            </a:r>
          </a:p>
          <a:p>
            <a:pPr marL="1016254" lvl="1" indent="-508127" algn="ctr">
              <a:lnSpc>
                <a:spcPts val="6119"/>
              </a:lnSpc>
              <a:buFont typeface="Arial"/>
              <a:buChar char="•"/>
            </a:pPr>
            <a:r>
              <a:rPr lang="en-US" sz="4707">
                <a:solidFill>
                  <a:srgbClr val="000000"/>
                </a:solidFill>
                <a:latin typeface="Comic Sans"/>
              </a:rPr>
              <a:t> It tends to be difficult to access and implement currency detection. </a:t>
            </a:r>
          </a:p>
          <a:p>
            <a:pPr marL="1016254" lvl="1" indent="-508127" algn="ctr">
              <a:lnSpc>
                <a:spcPts val="6119"/>
              </a:lnSpc>
              <a:buFont typeface="Arial"/>
              <a:buChar char="•"/>
            </a:pPr>
            <a:r>
              <a:rPr lang="en-US" sz="4707">
                <a:solidFill>
                  <a:srgbClr val="000000"/>
                </a:solidFill>
                <a:latin typeface="Comic Sans"/>
              </a:rPr>
              <a:t>Automatic recognition systems must achieve high accuracy.</a:t>
            </a:r>
          </a:p>
          <a:p>
            <a:pPr algn="ctr">
              <a:lnSpc>
                <a:spcPts val="6119"/>
              </a:lnSpc>
              <a:spcBef>
                <a:spcPct val="0"/>
              </a:spcBef>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5400000">
            <a:off x="3215201" y="2883379"/>
            <a:ext cx="4558813" cy="4558813"/>
          </a:xfrm>
          <a:custGeom>
            <a:avLst/>
            <a:gdLst/>
            <a:ahLst/>
            <a:cxnLst/>
            <a:rect l="l" t="t" r="r" b="b"/>
            <a:pathLst>
              <a:path w="4558813" h="4558813">
                <a:moveTo>
                  <a:pt x="0" y="0"/>
                </a:moveTo>
                <a:lnTo>
                  <a:pt x="4558814" y="0"/>
                </a:lnTo>
                <a:lnTo>
                  <a:pt x="4558814" y="4558813"/>
                </a:lnTo>
                <a:lnTo>
                  <a:pt x="0" y="4558813"/>
                </a:lnTo>
                <a:lnTo>
                  <a:pt x="0" y="0"/>
                </a:lnTo>
                <a:close/>
              </a:path>
            </a:pathLst>
          </a:custGeom>
          <a:blipFill>
            <a:blip r:embed="rId3">
              <a:extLst>
                <a:ext uri="{96DAC541-7B7A-43D3-8B79-37D633B846F1}">
                  <asvg:svgBlip xmlns:asvg="http://schemas.microsoft.com/office/drawing/2016/SVG/main" xmlns="" r:embed="rId4"/>
                </a:ext>
              </a:extLst>
            </a:blip>
            <a:stretch>
              <a:fillRect l="-57115" r="-284"/>
            </a:stretch>
          </a:blipFill>
        </p:spPr>
      </p:sp>
      <p:grpSp>
        <p:nvGrpSpPr>
          <p:cNvPr id="4" name="Group 4"/>
          <p:cNvGrpSpPr/>
          <p:nvPr/>
        </p:nvGrpSpPr>
        <p:grpSpPr>
          <a:xfrm>
            <a:off x="0" y="-779976"/>
            <a:ext cx="18288000" cy="3086100"/>
            <a:chOff x="0" y="0"/>
            <a:chExt cx="4816593" cy="812800"/>
          </a:xfrm>
        </p:grpSpPr>
        <p:sp>
          <p:nvSpPr>
            <p:cNvPr id="5" name="Freeform 5"/>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C5739"/>
            </a:solidFill>
          </p:spPr>
        </p:sp>
        <p:sp>
          <p:nvSpPr>
            <p:cNvPr id="6" name="TextBox 6"/>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13422042"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rPr>
              <a:t>Manager</a:t>
            </a:r>
          </a:p>
        </p:txBody>
      </p:sp>
      <p:sp>
        <p:nvSpPr>
          <p:cNvPr id="8" name="TextBox 8"/>
          <p:cNvSpPr txBox="1"/>
          <p:nvPr/>
        </p:nvSpPr>
        <p:spPr>
          <a:xfrm>
            <a:off x="881218" y="905949"/>
            <a:ext cx="15358039" cy="978982"/>
          </a:xfrm>
          <a:prstGeom prst="rect">
            <a:avLst/>
          </a:prstGeom>
        </p:spPr>
        <p:txBody>
          <a:bodyPr lIns="0" tIns="0" rIns="0" bIns="0" rtlCol="0" anchor="t">
            <a:spAutoFit/>
          </a:bodyPr>
          <a:lstStyle/>
          <a:p>
            <a:pPr marL="0" lvl="0" indent="0" algn="ctr">
              <a:lnSpc>
                <a:spcPts val="7347"/>
              </a:lnSpc>
              <a:spcBef>
                <a:spcPct val="0"/>
              </a:spcBef>
            </a:pPr>
            <a:r>
              <a:rPr lang="en-US" sz="7421" spc="259">
                <a:solidFill>
                  <a:srgbClr val="FFFFFF"/>
                </a:solidFill>
                <a:latin typeface="Comic Sans"/>
              </a:rPr>
              <a:t>SYSTEM REQUIREMENTS</a:t>
            </a:r>
          </a:p>
        </p:txBody>
      </p:sp>
      <p:sp>
        <p:nvSpPr>
          <p:cNvPr id="9" name="Freeform 9"/>
          <p:cNvSpPr/>
          <p:nvPr/>
        </p:nvSpPr>
        <p:spPr>
          <a:xfrm>
            <a:off x="-1586068" y="-1808676"/>
            <a:ext cx="3172137" cy="4114800"/>
          </a:xfrm>
          <a:custGeom>
            <a:avLst/>
            <a:gdLst/>
            <a:ahLst/>
            <a:cxnLst/>
            <a:rect l="l" t="t" r="r" b="b"/>
            <a:pathLst>
              <a:path w="3172137" h="4114800">
                <a:moveTo>
                  <a:pt x="0" y="0"/>
                </a:moveTo>
                <a:lnTo>
                  <a:pt x="3172136" y="0"/>
                </a:lnTo>
                <a:lnTo>
                  <a:pt x="3172136" y="4114800"/>
                </a:lnTo>
                <a:lnTo>
                  <a:pt x="0" y="411480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Freeform 10"/>
          <p:cNvSpPr/>
          <p:nvPr/>
        </p:nvSpPr>
        <p:spPr>
          <a:xfrm>
            <a:off x="16384715" y="-413585"/>
            <a:ext cx="3806571" cy="2083232"/>
          </a:xfrm>
          <a:custGeom>
            <a:avLst/>
            <a:gdLst/>
            <a:ahLst/>
            <a:cxnLst/>
            <a:rect l="l" t="t" r="r" b="b"/>
            <a:pathLst>
              <a:path w="3806571" h="2083232">
                <a:moveTo>
                  <a:pt x="0" y="0"/>
                </a:moveTo>
                <a:lnTo>
                  <a:pt x="3806570" y="0"/>
                </a:lnTo>
                <a:lnTo>
                  <a:pt x="3806570" y="2083233"/>
                </a:lnTo>
                <a:lnTo>
                  <a:pt x="0" y="208323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1" name="TextBox 11"/>
          <p:cNvSpPr txBox="1"/>
          <p:nvPr/>
        </p:nvSpPr>
        <p:spPr>
          <a:xfrm>
            <a:off x="3382642" y="2926397"/>
            <a:ext cx="3957233" cy="4181032"/>
          </a:xfrm>
          <a:prstGeom prst="rect">
            <a:avLst/>
          </a:prstGeom>
        </p:spPr>
        <p:txBody>
          <a:bodyPr lIns="0" tIns="0" rIns="0" bIns="0" rtlCol="0" anchor="t">
            <a:spAutoFit/>
          </a:bodyPr>
          <a:lstStyle/>
          <a:p>
            <a:pPr>
              <a:lnSpc>
                <a:spcPts val="3699"/>
              </a:lnSpc>
            </a:pPr>
            <a:r>
              <a:rPr lang="en-US" sz="2642">
                <a:solidFill>
                  <a:srgbClr val="F3F3F3"/>
                </a:solidFill>
                <a:latin typeface="Comic Sans Bold"/>
              </a:rPr>
              <a:t> </a:t>
            </a:r>
            <a:r>
              <a:rPr lang="en-US" sz="2642" u="sng">
                <a:solidFill>
                  <a:srgbClr val="F3F3F3"/>
                </a:solidFill>
                <a:latin typeface="Comic Sans Bold"/>
              </a:rPr>
              <a:t>Software requirements</a:t>
            </a:r>
            <a:r>
              <a:rPr lang="en-US" sz="2642">
                <a:solidFill>
                  <a:srgbClr val="F3F3F3"/>
                </a:solidFill>
                <a:latin typeface="Comic Sans Bold"/>
              </a:rPr>
              <a:t> </a:t>
            </a:r>
          </a:p>
          <a:p>
            <a:pPr>
              <a:lnSpc>
                <a:spcPts val="3699"/>
              </a:lnSpc>
            </a:pPr>
            <a:endParaRPr/>
          </a:p>
          <a:p>
            <a:pPr>
              <a:lnSpc>
                <a:spcPts val="3699"/>
              </a:lnSpc>
            </a:pPr>
            <a:r>
              <a:rPr lang="en-US" sz="2642">
                <a:solidFill>
                  <a:srgbClr val="F3F3F3"/>
                </a:solidFill>
                <a:latin typeface="Comic Sans Bold"/>
                <a:ea typeface="Comic Sans Bold"/>
              </a:rPr>
              <a:t>● VS CODE </a:t>
            </a:r>
          </a:p>
          <a:p>
            <a:pPr>
              <a:lnSpc>
                <a:spcPts val="3699"/>
              </a:lnSpc>
            </a:pPr>
            <a:endParaRPr/>
          </a:p>
          <a:p>
            <a:pPr>
              <a:lnSpc>
                <a:spcPts val="3699"/>
              </a:lnSpc>
            </a:pPr>
            <a:r>
              <a:rPr lang="en-US" sz="2642">
                <a:solidFill>
                  <a:srgbClr val="F3F3F3"/>
                </a:solidFill>
                <a:latin typeface="Comic Sans Bold"/>
                <a:ea typeface="Comic Sans Bold"/>
              </a:rPr>
              <a:t>● IDLE (Python 3.9 64 bit) </a:t>
            </a:r>
          </a:p>
          <a:p>
            <a:pPr>
              <a:lnSpc>
                <a:spcPts val="3699"/>
              </a:lnSpc>
            </a:pPr>
            <a:endParaRPr/>
          </a:p>
          <a:p>
            <a:pPr>
              <a:lnSpc>
                <a:spcPts val="3699"/>
              </a:lnSpc>
            </a:pPr>
            <a:r>
              <a:rPr lang="en-US" sz="2642">
                <a:solidFill>
                  <a:srgbClr val="F3F3F3"/>
                </a:solidFill>
                <a:latin typeface="Comic Sans Bold"/>
                <a:ea typeface="Comic Sans Bold"/>
              </a:rPr>
              <a:t>● Scanner</a:t>
            </a:r>
          </a:p>
          <a:p>
            <a:pPr>
              <a:lnSpc>
                <a:spcPts val="3699"/>
              </a:lnSpc>
              <a:spcBef>
                <a:spcPct val="0"/>
              </a:spcBef>
            </a:pPr>
            <a:endParaRPr/>
          </a:p>
        </p:txBody>
      </p:sp>
      <p:sp>
        <p:nvSpPr>
          <p:cNvPr id="12" name="Freeform 12"/>
          <p:cNvSpPr/>
          <p:nvPr/>
        </p:nvSpPr>
        <p:spPr>
          <a:xfrm rot="-5400000">
            <a:off x="9863651" y="2863003"/>
            <a:ext cx="4558813" cy="4558813"/>
          </a:xfrm>
          <a:custGeom>
            <a:avLst/>
            <a:gdLst/>
            <a:ahLst/>
            <a:cxnLst/>
            <a:rect l="l" t="t" r="r" b="b"/>
            <a:pathLst>
              <a:path w="4558813" h="4558813">
                <a:moveTo>
                  <a:pt x="0" y="0"/>
                </a:moveTo>
                <a:lnTo>
                  <a:pt x="4558814" y="0"/>
                </a:lnTo>
                <a:lnTo>
                  <a:pt x="4558814" y="4558813"/>
                </a:lnTo>
                <a:lnTo>
                  <a:pt x="0" y="4558813"/>
                </a:lnTo>
                <a:lnTo>
                  <a:pt x="0" y="0"/>
                </a:lnTo>
                <a:close/>
              </a:path>
            </a:pathLst>
          </a:custGeom>
          <a:blipFill>
            <a:blip r:embed="rId3">
              <a:extLst>
                <a:ext uri="{96DAC541-7B7A-43D3-8B79-37D633B846F1}">
                  <asvg:svgBlip xmlns:asvg="http://schemas.microsoft.com/office/drawing/2016/SVG/main" xmlns="" r:embed="rId4"/>
                </a:ext>
              </a:extLst>
            </a:blip>
            <a:stretch>
              <a:fillRect l="-57115" r="-284"/>
            </a:stretch>
          </a:blipFill>
        </p:spPr>
      </p:sp>
      <p:sp>
        <p:nvSpPr>
          <p:cNvPr id="13" name="TextBox 13"/>
          <p:cNvSpPr txBox="1"/>
          <p:nvPr/>
        </p:nvSpPr>
        <p:spPr>
          <a:xfrm>
            <a:off x="10082726" y="2926397"/>
            <a:ext cx="4120663" cy="4647819"/>
          </a:xfrm>
          <a:prstGeom prst="rect">
            <a:avLst/>
          </a:prstGeom>
        </p:spPr>
        <p:txBody>
          <a:bodyPr lIns="0" tIns="0" rIns="0" bIns="0" rtlCol="0" anchor="t">
            <a:spAutoFit/>
          </a:bodyPr>
          <a:lstStyle/>
          <a:p>
            <a:pPr>
              <a:lnSpc>
                <a:spcPts val="3696"/>
              </a:lnSpc>
            </a:pPr>
            <a:r>
              <a:rPr lang="en-US" sz="2640" u="sng">
                <a:solidFill>
                  <a:srgbClr val="F3F3F3"/>
                </a:solidFill>
                <a:latin typeface="Comic Sans Bold"/>
              </a:rPr>
              <a:t>Hardware requirements</a:t>
            </a:r>
          </a:p>
          <a:p>
            <a:pPr>
              <a:lnSpc>
                <a:spcPts val="3696"/>
              </a:lnSpc>
            </a:pPr>
            <a:endParaRPr/>
          </a:p>
          <a:p>
            <a:pPr>
              <a:lnSpc>
                <a:spcPts val="3696"/>
              </a:lnSpc>
            </a:pPr>
            <a:r>
              <a:rPr lang="en-US" sz="2640">
                <a:solidFill>
                  <a:srgbClr val="F3F3F3"/>
                </a:solidFill>
                <a:latin typeface="Comic Sans Bold"/>
                <a:ea typeface="Comic Sans Bold"/>
              </a:rPr>
              <a:t>● Processor : i5 (or Above) </a:t>
            </a:r>
          </a:p>
          <a:p>
            <a:pPr>
              <a:lnSpc>
                <a:spcPts val="3696"/>
              </a:lnSpc>
            </a:pPr>
            <a:endParaRPr/>
          </a:p>
          <a:p>
            <a:pPr>
              <a:lnSpc>
                <a:spcPts val="3696"/>
              </a:lnSpc>
            </a:pPr>
            <a:r>
              <a:rPr lang="en-US" sz="2640">
                <a:solidFill>
                  <a:srgbClr val="F3F3F3"/>
                </a:solidFill>
                <a:latin typeface="Comic Sans Bold"/>
                <a:ea typeface="Comic Sans Bold"/>
              </a:rPr>
              <a:t>● RAM : 32 GB (or 16 GB of 1600 MHz DDR3 RAM) </a:t>
            </a:r>
          </a:p>
          <a:p>
            <a:pPr>
              <a:lnSpc>
                <a:spcPts val="3696"/>
              </a:lnSpc>
            </a:pPr>
            <a:r>
              <a:rPr lang="en-US" sz="2640">
                <a:solidFill>
                  <a:srgbClr val="F3F3F3"/>
                </a:solidFill>
                <a:latin typeface="Comic Sans Bold"/>
                <a:ea typeface="Comic Sans Bold"/>
              </a:rPr>
              <a:t>● Storage : 300 GB</a:t>
            </a:r>
          </a:p>
          <a:p>
            <a:pPr>
              <a:lnSpc>
                <a:spcPts val="3696"/>
              </a:lnSpc>
              <a:spcBef>
                <a:spcPct val="0"/>
              </a:spcBef>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rot="826432">
            <a:off x="-18353104" y="-3567159"/>
            <a:ext cx="21026341" cy="12831921"/>
            <a:chOff x="0" y="0"/>
            <a:chExt cx="5537802" cy="3379601"/>
          </a:xfrm>
        </p:grpSpPr>
        <p:sp>
          <p:nvSpPr>
            <p:cNvPr id="3" name="Freeform 3"/>
            <p:cNvSpPr/>
            <p:nvPr/>
          </p:nvSpPr>
          <p:spPr>
            <a:xfrm>
              <a:off x="0" y="0"/>
              <a:ext cx="5537802" cy="3379601"/>
            </a:xfrm>
            <a:custGeom>
              <a:avLst/>
              <a:gdLst/>
              <a:ahLst/>
              <a:cxnLst/>
              <a:rect l="l" t="t" r="r" b="b"/>
              <a:pathLst>
                <a:path w="5537802" h="3379601">
                  <a:moveTo>
                    <a:pt x="0" y="0"/>
                  </a:moveTo>
                  <a:lnTo>
                    <a:pt x="5537802" y="0"/>
                  </a:lnTo>
                  <a:lnTo>
                    <a:pt x="5537802" y="3379601"/>
                  </a:lnTo>
                  <a:lnTo>
                    <a:pt x="0" y="3379601"/>
                  </a:lnTo>
                  <a:close/>
                </a:path>
              </a:pathLst>
            </a:custGeom>
            <a:solidFill>
              <a:srgbClr val="1C5739"/>
            </a:solidFill>
          </p:spPr>
        </p:sp>
        <p:sp>
          <p:nvSpPr>
            <p:cNvPr id="4" name="TextBox 4"/>
            <p:cNvSpPr txBox="1"/>
            <p:nvPr/>
          </p:nvSpPr>
          <p:spPr>
            <a:xfrm>
              <a:off x="0" y="-19050"/>
              <a:ext cx="5537802" cy="3398651"/>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rot="773821">
            <a:off x="17598874" y="5071531"/>
            <a:ext cx="313833" cy="8482349"/>
            <a:chOff x="0" y="0"/>
            <a:chExt cx="82656" cy="2234034"/>
          </a:xfrm>
        </p:grpSpPr>
        <p:sp>
          <p:nvSpPr>
            <p:cNvPr id="6" name="Freeform 6"/>
            <p:cNvSpPr/>
            <p:nvPr/>
          </p:nvSpPr>
          <p:spPr>
            <a:xfrm>
              <a:off x="0" y="0"/>
              <a:ext cx="82656" cy="2234034"/>
            </a:xfrm>
            <a:custGeom>
              <a:avLst/>
              <a:gdLst/>
              <a:ahLst/>
              <a:cxnLst/>
              <a:rect l="l" t="t" r="r" b="b"/>
              <a:pathLst>
                <a:path w="82656" h="2234034">
                  <a:moveTo>
                    <a:pt x="0" y="0"/>
                  </a:moveTo>
                  <a:lnTo>
                    <a:pt x="82656" y="0"/>
                  </a:lnTo>
                  <a:lnTo>
                    <a:pt x="82656" y="2234034"/>
                  </a:lnTo>
                  <a:lnTo>
                    <a:pt x="0" y="2234034"/>
                  </a:lnTo>
                  <a:close/>
                </a:path>
              </a:pathLst>
            </a:custGeom>
            <a:solidFill>
              <a:srgbClr val="1C5739"/>
            </a:solidFill>
          </p:spPr>
        </p:sp>
        <p:sp>
          <p:nvSpPr>
            <p:cNvPr id="7" name="TextBox 7"/>
            <p:cNvSpPr txBox="1"/>
            <p:nvPr/>
          </p:nvSpPr>
          <p:spPr>
            <a:xfrm>
              <a:off x="0" y="-19050"/>
              <a:ext cx="82656" cy="2253084"/>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rot="773821">
            <a:off x="3741572" y="-4834013"/>
            <a:ext cx="313833" cy="8482349"/>
            <a:chOff x="0" y="0"/>
            <a:chExt cx="82656" cy="2234034"/>
          </a:xfrm>
        </p:grpSpPr>
        <p:sp>
          <p:nvSpPr>
            <p:cNvPr id="9" name="Freeform 9"/>
            <p:cNvSpPr/>
            <p:nvPr/>
          </p:nvSpPr>
          <p:spPr>
            <a:xfrm>
              <a:off x="0" y="0"/>
              <a:ext cx="82656" cy="2234034"/>
            </a:xfrm>
            <a:custGeom>
              <a:avLst/>
              <a:gdLst/>
              <a:ahLst/>
              <a:cxnLst/>
              <a:rect l="l" t="t" r="r" b="b"/>
              <a:pathLst>
                <a:path w="82656" h="2234034">
                  <a:moveTo>
                    <a:pt x="0" y="0"/>
                  </a:moveTo>
                  <a:lnTo>
                    <a:pt x="82656" y="0"/>
                  </a:lnTo>
                  <a:lnTo>
                    <a:pt x="82656" y="2234034"/>
                  </a:lnTo>
                  <a:lnTo>
                    <a:pt x="0" y="2234034"/>
                  </a:lnTo>
                  <a:close/>
                </a:path>
              </a:pathLst>
            </a:custGeom>
            <a:solidFill>
              <a:srgbClr val="397D5A"/>
            </a:solidFill>
          </p:spPr>
        </p:sp>
        <p:sp>
          <p:nvSpPr>
            <p:cNvPr id="10" name="TextBox 10"/>
            <p:cNvSpPr txBox="1"/>
            <p:nvPr/>
          </p:nvSpPr>
          <p:spPr>
            <a:xfrm>
              <a:off x="0" y="-19050"/>
              <a:ext cx="82656" cy="2253084"/>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6342608" y="290195"/>
            <a:ext cx="6288584" cy="874396"/>
          </a:xfrm>
          <a:prstGeom prst="rect">
            <a:avLst/>
          </a:prstGeom>
        </p:spPr>
        <p:txBody>
          <a:bodyPr lIns="0" tIns="0" rIns="0" bIns="0" rtlCol="0" anchor="t">
            <a:spAutoFit/>
          </a:bodyPr>
          <a:lstStyle/>
          <a:p>
            <a:pPr algn="ctr">
              <a:lnSpc>
                <a:spcPts val="7019"/>
              </a:lnSpc>
              <a:spcBef>
                <a:spcPct val="0"/>
              </a:spcBef>
            </a:pPr>
            <a:r>
              <a:rPr lang="en-US" sz="5399" u="sng">
                <a:solidFill>
                  <a:srgbClr val="000000"/>
                </a:solidFill>
                <a:latin typeface="Comic Sans Bold"/>
              </a:rPr>
              <a:t>SYSTEM DESIGN </a:t>
            </a:r>
          </a:p>
        </p:txBody>
      </p:sp>
      <p:sp>
        <p:nvSpPr>
          <p:cNvPr id="12" name="TextBox 12"/>
          <p:cNvSpPr txBox="1"/>
          <p:nvPr/>
        </p:nvSpPr>
        <p:spPr>
          <a:xfrm>
            <a:off x="3385586" y="2423159"/>
            <a:ext cx="13873714" cy="6835141"/>
          </a:xfrm>
          <a:prstGeom prst="rect">
            <a:avLst/>
          </a:prstGeom>
        </p:spPr>
        <p:txBody>
          <a:bodyPr lIns="0" tIns="0" rIns="0" bIns="0" rtlCol="0" anchor="t">
            <a:spAutoFit/>
          </a:bodyPr>
          <a:lstStyle/>
          <a:p>
            <a:pPr algn="ctr">
              <a:lnSpc>
                <a:spcPts val="4419"/>
              </a:lnSpc>
            </a:pPr>
            <a:r>
              <a:rPr lang="en-US" sz="3399">
                <a:solidFill>
                  <a:srgbClr val="000000"/>
                </a:solidFill>
                <a:latin typeface="Comic Sans Bold"/>
              </a:rPr>
              <a:t>System design is the process of defining the elements of a system such as the architecture, modules and components, the different interfaces of those components and the data that goes through that system. It is meant to satisfy specific needs and requirements of a business or organization through the engineering of a coherent and well-running system. </a:t>
            </a:r>
          </a:p>
          <a:p>
            <a:pPr algn="ctr">
              <a:lnSpc>
                <a:spcPts val="4419"/>
              </a:lnSpc>
            </a:pPr>
            <a:endParaRPr/>
          </a:p>
          <a:p>
            <a:pPr algn="ctr">
              <a:lnSpc>
                <a:spcPts val="4419"/>
              </a:lnSpc>
            </a:pPr>
            <a:r>
              <a:rPr lang="en-US" sz="3399">
                <a:solidFill>
                  <a:srgbClr val="000000"/>
                </a:solidFill>
                <a:latin typeface="Comic Sans Bold"/>
              </a:rPr>
              <a:t>Systems design mainly concentrates on defining the architecture, components, modules, interfaces, and data for a system to satisfy specified requirements. Systems design could be seen as the application of systems theory to product development. </a:t>
            </a:r>
          </a:p>
          <a:p>
            <a:pPr algn="ctr">
              <a:lnSpc>
                <a:spcPts val="6109"/>
              </a:lnSpc>
              <a:spcBef>
                <a:spcPct val="0"/>
              </a:spcBef>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779976"/>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C5739"/>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13422042" y="7421816"/>
            <a:ext cx="2302097" cy="304800"/>
          </a:xfrm>
          <a:prstGeom prst="rect">
            <a:avLst/>
          </a:prstGeom>
        </p:spPr>
        <p:txBody>
          <a:bodyPr lIns="0" tIns="0" rIns="0" bIns="0" rtlCol="0" anchor="t">
            <a:spAutoFit/>
          </a:bodyPr>
          <a:lstStyle/>
          <a:p>
            <a:pPr algn="ctr">
              <a:lnSpc>
                <a:spcPts val="2464"/>
              </a:lnSpc>
            </a:pPr>
            <a:r>
              <a:rPr lang="en-US" sz="2053" spc="102">
                <a:solidFill>
                  <a:srgbClr val="FFFBFB"/>
                </a:solidFill>
                <a:latin typeface="Open Sauce"/>
              </a:rPr>
              <a:t>Manager</a:t>
            </a:r>
          </a:p>
        </p:txBody>
      </p:sp>
      <p:sp>
        <p:nvSpPr>
          <p:cNvPr id="7" name="TextBox 7"/>
          <p:cNvSpPr txBox="1"/>
          <p:nvPr/>
        </p:nvSpPr>
        <p:spPr>
          <a:xfrm>
            <a:off x="881218" y="905949"/>
            <a:ext cx="15358039" cy="978982"/>
          </a:xfrm>
          <a:prstGeom prst="rect">
            <a:avLst/>
          </a:prstGeom>
        </p:spPr>
        <p:txBody>
          <a:bodyPr lIns="0" tIns="0" rIns="0" bIns="0" rtlCol="0" anchor="t">
            <a:spAutoFit/>
          </a:bodyPr>
          <a:lstStyle/>
          <a:p>
            <a:pPr marL="0" lvl="0" indent="0" algn="ctr">
              <a:lnSpc>
                <a:spcPts val="7347"/>
              </a:lnSpc>
              <a:spcBef>
                <a:spcPct val="0"/>
              </a:spcBef>
            </a:pPr>
            <a:r>
              <a:rPr lang="en-US" sz="7421" u="sng" spc="259">
                <a:solidFill>
                  <a:srgbClr val="FFFFFF"/>
                </a:solidFill>
                <a:latin typeface="Comic Sans"/>
              </a:rPr>
              <a:t>CONCLUSION</a:t>
            </a:r>
          </a:p>
        </p:txBody>
      </p:sp>
      <p:sp>
        <p:nvSpPr>
          <p:cNvPr id="8" name="Freeform 8"/>
          <p:cNvSpPr/>
          <p:nvPr/>
        </p:nvSpPr>
        <p:spPr>
          <a:xfrm>
            <a:off x="-1586068" y="-1808676"/>
            <a:ext cx="3172137" cy="4114800"/>
          </a:xfrm>
          <a:custGeom>
            <a:avLst/>
            <a:gdLst/>
            <a:ahLst/>
            <a:cxnLst/>
            <a:rect l="l" t="t" r="r" b="b"/>
            <a:pathLst>
              <a:path w="3172137" h="4114800">
                <a:moveTo>
                  <a:pt x="0" y="0"/>
                </a:moveTo>
                <a:lnTo>
                  <a:pt x="3172136" y="0"/>
                </a:lnTo>
                <a:lnTo>
                  <a:pt x="3172136" y="4114800"/>
                </a:lnTo>
                <a:lnTo>
                  <a:pt x="0" y="41148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Freeform 9"/>
          <p:cNvSpPr/>
          <p:nvPr/>
        </p:nvSpPr>
        <p:spPr>
          <a:xfrm>
            <a:off x="16384715" y="-413585"/>
            <a:ext cx="3806571" cy="2083232"/>
          </a:xfrm>
          <a:custGeom>
            <a:avLst/>
            <a:gdLst/>
            <a:ahLst/>
            <a:cxnLst/>
            <a:rect l="l" t="t" r="r" b="b"/>
            <a:pathLst>
              <a:path w="3806571" h="2083232">
                <a:moveTo>
                  <a:pt x="0" y="0"/>
                </a:moveTo>
                <a:lnTo>
                  <a:pt x="3806570" y="0"/>
                </a:lnTo>
                <a:lnTo>
                  <a:pt x="3806570" y="2083233"/>
                </a:lnTo>
                <a:lnTo>
                  <a:pt x="0" y="208323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TextBox 10"/>
          <p:cNvSpPr txBox="1"/>
          <p:nvPr/>
        </p:nvSpPr>
        <p:spPr>
          <a:xfrm>
            <a:off x="557368" y="3095625"/>
            <a:ext cx="16701932" cy="6374723"/>
          </a:xfrm>
          <a:prstGeom prst="rect">
            <a:avLst/>
          </a:prstGeom>
        </p:spPr>
        <p:txBody>
          <a:bodyPr lIns="0" tIns="0" rIns="0" bIns="0" rtlCol="0" anchor="t">
            <a:spAutoFit/>
          </a:bodyPr>
          <a:lstStyle/>
          <a:p>
            <a:pPr algn="ctr">
              <a:lnSpc>
                <a:spcPts val="4619"/>
              </a:lnSpc>
            </a:pPr>
            <a:r>
              <a:rPr lang="en-US" sz="3553">
                <a:solidFill>
                  <a:srgbClr val="000000"/>
                </a:solidFill>
                <a:latin typeface="Comic Sans Bold"/>
              </a:rPr>
              <a:t>We presented a system of currency recognition for the people who are visually challenged. Our system is made to scan the Indian currency and voice out an audio in English. Our system helps them to scan any currency note and based on audio provided they can recognize the value of each banknote.</a:t>
            </a:r>
          </a:p>
          <a:p>
            <a:pPr algn="ctr">
              <a:lnSpc>
                <a:spcPts val="4619"/>
              </a:lnSpc>
            </a:pPr>
            <a:endParaRPr/>
          </a:p>
          <a:p>
            <a:pPr algn="ctr">
              <a:lnSpc>
                <a:spcPts val="4619"/>
              </a:lnSpc>
            </a:pPr>
            <a:r>
              <a:rPr lang="en-US" sz="3553">
                <a:solidFill>
                  <a:srgbClr val="000000"/>
                </a:solidFill>
                <a:latin typeface="Comic Sans Bold"/>
              </a:rPr>
              <a:t>The methods we used will work well on noisy images which are shot with a cell phone. The recommended approach also offers advantages like high performance and simplicity. compared to the present method, more accurate.</a:t>
            </a:r>
          </a:p>
          <a:p>
            <a:pPr algn="ctr">
              <a:lnSpc>
                <a:spcPts val="4619"/>
              </a:lnSpc>
              <a:spcBef>
                <a:spcPct val="0"/>
              </a:spcBef>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711</Words>
  <Application>Microsoft Office PowerPoint</Application>
  <PresentationFormat>Custom</PresentationFormat>
  <Paragraphs>76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Comic Sans Bold</vt:lpstr>
      <vt:lpstr>Calibri</vt:lpstr>
      <vt:lpstr>Comic Sans</vt:lpstr>
      <vt:lpstr>Codec Pro ExtraBold Italics</vt:lpstr>
      <vt:lpstr>Open Sauce</vt:lpstr>
      <vt:lpstr>Codec Pro ExtraBold</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of Things</dc:title>
  <cp:lastModifiedBy>user</cp:lastModifiedBy>
  <cp:revision>2</cp:revision>
  <dcterms:created xsi:type="dcterms:W3CDTF">2006-08-16T00:00:00Z</dcterms:created>
  <dcterms:modified xsi:type="dcterms:W3CDTF">2024-03-21T07:45:14Z</dcterms:modified>
  <dc:identifier>DAGAHcUZ4TY</dc:identifier>
</cp:coreProperties>
</file>