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Jacques Francois Shadow"/>
      <p:regular r:id="rId33"/>
    </p:embeddedFont>
    <p:embeddedFont>
      <p:font typeface="Garamon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8" roundtripDataSignature="AMtx7mhxuzVXDuAPh1b4zqiHr3+Wk3NS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JacquesFrancoisShad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Garamond-bold.fntdata"/><Relationship Id="rId12" Type="http://schemas.openxmlformats.org/officeDocument/2006/relationships/slide" Target="slides/slide7.xml"/><Relationship Id="rId34" Type="http://schemas.openxmlformats.org/officeDocument/2006/relationships/font" Target="fonts/Garamond-regular.fntdata"/><Relationship Id="rId15" Type="http://schemas.openxmlformats.org/officeDocument/2006/relationships/slide" Target="slides/slide10.xml"/><Relationship Id="rId37" Type="http://schemas.openxmlformats.org/officeDocument/2006/relationships/font" Target="fonts/Garamond-boldItalic.fntdata"/><Relationship Id="rId14" Type="http://schemas.openxmlformats.org/officeDocument/2006/relationships/slide" Target="slides/slide9.xml"/><Relationship Id="rId36" Type="http://schemas.openxmlformats.org/officeDocument/2006/relationships/font" Target="fonts/Garamon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7" name="Google Shape;2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d05ad3d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d05ad3d5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12d05ad3d5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d05ad3db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d05ad3db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g12d05ad3db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d05ad3db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d05ad3db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g12d05ad3db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d05ad3db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d05ad3db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g12d05ad3db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d05ad3db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d05ad3db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g12d05ad3dbc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d05ad3db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d05ad3dbc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g12d05ad3dbc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581b10b4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581b10b4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g13581b10b4f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581b10b4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581b10b4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g13581b10b4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581b10b4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581b10b4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g13581b10b4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9" name="Google Shape;3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581b10b4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581b10b4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g13581b10b4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2" name="Google Shape;3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8" name="Google Shape;18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9" name="Google Shape;2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2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
        <p:nvSpPr>
          <p:cNvPr id="108" name="Google Shape;108;p2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0"/>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0"/>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
        <p:nvSpPr>
          <p:cNvPr id="123" name="Google Shape;123;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2"/>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3"/>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4"/>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4"/>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9" name="Google Shape;39;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0" name="Google Shape;4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grpSp>
        <p:nvGrpSpPr>
          <p:cNvPr id="49" name="Google Shape;49;p23"/>
          <p:cNvGrpSpPr/>
          <p:nvPr/>
        </p:nvGrpSpPr>
        <p:grpSpPr>
          <a:xfrm>
            <a:off x="0" y="-8467"/>
            <a:ext cx="12192000" cy="6866467"/>
            <a:chOff x="0" y="-8467"/>
            <a:chExt cx="12192000" cy="6866467"/>
          </a:xfrm>
        </p:grpSpPr>
        <p:sp>
          <p:nvSpPr>
            <p:cNvPr id="50" name="Google Shape;50;p23"/>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51" name="Google Shape;51;p23"/>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52" name="Google Shape;52;p23"/>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53" name="Google Shape;53;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54" name="Google Shape;54;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5" name="Google Shape;55;p23"/>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57" name="Google Shape;57;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58" name="Google Shape;58;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9" name="Google Shape;59;p23"/>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62" name="Google Shape;6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2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8" name="Google Shape;6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4" name="Google Shape;74;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5" name="Google Shape;75;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6" name="Google Shape;76;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7" name="Google Shape;77;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7"/>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p:nvPr>
            <p:ph idx="2" type="pic"/>
          </p:nvPr>
        </p:nvSpPr>
        <p:spPr>
          <a:xfrm>
            <a:off x="677334" y="609600"/>
            <a:ext cx="8596668" cy="3845718"/>
          </a:xfrm>
          <a:prstGeom prst="rect">
            <a:avLst/>
          </a:prstGeom>
          <a:noFill/>
          <a:ln>
            <a:noFill/>
          </a:ln>
        </p:spPr>
      </p:sp>
      <p:sp>
        <p:nvSpPr>
          <p:cNvPr id="90" name="Google Shape;90;p27"/>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8"/>
          <p:cNvGrpSpPr/>
          <p:nvPr/>
        </p:nvGrpSpPr>
        <p:grpSpPr>
          <a:xfrm>
            <a:off x="0" y="-8467"/>
            <a:ext cx="12192000" cy="6866467"/>
            <a:chOff x="0" y="-8467"/>
            <a:chExt cx="12192000" cy="6866467"/>
          </a:xfrm>
        </p:grpSpPr>
        <p:cxnSp>
          <p:nvCxnSpPr>
            <p:cNvPr id="11" name="Google Shape;11;p18"/>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18"/>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8"/>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8"/>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p:nvPr/>
        </p:nvSpPr>
        <p:spPr>
          <a:xfrm>
            <a:off x="-503238" y="252343"/>
            <a:ext cx="12192001"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pic>
        <p:nvPicPr>
          <p:cNvPr descr="cmr new logo" id="148" name="Google Shape;148;p1"/>
          <p:cNvPicPr preferRelativeResize="0"/>
          <p:nvPr/>
        </p:nvPicPr>
        <p:blipFill rotWithShape="1">
          <a:blip r:embed="rId3">
            <a:alphaModFix/>
          </a:blip>
          <a:srcRect b="0" l="0" r="0" t="0"/>
          <a:stretch/>
        </p:blipFill>
        <p:spPr>
          <a:xfrm>
            <a:off x="1006475" y="1176338"/>
            <a:ext cx="1228725" cy="1185862"/>
          </a:xfrm>
          <a:prstGeom prst="rect">
            <a:avLst/>
          </a:prstGeom>
          <a:noFill/>
          <a:ln>
            <a:noFill/>
          </a:ln>
        </p:spPr>
      </p:pic>
      <p:sp>
        <p:nvSpPr>
          <p:cNvPr id="149" name="Google Shape;149;p1"/>
          <p:cNvSpPr/>
          <p:nvPr/>
        </p:nvSpPr>
        <p:spPr>
          <a:xfrm>
            <a:off x="-503238" y="624046"/>
            <a:ext cx="599296" cy="706121"/>
          </a:xfrm>
          <a:prstGeom prst="rect">
            <a:avLst/>
          </a:prstGeom>
          <a:noFill/>
          <a:ln>
            <a:noFill/>
          </a:ln>
        </p:spPr>
        <p:txBody>
          <a:bodyPr anchorCtr="0" anchor="ctr" bIns="0" lIns="457050"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Arial"/>
                <a:ea typeface="Arial"/>
                <a:cs typeface="Arial"/>
                <a:sym typeface="Arial"/>
              </a:rPr>
            </a:b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1"/>
          <p:cNvSpPr/>
          <p:nvPr/>
        </p:nvSpPr>
        <p:spPr>
          <a:xfrm>
            <a:off x="2730500" y="977900"/>
            <a:ext cx="7248525" cy="132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Garamond"/>
                <a:ea typeface="Garamond"/>
                <a:cs typeface="Garamond"/>
                <a:sym typeface="Garamond"/>
              </a:rPr>
              <a:t>CMR TECHNICAL CAMPUS</a:t>
            </a:r>
            <a:br>
              <a:rPr b="1" i="0" lang="en-US" sz="1800" u="none" cap="none" strike="noStrike">
                <a:solidFill>
                  <a:schemeClr val="dk1"/>
                </a:solidFill>
                <a:latin typeface="Jacques Francois Shadow"/>
                <a:ea typeface="Jacques Francois Shadow"/>
                <a:cs typeface="Jacques Francois Shadow"/>
                <a:sym typeface="Jacques Francois Shadow"/>
              </a:rPr>
            </a:br>
            <a:r>
              <a:rPr b="0" i="0" lang="en-US" sz="2000" u="none" cap="none" strike="noStrike">
                <a:solidFill>
                  <a:schemeClr val="dk1"/>
                </a:solidFill>
                <a:latin typeface="Garamond"/>
                <a:ea typeface="Garamond"/>
                <a:cs typeface="Garamond"/>
                <a:sym typeface="Garamond"/>
              </a:rPr>
              <a:t>Accredited  by  NBA, Approved  by AICTE, affiliated to JNTUH</a:t>
            </a:r>
            <a:br>
              <a:rPr b="0" i="0" lang="en-US" sz="2000" u="none" cap="none" strike="noStrike">
                <a:solidFill>
                  <a:schemeClr val="dk1"/>
                </a:solidFill>
                <a:latin typeface="Garamond"/>
                <a:ea typeface="Garamond"/>
                <a:cs typeface="Garamond"/>
                <a:sym typeface="Garamond"/>
              </a:rPr>
            </a:br>
            <a:r>
              <a:rPr b="0" i="0" lang="en-US" sz="2000" u="none" cap="none" strike="noStrike">
                <a:solidFill>
                  <a:schemeClr val="dk1"/>
                </a:solidFill>
                <a:latin typeface="Garamond"/>
                <a:ea typeface="Garamond"/>
                <a:cs typeface="Garamond"/>
                <a:sym typeface="Garamond"/>
              </a:rPr>
              <a:t>Kandlakoya (V), Medchal Road, Hyderabad -501401</a:t>
            </a:r>
            <a:endParaRPr b="1" i="0" sz="2000" u="none" cap="none" strike="noStrike">
              <a:solidFill>
                <a:schemeClr val="dk1"/>
              </a:solidFill>
              <a:latin typeface="Times New Roman"/>
              <a:ea typeface="Times New Roman"/>
              <a:cs typeface="Times New Roman"/>
              <a:sym typeface="Times New Roman"/>
            </a:endParaRPr>
          </a:p>
        </p:txBody>
      </p:sp>
      <p:sp>
        <p:nvSpPr>
          <p:cNvPr id="151" name="Google Shape;151;p1"/>
          <p:cNvSpPr/>
          <p:nvPr/>
        </p:nvSpPr>
        <p:spPr>
          <a:xfrm>
            <a:off x="2882900" y="11303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2" name="Google Shape;152;p1"/>
          <p:cNvSpPr/>
          <p:nvPr/>
        </p:nvSpPr>
        <p:spPr>
          <a:xfrm>
            <a:off x="3035300" y="12827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3" name="Google Shape;153;p1"/>
          <p:cNvSpPr/>
          <p:nvPr/>
        </p:nvSpPr>
        <p:spPr>
          <a:xfrm>
            <a:off x="3187700" y="14351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4" name="Google Shape;154;p1"/>
          <p:cNvSpPr/>
          <p:nvPr/>
        </p:nvSpPr>
        <p:spPr>
          <a:xfrm>
            <a:off x="3035300" y="1322388"/>
            <a:ext cx="7248525"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5" name="Google Shape;155;p1"/>
          <p:cNvSpPr/>
          <p:nvPr/>
        </p:nvSpPr>
        <p:spPr>
          <a:xfrm>
            <a:off x="3492500" y="17399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6" name="Google Shape;156;p1"/>
          <p:cNvSpPr/>
          <p:nvPr/>
        </p:nvSpPr>
        <p:spPr>
          <a:xfrm>
            <a:off x="3644900" y="18923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7" name="Google Shape;157;p1"/>
          <p:cNvSpPr/>
          <p:nvPr/>
        </p:nvSpPr>
        <p:spPr>
          <a:xfrm>
            <a:off x="3797300" y="20447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8" name="Google Shape;158;p1"/>
          <p:cNvSpPr/>
          <p:nvPr/>
        </p:nvSpPr>
        <p:spPr>
          <a:xfrm>
            <a:off x="3949700" y="21971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59" name="Google Shape;159;p1"/>
          <p:cNvSpPr/>
          <p:nvPr/>
        </p:nvSpPr>
        <p:spPr>
          <a:xfrm>
            <a:off x="4102100" y="23495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0" name="Google Shape;160;p1"/>
          <p:cNvSpPr/>
          <p:nvPr/>
        </p:nvSpPr>
        <p:spPr>
          <a:xfrm>
            <a:off x="4254500" y="25019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1" name="Google Shape;161;p1"/>
          <p:cNvSpPr/>
          <p:nvPr/>
        </p:nvSpPr>
        <p:spPr>
          <a:xfrm>
            <a:off x="4406900" y="26543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2" name="Google Shape;162;p1"/>
          <p:cNvSpPr/>
          <p:nvPr/>
        </p:nvSpPr>
        <p:spPr>
          <a:xfrm>
            <a:off x="3448050" y="608013"/>
            <a:ext cx="8359775"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3" name="Google Shape;163;p1"/>
          <p:cNvSpPr/>
          <p:nvPr/>
        </p:nvSpPr>
        <p:spPr>
          <a:xfrm>
            <a:off x="3340100" y="15875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4" name="Google Shape;164;p1"/>
          <p:cNvSpPr/>
          <p:nvPr/>
        </p:nvSpPr>
        <p:spPr>
          <a:xfrm>
            <a:off x="3492500" y="17399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5" name="Google Shape;165;p1"/>
          <p:cNvSpPr/>
          <p:nvPr/>
        </p:nvSpPr>
        <p:spPr>
          <a:xfrm>
            <a:off x="3644900" y="18923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6" name="Google Shape;166;p1"/>
          <p:cNvSpPr/>
          <p:nvPr/>
        </p:nvSpPr>
        <p:spPr>
          <a:xfrm>
            <a:off x="3797300" y="20447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7" name="Google Shape;167;p1"/>
          <p:cNvSpPr/>
          <p:nvPr/>
        </p:nvSpPr>
        <p:spPr>
          <a:xfrm>
            <a:off x="3949700" y="21971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8" name="Google Shape;168;p1"/>
          <p:cNvSpPr/>
          <p:nvPr/>
        </p:nvSpPr>
        <p:spPr>
          <a:xfrm>
            <a:off x="4102100" y="23495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69" name="Google Shape;169;p1"/>
          <p:cNvSpPr/>
          <p:nvPr/>
        </p:nvSpPr>
        <p:spPr>
          <a:xfrm>
            <a:off x="4254500" y="25019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70" name="Google Shape;170;p1"/>
          <p:cNvSpPr/>
          <p:nvPr/>
        </p:nvSpPr>
        <p:spPr>
          <a:xfrm>
            <a:off x="4406900" y="2654300"/>
            <a:ext cx="7248525" cy="646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71" name="Google Shape;171;p1"/>
          <p:cNvSpPr txBox="1"/>
          <p:nvPr>
            <p:ph idx="1" type="body"/>
          </p:nvPr>
        </p:nvSpPr>
        <p:spPr>
          <a:xfrm>
            <a:off x="216251" y="3267076"/>
            <a:ext cx="11842400" cy="3590924"/>
          </a:xfrm>
          <a:prstGeom prst="rect">
            <a:avLst/>
          </a:prstGeom>
          <a:noFill/>
          <a:ln>
            <a:noFill/>
          </a:ln>
        </p:spPr>
        <p:txBody>
          <a:bodyPr anchorCtr="0" anchor="t" bIns="45700" lIns="91425" spcFirstLastPara="1" rIns="91425" wrap="square" tIns="45700">
            <a:normAutofit fontScale="27778" lnSpcReduction="20000"/>
          </a:bodyPr>
          <a:lstStyle/>
          <a:p>
            <a:pPr indent="0" lvl="0" marL="0" rtl="0" algn="ctr">
              <a:lnSpc>
                <a:spcPct val="100000"/>
              </a:lnSpc>
              <a:spcBef>
                <a:spcPts val="0"/>
              </a:spcBef>
              <a:spcAft>
                <a:spcPts val="0"/>
              </a:spcAft>
              <a:buSzPct val="80000"/>
              <a:buFont typeface="Arial"/>
              <a:buNone/>
            </a:pPr>
            <a:r>
              <a:rPr b="1" i="0" lang="en-US" sz="11200" u="none" strike="noStrike">
                <a:solidFill>
                  <a:srgbClr val="226F50"/>
                </a:solidFill>
                <a:latin typeface="Times New Roman"/>
                <a:ea typeface="Times New Roman"/>
                <a:cs typeface="Times New Roman"/>
                <a:sym typeface="Times New Roman"/>
              </a:rPr>
              <a:t>Designing an Intellective Gaming Using Unity User Interface </a:t>
            </a:r>
            <a:br>
              <a:rPr lang="en-US" sz="11200">
                <a:solidFill>
                  <a:srgbClr val="226F50"/>
                </a:solidFill>
              </a:rPr>
            </a:br>
            <a:endParaRPr b="1" sz="11200">
              <a:solidFill>
                <a:srgbClr val="226F50"/>
              </a:solidFill>
              <a:latin typeface="Trebuchet MS"/>
              <a:ea typeface="Trebuchet MS"/>
              <a:cs typeface="Trebuchet MS"/>
              <a:sym typeface="Trebuchet MS"/>
            </a:endParaRPr>
          </a:p>
          <a:p>
            <a:pPr indent="0" lvl="0" marL="0" rtl="0" algn="l">
              <a:lnSpc>
                <a:spcPct val="100000"/>
              </a:lnSpc>
              <a:spcBef>
                <a:spcPts val="1000"/>
              </a:spcBef>
              <a:spcAft>
                <a:spcPts val="0"/>
              </a:spcAft>
              <a:buSzPct val="80000"/>
              <a:buFont typeface="Arial"/>
              <a:buNone/>
            </a:pPr>
            <a:r>
              <a:rPr b="1" lang="en-US" sz="8000">
                <a:solidFill>
                  <a:srgbClr val="262626"/>
                </a:solidFill>
                <a:latin typeface="Times New Roman"/>
                <a:ea typeface="Times New Roman"/>
                <a:cs typeface="Times New Roman"/>
                <a:sym typeface="Times New Roman"/>
              </a:rPr>
              <a:t>Under the guidance</a:t>
            </a:r>
            <a:endParaRPr b="1" sz="8000">
              <a:solidFill>
                <a:srgbClr val="262626"/>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80000"/>
              <a:buFont typeface="Arial"/>
              <a:buNone/>
            </a:pPr>
            <a:r>
              <a:rPr b="1" lang="en-US" sz="8000">
                <a:solidFill>
                  <a:srgbClr val="262626"/>
                </a:solidFill>
                <a:latin typeface="Times New Roman"/>
                <a:ea typeface="Times New Roman"/>
                <a:cs typeface="Times New Roman"/>
                <a:sym typeface="Times New Roman"/>
              </a:rPr>
              <a:t>           G.Latha</a:t>
            </a:r>
            <a:r>
              <a:rPr lang="en-US" sz="6400">
                <a:solidFill>
                  <a:srgbClr val="226F50"/>
                </a:solidFill>
              </a:rPr>
              <a:t>                                                                                                                       Presented by</a:t>
            </a:r>
            <a:endParaRPr sz="1800"/>
          </a:p>
          <a:p>
            <a:pPr indent="-279434" lvl="0" marL="279400" marR="368300" rtl="0" algn="r">
              <a:lnSpc>
                <a:spcPct val="100000"/>
              </a:lnSpc>
              <a:spcBef>
                <a:spcPts val="700"/>
              </a:spcBef>
              <a:spcAft>
                <a:spcPts val="0"/>
              </a:spcAft>
              <a:buSzPct val="80000"/>
              <a:buChar char="►"/>
            </a:pPr>
            <a:r>
              <a:rPr i="0" lang="en-US" sz="9600" u="none" strike="noStrike">
                <a:latin typeface="Times New Roman"/>
                <a:ea typeface="Times New Roman"/>
                <a:cs typeface="Times New Roman"/>
                <a:sym typeface="Times New Roman"/>
              </a:rPr>
              <a:t>SK Saifuddin (177R1A05H4)</a:t>
            </a:r>
            <a:endParaRPr i="0" sz="9600" u="none" strike="noStrike">
              <a:latin typeface="Times New Roman"/>
              <a:ea typeface="Times New Roman"/>
              <a:cs typeface="Times New Roman"/>
              <a:sym typeface="Times New Roman"/>
            </a:endParaRPr>
          </a:p>
          <a:p>
            <a:pPr indent="-279434" lvl="0" marL="279400" marR="368300" rtl="0" algn="r">
              <a:lnSpc>
                <a:spcPct val="100000"/>
              </a:lnSpc>
              <a:spcBef>
                <a:spcPts val="700"/>
              </a:spcBef>
              <a:spcAft>
                <a:spcPts val="0"/>
              </a:spcAft>
              <a:buSzPct val="80000"/>
              <a:buChar char="►"/>
            </a:pPr>
            <a:r>
              <a:rPr lang="en-US" sz="9600">
                <a:latin typeface="Times New Roman"/>
                <a:ea typeface="Times New Roman"/>
                <a:cs typeface="Times New Roman"/>
                <a:sym typeface="Times New Roman"/>
              </a:rPr>
              <a:t>M Nishanth Reddy (177R1A05F6)</a:t>
            </a:r>
            <a:endParaRPr sz="9600">
              <a:latin typeface="Times New Roman"/>
              <a:ea typeface="Times New Roman"/>
              <a:cs typeface="Times New Roman"/>
              <a:sym typeface="Times New Roman"/>
            </a:endParaRPr>
          </a:p>
          <a:p>
            <a:pPr indent="-279434" lvl="0" marL="279400" marR="368300" rtl="0" algn="r">
              <a:lnSpc>
                <a:spcPct val="100000"/>
              </a:lnSpc>
              <a:spcBef>
                <a:spcPts val="700"/>
              </a:spcBef>
              <a:spcAft>
                <a:spcPts val="0"/>
              </a:spcAft>
              <a:buSzPct val="80000"/>
              <a:buChar char="►"/>
            </a:pPr>
            <a:r>
              <a:rPr lang="en-US" sz="9600">
                <a:latin typeface="Times New Roman"/>
                <a:ea typeface="Times New Roman"/>
                <a:cs typeface="Times New Roman"/>
                <a:sym typeface="Times New Roman"/>
              </a:rPr>
              <a:t>T Abhilash (177R1A05N3)</a:t>
            </a:r>
            <a:endParaRPr sz="9600">
              <a:latin typeface="Times New Roman"/>
              <a:ea typeface="Times New Roman"/>
              <a:cs typeface="Times New Roman"/>
              <a:sym typeface="Times New Roman"/>
            </a:endParaRPr>
          </a:p>
          <a:p>
            <a:pPr indent="-189128" lvl="0" marL="279400" marR="368300" rtl="0" algn="r">
              <a:lnSpc>
                <a:spcPct val="100000"/>
              </a:lnSpc>
              <a:spcBef>
                <a:spcPts val="700"/>
              </a:spcBef>
              <a:spcAft>
                <a:spcPts val="0"/>
              </a:spcAft>
              <a:buSzPct val="80000"/>
              <a:buNone/>
            </a:pPr>
            <a:r>
              <a:t/>
            </a:r>
            <a:endParaRPr b="1" sz="6400"/>
          </a:p>
          <a:p>
            <a:pPr indent="0" lvl="0" marL="0" rtl="0" algn="r">
              <a:lnSpc>
                <a:spcPct val="100000"/>
              </a:lnSpc>
              <a:spcBef>
                <a:spcPts val="1000"/>
              </a:spcBef>
              <a:spcAft>
                <a:spcPts val="0"/>
              </a:spcAft>
              <a:buSzPct val="79999"/>
              <a:buFont typeface="Arial"/>
              <a:buNone/>
            </a:pPr>
            <a:r>
              <a:t/>
            </a:r>
            <a:endParaRPr b="1" sz="1800">
              <a:solidFill>
                <a:srgbClr val="262626"/>
              </a:solidFill>
            </a:endParaRPr>
          </a:p>
          <a:p>
            <a:pPr indent="0" lvl="0" marL="0" rtl="0" algn="l">
              <a:lnSpc>
                <a:spcPct val="100000"/>
              </a:lnSpc>
              <a:spcBef>
                <a:spcPts val="1000"/>
              </a:spcBef>
              <a:spcAft>
                <a:spcPts val="0"/>
              </a:spcAft>
              <a:buSzPct val="79999"/>
              <a:buFont typeface="Arial"/>
              <a:buNone/>
            </a:pPr>
            <a:r>
              <a:rPr b="1" lang="en-US" sz="1800">
                <a:solidFill>
                  <a:srgbClr val="262626"/>
                </a:solidFill>
                <a:latin typeface="Times New Roman"/>
                <a:ea typeface="Times New Roman"/>
                <a:cs typeface="Times New Roman"/>
                <a:sym typeface="Times New Roman"/>
              </a:rPr>
              <a:t>                                                                                                             </a:t>
            </a:r>
            <a:endParaRPr b="1" sz="3200">
              <a:solidFill>
                <a:srgbClr val="262626"/>
              </a:solidFill>
            </a:endParaRPr>
          </a:p>
        </p:txBody>
      </p:sp>
      <p:sp>
        <p:nvSpPr>
          <p:cNvPr id="172" name="Google Shape;172;p1"/>
          <p:cNvSpPr txBox="1"/>
          <p:nvPr/>
        </p:nvSpPr>
        <p:spPr>
          <a:xfrm>
            <a:off x="2216259" y="2433234"/>
            <a:ext cx="8042166" cy="3962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 DEPARTMENT OF COMPUTER SCIENCE AND ENGINEERING</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2046605" y="609600"/>
            <a:ext cx="722757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PROJECT ARCHITECTURE</a:t>
            </a:r>
            <a:endParaRPr b="1" sz="4000">
              <a:solidFill>
                <a:schemeClr val="dk1"/>
              </a:solidFill>
              <a:latin typeface="Times New Roman"/>
              <a:ea typeface="Times New Roman"/>
              <a:cs typeface="Times New Roman"/>
              <a:sym typeface="Times New Roman"/>
            </a:endParaRPr>
          </a:p>
        </p:txBody>
      </p:sp>
      <p:pic>
        <p:nvPicPr>
          <p:cNvPr id="228" name="Google Shape;228;p10"/>
          <p:cNvPicPr preferRelativeResize="0"/>
          <p:nvPr>
            <p:ph idx="2" type="body"/>
          </p:nvPr>
        </p:nvPicPr>
        <p:blipFill rotWithShape="1">
          <a:blip r:embed="rId3">
            <a:alphaModFix/>
          </a:blip>
          <a:srcRect b="0" l="0" r="0" t="0"/>
          <a:stretch/>
        </p:blipFill>
        <p:spPr>
          <a:xfrm>
            <a:off x="860425" y="2271395"/>
            <a:ext cx="9269730" cy="33769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2917998" y="1130963"/>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UML DIAGRAMS</a:t>
            </a:r>
            <a:endParaRPr b="1" sz="4000">
              <a:solidFill>
                <a:schemeClr val="dk1"/>
              </a:solidFill>
              <a:latin typeface="Times New Roman"/>
              <a:ea typeface="Times New Roman"/>
              <a:cs typeface="Times New Roman"/>
              <a:sym typeface="Times New Roman"/>
            </a:endParaRPr>
          </a:p>
        </p:txBody>
      </p:sp>
      <p:sp>
        <p:nvSpPr>
          <p:cNvPr id="234" name="Google Shape;234;p11"/>
          <p:cNvSpPr txBox="1"/>
          <p:nvPr>
            <p:ph idx="1" type="body"/>
          </p:nvPr>
        </p:nvSpPr>
        <p:spPr>
          <a:xfrm>
            <a:off x="1134525" y="2451770"/>
            <a:ext cx="8596800" cy="2231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lang="en-US" sz="2400">
                <a:latin typeface="Times New Roman"/>
                <a:ea typeface="Times New Roman"/>
                <a:cs typeface="Times New Roman"/>
                <a:sym typeface="Times New Roman"/>
              </a:rPr>
              <a:t>Use case diagram</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Char char="►"/>
            </a:pPr>
            <a:r>
              <a:rPr lang="en-US" sz="2400">
                <a:latin typeface="Times New Roman"/>
                <a:ea typeface="Times New Roman"/>
                <a:cs typeface="Times New Roman"/>
                <a:sym typeface="Times New Roman"/>
              </a:rPr>
              <a:t>Class diagram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Char char="►"/>
            </a:pPr>
            <a:r>
              <a:rPr lang="en-US" sz="2400">
                <a:latin typeface="Times New Roman"/>
                <a:ea typeface="Times New Roman"/>
                <a:cs typeface="Times New Roman"/>
                <a:sym typeface="Times New Roman"/>
              </a:rPr>
              <a:t>Sequence diagram</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Char char="►"/>
            </a:pPr>
            <a:r>
              <a:rPr lang="en-US" sz="2400">
                <a:latin typeface="Times New Roman"/>
                <a:ea typeface="Times New Roman"/>
                <a:cs typeface="Times New Roman"/>
                <a:sym typeface="Times New Roman"/>
              </a:rPr>
              <a:t>Activity diagram</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USE CASE DIAGRAM</a:t>
            </a:r>
            <a:endParaRPr b="1" sz="4000">
              <a:solidFill>
                <a:schemeClr val="dk1"/>
              </a:solidFill>
              <a:latin typeface="Times New Roman"/>
              <a:ea typeface="Times New Roman"/>
              <a:cs typeface="Times New Roman"/>
              <a:sym typeface="Times New Roman"/>
            </a:endParaRPr>
          </a:p>
        </p:txBody>
      </p:sp>
      <p:pic>
        <p:nvPicPr>
          <p:cNvPr id="240" name="Google Shape;240;p12"/>
          <p:cNvPicPr preferRelativeResize="0"/>
          <p:nvPr/>
        </p:nvPicPr>
        <p:blipFill>
          <a:blip r:embed="rId3">
            <a:alphaModFix/>
          </a:blip>
          <a:stretch>
            <a:fillRect/>
          </a:stretch>
        </p:blipFill>
        <p:spPr>
          <a:xfrm>
            <a:off x="2529475" y="1399725"/>
            <a:ext cx="5339776" cy="522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CLASS DIAGRAM</a:t>
            </a:r>
            <a:endParaRPr b="1" sz="4000">
              <a:solidFill>
                <a:schemeClr val="dk1"/>
              </a:solidFill>
              <a:latin typeface="Times New Roman"/>
              <a:ea typeface="Times New Roman"/>
              <a:cs typeface="Times New Roman"/>
              <a:sym typeface="Times New Roman"/>
            </a:endParaRPr>
          </a:p>
        </p:txBody>
      </p:sp>
      <p:pic>
        <p:nvPicPr>
          <p:cNvPr id="246" name="Google Shape;246;p13"/>
          <p:cNvPicPr preferRelativeResize="0"/>
          <p:nvPr>
            <p:ph idx="1" type="body"/>
          </p:nvPr>
        </p:nvPicPr>
        <p:blipFill rotWithShape="1">
          <a:blip r:embed="rId3">
            <a:alphaModFix/>
          </a:blip>
          <a:srcRect b="0" l="0" r="0" t="0"/>
          <a:stretch/>
        </p:blipFill>
        <p:spPr>
          <a:xfrm>
            <a:off x="945515" y="2092325"/>
            <a:ext cx="8609965" cy="37014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SEQUENCE DIAGRAM</a:t>
            </a:r>
            <a:endParaRPr b="1" sz="4000">
              <a:solidFill>
                <a:schemeClr val="dk1"/>
              </a:solidFill>
              <a:latin typeface="Times New Roman"/>
              <a:ea typeface="Times New Roman"/>
              <a:cs typeface="Times New Roman"/>
              <a:sym typeface="Times New Roman"/>
            </a:endParaRPr>
          </a:p>
        </p:txBody>
      </p:sp>
      <p:pic>
        <p:nvPicPr>
          <p:cNvPr id="252" name="Google Shape;252;p14"/>
          <p:cNvPicPr preferRelativeResize="0"/>
          <p:nvPr>
            <p:ph idx="1" type="body"/>
          </p:nvPr>
        </p:nvPicPr>
        <p:blipFill rotWithShape="1">
          <a:blip r:embed="rId3">
            <a:alphaModFix/>
          </a:blip>
          <a:srcRect b="0" l="0" r="0" t="0"/>
          <a:stretch/>
        </p:blipFill>
        <p:spPr>
          <a:xfrm>
            <a:off x="2654300" y="1433830"/>
            <a:ext cx="5128260" cy="53162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677545" y="386080"/>
            <a:ext cx="8596630" cy="75946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ACTIVITY DIAGRAM</a:t>
            </a:r>
            <a:endParaRPr b="1" sz="4000">
              <a:solidFill>
                <a:schemeClr val="dk1"/>
              </a:solidFill>
              <a:latin typeface="Times New Roman"/>
              <a:ea typeface="Times New Roman"/>
              <a:cs typeface="Times New Roman"/>
              <a:sym typeface="Times New Roman"/>
            </a:endParaRPr>
          </a:p>
        </p:txBody>
      </p:sp>
      <p:pic>
        <p:nvPicPr>
          <p:cNvPr id="258" name="Google Shape;258;p15"/>
          <p:cNvPicPr preferRelativeResize="0"/>
          <p:nvPr>
            <p:ph idx="1" type="body"/>
          </p:nvPr>
        </p:nvPicPr>
        <p:blipFill rotWithShape="1">
          <a:blip r:embed="rId3">
            <a:alphaModFix/>
          </a:blip>
          <a:srcRect b="0" l="0" r="0" t="0"/>
          <a:stretch/>
        </p:blipFill>
        <p:spPr>
          <a:xfrm>
            <a:off x="1988820" y="1014730"/>
            <a:ext cx="6271260" cy="5842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2d05ad3d51_0_0"/>
          <p:cNvSpPr txBox="1"/>
          <p:nvPr>
            <p:ph type="title"/>
          </p:nvPr>
        </p:nvSpPr>
        <p:spPr>
          <a:xfrm>
            <a:off x="677325" y="609600"/>
            <a:ext cx="8596800" cy="595800"/>
          </a:xfrm>
          <a:prstGeom prst="rect">
            <a:avLst/>
          </a:prstGeom>
        </p:spPr>
        <p:txBody>
          <a:bodyPr anchorCtr="0" anchor="t" bIns="45700" lIns="91425" spcFirstLastPara="1" rIns="91425" wrap="square" tIns="45700">
            <a:normAutofit fontScale="90000"/>
          </a:bodyPr>
          <a:lstStyle/>
          <a:p>
            <a:pPr indent="457200" lvl="0" marL="2286000" rtl="0" algn="l">
              <a:spcBef>
                <a:spcPts val="0"/>
              </a:spcBef>
              <a:spcAft>
                <a:spcPts val="0"/>
              </a:spcAft>
              <a:buNone/>
            </a:pPr>
            <a:r>
              <a:rPr lang="en-US">
                <a:solidFill>
                  <a:schemeClr val="dk1"/>
                </a:solidFill>
              </a:rPr>
              <a:t>Sample Code</a:t>
            </a:r>
            <a:endParaRPr>
              <a:solidFill>
                <a:schemeClr val="dk1"/>
              </a:solidFill>
            </a:endParaRPr>
          </a:p>
        </p:txBody>
      </p:sp>
      <p:sp>
        <p:nvSpPr>
          <p:cNvPr id="265" name="Google Shape;265;g12d05ad3d51_0_0"/>
          <p:cNvSpPr txBox="1"/>
          <p:nvPr>
            <p:ph idx="1" type="body"/>
          </p:nvPr>
        </p:nvSpPr>
        <p:spPr>
          <a:xfrm>
            <a:off x="401825" y="1205400"/>
            <a:ext cx="8872200" cy="55722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61111"/>
              <a:buFont typeface="Arial"/>
              <a:buNone/>
            </a:pPr>
            <a:r>
              <a:rPr lang="en-US"/>
              <a:t>u</a:t>
            </a:r>
            <a:r>
              <a:rPr lang="en-US"/>
              <a:t>sing System.Collections;</a:t>
            </a:r>
            <a:endParaRPr/>
          </a:p>
          <a:p>
            <a:pPr indent="0" lvl="0" marL="0" rtl="0" algn="l">
              <a:spcBef>
                <a:spcPts val="1000"/>
              </a:spcBef>
              <a:spcAft>
                <a:spcPts val="0"/>
              </a:spcAft>
              <a:buClr>
                <a:schemeClr val="dk1"/>
              </a:buClr>
              <a:buSzPct val="61111"/>
              <a:buFont typeface="Arial"/>
              <a:buNone/>
            </a:pPr>
            <a:r>
              <a:rPr lang="en-US"/>
              <a:t>using System.Collections.Generic;</a:t>
            </a:r>
            <a:endParaRPr/>
          </a:p>
          <a:p>
            <a:pPr indent="0" lvl="0" marL="0" rtl="0" algn="l">
              <a:spcBef>
                <a:spcPts val="1000"/>
              </a:spcBef>
              <a:spcAft>
                <a:spcPts val="0"/>
              </a:spcAft>
              <a:buClr>
                <a:schemeClr val="dk1"/>
              </a:buClr>
              <a:buSzPct val="61111"/>
              <a:buFont typeface="Arial"/>
              <a:buNone/>
            </a:pPr>
            <a:r>
              <a:rPr lang="en-US"/>
              <a:t>using UnityEngine;</a:t>
            </a:r>
            <a:endParaRPr/>
          </a:p>
          <a:p>
            <a:pPr indent="0" lvl="0" marL="0" rtl="0" algn="l">
              <a:spcBef>
                <a:spcPts val="1000"/>
              </a:spcBef>
              <a:spcAft>
                <a:spcPts val="0"/>
              </a:spcAft>
              <a:buClr>
                <a:schemeClr val="dk1"/>
              </a:buClr>
              <a:buSzPct val="61111"/>
              <a:buFont typeface="Arial"/>
              <a:buNone/>
            </a:pPr>
            <a:r>
              <a:rPr lang="en-US"/>
              <a:t>using UnityEngine.UI;</a:t>
            </a:r>
            <a:endParaRPr/>
          </a:p>
          <a:p>
            <a:pPr indent="0" lvl="0" marL="0" rtl="0" algn="l">
              <a:spcBef>
                <a:spcPts val="1000"/>
              </a:spcBef>
              <a:spcAft>
                <a:spcPts val="0"/>
              </a:spcAft>
              <a:buClr>
                <a:schemeClr val="dk1"/>
              </a:buClr>
              <a:buSzPct val="61111"/>
              <a:buFont typeface="Arial"/>
              <a:buNone/>
            </a:pPr>
            <a:r>
              <a:rPr lang="en-US"/>
              <a:t>using System.IO;</a:t>
            </a:r>
            <a:endParaRPr/>
          </a:p>
          <a:p>
            <a:pPr indent="0" lvl="0" marL="0" rtl="0" algn="l">
              <a:spcBef>
                <a:spcPts val="1000"/>
              </a:spcBef>
              <a:spcAft>
                <a:spcPts val="0"/>
              </a:spcAft>
              <a:buClr>
                <a:schemeClr val="dk1"/>
              </a:buClr>
              <a:buSzPct val="61111"/>
              <a:buFont typeface="Arial"/>
              <a:buNone/>
            </a:pPr>
            <a:r>
              <a:rPr lang="en-US"/>
              <a:t>using UnityEngine.SceneManagement;</a:t>
            </a:r>
            <a:endParaRPr/>
          </a:p>
          <a:p>
            <a:pPr indent="0" lvl="0" marL="0" rtl="0" algn="l">
              <a:spcBef>
                <a:spcPts val="1000"/>
              </a:spcBef>
              <a:spcAft>
                <a:spcPts val="0"/>
              </a:spcAft>
              <a:buClr>
                <a:schemeClr val="dk1"/>
              </a:buClr>
              <a:buSzPct val="61111"/>
              <a:buFont typeface="Arial"/>
              <a:buNone/>
            </a:pPr>
            <a:r>
              <a:t/>
            </a:r>
            <a:endParaRPr/>
          </a:p>
          <a:p>
            <a:pPr indent="0" lvl="0" marL="0" rtl="0" algn="l">
              <a:spcBef>
                <a:spcPts val="1000"/>
              </a:spcBef>
              <a:spcAft>
                <a:spcPts val="0"/>
              </a:spcAft>
              <a:buClr>
                <a:schemeClr val="dk1"/>
              </a:buClr>
              <a:buSzPct val="61111"/>
              <a:buFont typeface="Arial"/>
              <a:buNone/>
            </a:pPr>
            <a:r>
              <a:rPr lang="en-US"/>
              <a:t>public class ReflexioneTwo_GameManager : MonoBehaviour</a:t>
            </a:r>
            <a:endParaRPr/>
          </a:p>
          <a:p>
            <a:pPr indent="0" lvl="0" marL="0" rtl="0" algn="l">
              <a:spcBef>
                <a:spcPts val="1000"/>
              </a:spcBef>
              <a:spcAft>
                <a:spcPts val="0"/>
              </a:spcAft>
              <a:buClr>
                <a:schemeClr val="dk1"/>
              </a:buClr>
              <a:buSzPct val="61111"/>
              <a:buFont typeface="Arial"/>
              <a:buNone/>
            </a:pPr>
            <a:r>
              <a:rPr lang="en-US"/>
              <a:t>{</a:t>
            </a:r>
            <a:endParaRPr/>
          </a:p>
          <a:p>
            <a:pPr indent="0" lvl="0" marL="0" rtl="0" algn="l">
              <a:spcBef>
                <a:spcPts val="1000"/>
              </a:spcBef>
              <a:spcAft>
                <a:spcPts val="0"/>
              </a:spcAft>
              <a:buClr>
                <a:schemeClr val="dk1"/>
              </a:buClr>
              <a:buSzPct val="61111"/>
              <a:buFont typeface="Arial"/>
              <a:buNone/>
            </a:pPr>
            <a:r>
              <a:rPr lang="en-US"/>
              <a:t>    public GameObject entryCanvas;</a:t>
            </a:r>
            <a:endParaRPr/>
          </a:p>
          <a:p>
            <a:pPr indent="0" lvl="0" marL="0" rtl="0" algn="l">
              <a:spcBef>
                <a:spcPts val="1000"/>
              </a:spcBef>
              <a:spcAft>
                <a:spcPts val="0"/>
              </a:spcAft>
              <a:buClr>
                <a:schemeClr val="dk1"/>
              </a:buClr>
              <a:buSzPct val="61111"/>
              <a:buFont typeface="Arial"/>
              <a:buNone/>
            </a:pPr>
            <a:r>
              <a:rPr lang="en-US"/>
              <a:t>    public void beginGame()</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entryCanvas.SetActive(false);</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public GameObject[] containers;</a:t>
            </a:r>
            <a:endParaRPr/>
          </a:p>
          <a:p>
            <a:pPr indent="0" lvl="0" marL="0" rtl="0" algn="l">
              <a:spcBef>
                <a:spcPts val="1000"/>
              </a:spcBef>
              <a:spcAft>
                <a:spcPts val="0"/>
              </a:spcAft>
              <a:buClr>
                <a:schemeClr val="dk1"/>
              </a:buClr>
              <a:buSzPct val="61111"/>
              <a:buFont typeface="Arial"/>
              <a:buNone/>
            </a:pPr>
            <a:r>
              <a:rPr lang="en-US"/>
              <a:t>    public Text levelText;</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2d05ad3dbc_0_13"/>
          <p:cNvSpPr txBox="1"/>
          <p:nvPr>
            <p:ph idx="1" type="body"/>
          </p:nvPr>
        </p:nvSpPr>
        <p:spPr>
          <a:xfrm>
            <a:off x="677325" y="0"/>
            <a:ext cx="8596800" cy="66705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Clr>
                <a:schemeClr val="dk1"/>
              </a:buClr>
              <a:buSzPct val="61111"/>
              <a:buFont typeface="Arial"/>
              <a:buNone/>
            </a:pPr>
            <a:r>
              <a:rPr lang="en-US"/>
              <a:t>public Text highScoreText;</a:t>
            </a:r>
            <a:endParaRPr/>
          </a:p>
          <a:p>
            <a:pPr indent="0" lvl="0" marL="0" rtl="0" algn="l">
              <a:spcBef>
                <a:spcPts val="1000"/>
              </a:spcBef>
              <a:spcAft>
                <a:spcPts val="0"/>
              </a:spcAft>
              <a:buNone/>
            </a:pPr>
            <a:r>
              <a:rPr lang="en-US"/>
              <a:t>    public Text playerturn</a:t>
            </a:r>
            <a:r>
              <a:rPr lang="en-US"/>
              <a:t>;</a:t>
            </a:r>
            <a:endParaRPr/>
          </a:p>
          <a:p>
            <a:pPr indent="457200" lvl="0" marL="0" rtl="0" algn="l">
              <a:spcBef>
                <a:spcPts val="1000"/>
              </a:spcBef>
              <a:spcAft>
                <a:spcPts val="0"/>
              </a:spcAft>
              <a:buClr>
                <a:schemeClr val="dk1"/>
              </a:buClr>
              <a:buSzPct val="61111"/>
              <a:buFont typeface="Arial"/>
              <a:buNone/>
            </a:pPr>
            <a:r>
              <a:rPr lang="en-US"/>
              <a:t>  </a:t>
            </a:r>
            <a:r>
              <a:rPr lang="en-US"/>
              <a:t>private int level</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get;    set;</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private int highScore</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get;    set;</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private float duration</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get;    set;</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private GameObject[] gameChoosedContainers;</a:t>
            </a:r>
            <a:endParaRPr/>
          </a:p>
          <a:p>
            <a:pPr indent="0" lvl="0" marL="0" rtl="0" algn="l">
              <a:spcBef>
                <a:spcPts val="1000"/>
              </a:spcBef>
              <a:spcAft>
                <a:spcPts val="0"/>
              </a:spcAft>
              <a:buClr>
                <a:schemeClr val="dk1"/>
              </a:buClr>
              <a:buSzPct val="61111"/>
              <a:buFont typeface="Arial"/>
              <a:buNone/>
            </a:pPr>
            <a:r>
              <a:rPr lang="en-US"/>
              <a:t>    private List&lt;GameObject&gt; playerChoosedContainers = new List&lt;GameObject&gt;();</a:t>
            </a:r>
            <a:endParaRPr/>
          </a:p>
          <a:p>
            <a:pPr indent="0" lvl="0" marL="0" rtl="0" algn="l">
              <a:spcBef>
                <a:spcPts val="1000"/>
              </a:spcBef>
              <a:spcAft>
                <a:spcPts val="0"/>
              </a:spcAft>
              <a:buClr>
                <a:schemeClr val="dk1"/>
              </a:buClr>
              <a:buSzPct val="61111"/>
              <a:buFont typeface="Arial"/>
              <a:buNone/>
            </a:pPr>
            <a:r>
              <a:rPr lang="en-US"/>
              <a:t>    void Start()</a:t>
            </a:r>
            <a:endParaRPr/>
          </a:p>
          <a:p>
            <a:pPr indent="0" lvl="0" marL="0" rtl="0" algn="l">
              <a:spcBef>
                <a:spcPts val="1000"/>
              </a:spcBef>
              <a:spcAft>
                <a:spcPts val="0"/>
              </a:spcAft>
              <a:buClr>
                <a:schemeClr val="dk1"/>
              </a:buClr>
              <a:buSzPct val="61111"/>
              <a:buFont typeface="Arial"/>
              <a:buNone/>
            </a:pPr>
            <a:r>
              <a:rPr lang="en-US"/>
              <a:t>    {</a:t>
            </a:r>
            <a:endParaRPr/>
          </a:p>
          <a:p>
            <a:pPr indent="0" lvl="0" marL="0" rtl="0" algn="l">
              <a:spcBef>
                <a:spcPts val="1000"/>
              </a:spcBef>
              <a:spcAft>
                <a:spcPts val="0"/>
              </a:spcAft>
              <a:buClr>
                <a:schemeClr val="dk1"/>
              </a:buClr>
              <a:buSzPct val="61111"/>
              <a:buFont typeface="Arial"/>
              <a:buNone/>
            </a:pPr>
            <a:r>
              <a:rPr lang="en-US"/>
              <a:t>        level = 1;</a:t>
            </a:r>
            <a:endParaRPr/>
          </a:p>
          <a:p>
            <a:pPr indent="0" lvl="0" marL="0" rtl="0" algn="l">
              <a:spcBef>
                <a:spcPts val="1000"/>
              </a:spcBef>
              <a:spcAft>
                <a:spcPts val="0"/>
              </a:spcAft>
              <a:buNone/>
            </a:pPr>
            <a:r>
              <a:rPr lang="en-US"/>
              <a:t>        string[] lines = File.ReadAllLines("Assets/Resources/ReflexioneTwoResources/SavedData.txt");</a:t>
            </a:r>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d05ad3dbc_0_1"/>
          <p:cNvSpPr txBox="1"/>
          <p:nvPr>
            <p:ph idx="1" type="body"/>
          </p:nvPr>
        </p:nvSpPr>
        <p:spPr>
          <a:xfrm>
            <a:off x="677325" y="227705"/>
            <a:ext cx="8596800" cy="581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string[] splitted = lines[lines.Length - 1].Split('$');</a:t>
            </a:r>
            <a:endParaRPr/>
          </a:p>
          <a:p>
            <a:pPr indent="0" lvl="0" marL="0" rtl="0" algn="l">
              <a:spcBef>
                <a:spcPts val="1000"/>
              </a:spcBef>
              <a:spcAft>
                <a:spcPts val="0"/>
              </a:spcAft>
              <a:buClr>
                <a:schemeClr val="dk1"/>
              </a:buClr>
              <a:buSzPts val="1100"/>
              <a:buFont typeface="Arial"/>
              <a:buNone/>
            </a:pPr>
            <a:r>
              <a:rPr lang="en-US"/>
              <a:t>        highScore = int.Parse(splitted[1]);</a:t>
            </a:r>
            <a:endParaRPr/>
          </a:p>
          <a:p>
            <a:pPr indent="0" lvl="0" marL="0" rtl="0" algn="l">
              <a:spcBef>
                <a:spcPts val="1000"/>
              </a:spcBef>
              <a:spcAft>
                <a:spcPts val="0"/>
              </a:spcAft>
              <a:buClr>
                <a:schemeClr val="dk1"/>
              </a:buClr>
              <a:buSzPts val="1100"/>
              <a:buFont typeface="Arial"/>
              <a:buNone/>
            </a:pPr>
            <a:r>
              <a:rPr lang="en-US"/>
              <a:t>        highScoreText.text = highScore.ToString();</a:t>
            </a:r>
            <a:endParaRPr/>
          </a:p>
          <a:p>
            <a:pPr indent="0" lvl="0" marL="0" rtl="0" algn="l">
              <a:spcBef>
                <a:spcPts val="1000"/>
              </a:spcBef>
              <a:spcAft>
                <a:spcPts val="0"/>
              </a:spcAft>
              <a:buClr>
                <a:schemeClr val="dk1"/>
              </a:buClr>
              <a:buSzPts val="1100"/>
              <a:buFont typeface="Arial"/>
              <a:buNone/>
            </a:pPr>
            <a:r>
              <a:rPr lang="en-US"/>
              <a:t>        levelText.text = level.ToString();</a:t>
            </a:r>
            <a:endParaRPr/>
          </a:p>
          <a:p>
            <a:pPr indent="0" lvl="0" marL="0" rtl="0" algn="l">
              <a:spcBef>
                <a:spcPts val="1000"/>
              </a:spcBef>
              <a:spcAft>
                <a:spcPts val="0"/>
              </a:spcAft>
              <a:buClr>
                <a:schemeClr val="dk1"/>
              </a:buClr>
              <a:buSzPts val="1100"/>
              <a:buFont typeface="Arial"/>
              <a:buNone/>
            </a:pPr>
            <a:r>
              <a:rPr lang="en-US"/>
              <a:t>        duration = 1f;</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2d05ad3dbc_0_7"/>
          <p:cNvSpPr txBox="1"/>
          <p:nvPr>
            <p:ph type="title"/>
          </p:nvPr>
        </p:nvSpPr>
        <p:spPr>
          <a:xfrm>
            <a:off x="1283975" y="256800"/>
            <a:ext cx="7990200" cy="800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dk1"/>
                </a:solidFill>
              </a:rPr>
              <a:t>							Results</a:t>
            </a:r>
            <a:endParaRPr>
              <a:solidFill>
                <a:schemeClr val="dk1"/>
              </a:solidFill>
            </a:endParaRPr>
          </a:p>
        </p:txBody>
      </p:sp>
      <p:pic>
        <p:nvPicPr>
          <p:cNvPr id="284" name="Google Shape;284;g12d05ad3dbc_0_7"/>
          <p:cNvPicPr preferRelativeResize="0"/>
          <p:nvPr/>
        </p:nvPicPr>
        <p:blipFill>
          <a:blip r:embed="rId3">
            <a:alphaModFix/>
          </a:blip>
          <a:stretch>
            <a:fillRect/>
          </a:stretch>
        </p:blipFill>
        <p:spPr>
          <a:xfrm>
            <a:off x="1078150" y="1701100"/>
            <a:ext cx="9804802" cy="494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idx="4294967295" type="title"/>
          </p:nvPr>
        </p:nvSpPr>
        <p:spPr>
          <a:xfrm>
            <a:off x="342900" y="101600"/>
            <a:ext cx="10371455" cy="65976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sz="4000">
                <a:solidFill>
                  <a:schemeClr val="dk1"/>
                </a:solidFill>
                <a:latin typeface="Times New Roman"/>
                <a:ea typeface="Times New Roman"/>
                <a:cs typeface="Times New Roman"/>
                <a:sym typeface="Times New Roman"/>
              </a:rPr>
              <a:t>CONTENT</a:t>
            </a:r>
            <a:endParaRPr b="1" sz="4000">
              <a:solidFill>
                <a:schemeClr val="dk1"/>
              </a:solidFill>
              <a:latin typeface="Times New Roman"/>
              <a:ea typeface="Times New Roman"/>
              <a:cs typeface="Times New Roman"/>
              <a:sym typeface="Times New Roman"/>
            </a:endParaRPr>
          </a:p>
        </p:txBody>
      </p:sp>
      <p:sp>
        <p:nvSpPr>
          <p:cNvPr id="178" name="Google Shape;178;p2"/>
          <p:cNvSpPr txBox="1"/>
          <p:nvPr/>
        </p:nvSpPr>
        <p:spPr>
          <a:xfrm>
            <a:off x="140325" y="924675"/>
            <a:ext cx="11718300" cy="60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Abstract</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Existing System</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Disadvantages</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Proposed System</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Advantages</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Hardware Requirements</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Software Requirements</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Project Architecture</a:t>
            </a:r>
            <a:endParaRPr b="0" i="0" sz="2000" u="none" cap="none" strike="noStrike">
              <a:solidFill>
                <a:srgbClr val="3F3F3F"/>
              </a:solidFill>
              <a:latin typeface="Times New Roman"/>
              <a:ea typeface="Times New Roman"/>
              <a:cs typeface="Times New Roman"/>
              <a:sym typeface="Times New Roman"/>
            </a:endParaRPr>
          </a:p>
          <a:p>
            <a:pPr indent="-342900" lvl="0" marL="342900" marR="0" rtl="0" algn="just">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Modules</a:t>
            </a:r>
            <a:endParaRPr b="0" i="0" sz="2000" u="none" cap="none" strike="noStrik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UML diagrams</a:t>
            </a:r>
            <a:endParaRPr sz="2000">
              <a:solidFill>
                <a:srgbClr val="262626"/>
              </a:solidFill>
              <a:latin typeface="Times New Roman"/>
              <a:ea typeface="Times New Roman"/>
              <a:cs typeface="Times New Roman"/>
              <a:sym typeface="Times New Roman"/>
            </a:endParaRPr>
          </a:p>
          <a:p>
            <a:pPr indent="-368300" lvl="0" marL="342900" marR="0" rtl="0" algn="just">
              <a:lnSpc>
                <a:spcPct val="100000"/>
              </a:lnSpc>
              <a:spcBef>
                <a:spcPts val="1000"/>
              </a:spcBef>
              <a:spcAft>
                <a:spcPts val="0"/>
              </a:spcAft>
              <a:buClr>
                <a:srgbClr val="262626"/>
              </a:buClr>
              <a:buSzPts val="2000"/>
              <a:buFont typeface="Times New Roman"/>
              <a:buChar char="►"/>
            </a:pPr>
            <a:r>
              <a:rPr lang="en-US" sz="2000">
                <a:solidFill>
                  <a:srgbClr val="262626"/>
                </a:solidFill>
                <a:latin typeface="Times New Roman"/>
                <a:ea typeface="Times New Roman"/>
                <a:cs typeface="Times New Roman"/>
                <a:sym typeface="Times New Roman"/>
              </a:rPr>
              <a:t>Sample code</a:t>
            </a:r>
            <a:endParaRPr sz="2000">
              <a:solidFill>
                <a:srgbClr val="262626"/>
              </a:solidFill>
              <a:latin typeface="Times New Roman"/>
              <a:ea typeface="Times New Roman"/>
              <a:cs typeface="Times New Roman"/>
              <a:sym typeface="Times New Roman"/>
            </a:endParaRPr>
          </a:p>
          <a:p>
            <a:pPr indent="-368300" lvl="0" marL="342900" marR="0" rtl="0" algn="just">
              <a:lnSpc>
                <a:spcPct val="100000"/>
              </a:lnSpc>
              <a:spcBef>
                <a:spcPts val="1000"/>
              </a:spcBef>
              <a:spcAft>
                <a:spcPts val="0"/>
              </a:spcAft>
              <a:buClr>
                <a:srgbClr val="262626"/>
              </a:buClr>
              <a:buSzPts val="2000"/>
              <a:buFont typeface="Times New Roman"/>
              <a:buChar char="►"/>
            </a:pPr>
            <a:r>
              <a:rPr lang="en-US" sz="2000">
                <a:solidFill>
                  <a:srgbClr val="262626"/>
                </a:solidFill>
                <a:latin typeface="Times New Roman"/>
                <a:ea typeface="Times New Roman"/>
                <a:cs typeface="Times New Roman"/>
                <a:sym typeface="Times New Roman"/>
              </a:rPr>
              <a:t>Results</a:t>
            </a:r>
            <a:endParaRPr sz="2000">
              <a:solidFill>
                <a:srgbClr val="262626"/>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262626"/>
                </a:solidFill>
                <a:latin typeface="Times New Roman"/>
                <a:ea typeface="Times New Roman"/>
                <a:cs typeface="Times New Roman"/>
                <a:sym typeface="Times New Roman"/>
              </a:rPr>
              <a:t>Conclusion</a:t>
            </a:r>
            <a:endParaRPr b="0" i="0" sz="2000" u="none" cap="none" strike="noStrike">
              <a:solidFill>
                <a:srgbClr val="262626"/>
              </a:solidFill>
              <a:latin typeface="Times New Roman"/>
              <a:ea typeface="Times New Roman"/>
              <a:cs typeface="Times New Roman"/>
              <a:sym typeface="Times New Roman"/>
            </a:endParaRPr>
          </a:p>
          <a:p>
            <a:pPr indent="-368300" lvl="0" marL="342900" marR="0" rtl="0" algn="l">
              <a:lnSpc>
                <a:spcPct val="100000"/>
              </a:lnSpc>
              <a:spcBef>
                <a:spcPts val="1000"/>
              </a:spcBef>
              <a:spcAft>
                <a:spcPts val="0"/>
              </a:spcAft>
              <a:buClr>
                <a:srgbClr val="262626"/>
              </a:buClr>
              <a:buSzPts val="2000"/>
              <a:buFont typeface="Times New Roman"/>
              <a:buChar char="►"/>
            </a:pPr>
            <a:r>
              <a:rPr lang="en-US" sz="2000">
                <a:solidFill>
                  <a:srgbClr val="262626"/>
                </a:solidFill>
                <a:latin typeface="Times New Roman"/>
                <a:ea typeface="Times New Roman"/>
                <a:cs typeface="Times New Roman"/>
                <a:sym typeface="Times New Roman"/>
              </a:rPr>
              <a:t>Future Enhancemet</a:t>
            </a:r>
            <a:endParaRPr sz="2000">
              <a:solidFill>
                <a:srgbClr val="262626"/>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2d05ad3dbc_0_22"/>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1" name="Google Shape;291;g12d05ad3dbc_0_22"/>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2" name="Google Shape;292;g12d05ad3dbc_0_22"/>
          <p:cNvPicPr preferRelativeResize="0"/>
          <p:nvPr/>
        </p:nvPicPr>
        <p:blipFill>
          <a:blip r:embed="rId3">
            <a:alphaModFix/>
          </a:blip>
          <a:stretch>
            <a:fillRect/>
          </a:stretch>
        </p:blipFill>
        <p:spPr>
          <a:xfrm>
            <a:off x="375075" y="309750"/>
            <a:ext cx="11307950" cy="636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g12d05ad3dbc_0_28"/>
          <p:cNvPicPr preferRelativeResize="0"/>
          <p:nvPr/>
        </p:nvPicPr>
        <p:blipFill>
          <a:blip r:embed="rId3">
            <a:alphaModFix/>
          </a:blip>
          <a:stretch>
            <a:fillRect/>
          </a:stretch>
        </p:blipFill>
        <p:spPr>
          <a:xfrm>
            <a:off x="2705275" y="560250"/>
            <a:ext cx="7096125" cy="478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g13581b10b4f_0_2"/>
          <p:cNvPicPr preferRelativeResize="0"/>
          <p:nvPr/>
        </p:nvPicPr>
        <p:blipFill>
          <a:blip r:embed="rId3">
            <a:alphaModFix/>
          </a:blip>
          <a:stretch>
            <a:fillRect/>
          </a:stretch>
        </p:blipFill>
        <p:spPr>
          <a:xfrm>
            <a:off x="2675050" y="952500"/>
            <a:ext cx="7439025" cy="495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g13581b10b4f_0_8"/>
          <p:cNvPicPr preferRelativeResize="0"/>
          <p:nvPr/>
        </p:nvPicPr>
        <p:blipFill>
          <a:blip r:embed="rId3">
            <a:alphaModFix/>
          </a:blip>
          <a:stretch>
            <a:fillRect/>
          </a:stretch>
        </p:blipFill>
        <p:spPr>
          <a:xfrm>
            <a:off x="2765700" y="666000"/>
            <a:ext cx="7505700" cy="5162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13581b10b4f_0_17"/>
          <p:cNvPicPr preferRelativeResize="0"/>
          <p:nvPr/>
        </p:nvPicPr>
        <p:blipFill>
          <a:blip r:embed="rId3">
            <a:alphaModFix/>
          </a:blip>
          <a:stretch>
            <a:fillRect/>
          </a:stretch>
        </p:blipFill>
        <p:spPr>
          <a:xfrm>
            <a:off x="2750600" y="900113"/>
            <a:ext cx="7534275" cy="505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3867679" y="1000125"/>
            <a:ext cx="4456641" cy="876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CONCLUSION</a:t>
            </a:r>
            <a:endParaRPr b="1" sz="4000">
              <a:solidFill>
                <a:schemeClr val="dk1"/>
              </a:solidFill>
              <a:latin typeface="Times New Roman"/>
              <a:ea typeface="Times New Roman"/>
              <a:cs typeface="Times New Roman"/>
              <a:sym typeface="Times New Roman"/>
            </a:endParaRPr>
          </a:p>
        </p:txBody>
      </p:sp>
      <p:sp>
        <p:nvSpPr>
          <p:cNvPr id="322" name="Google Shape;322;p16"/>
          <p:cNvSpPr txBox="1"/>
          <p:nvPr/>
        </p:nvSpPr>
        <p:spPr>
          <a:xfrm>
            <a:off x="200026" y="2381250"/>
            <a:ext cx="11468100" cy="34170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We developed a cognitive game using unity 2D tools.</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Unity’s workflow is beginner friendly and easier to use. For every update and future versions the unity technologies are improving the unity engine.</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tools are easy to understand and work with. With good practice and moderate effort anyone can make games with stunning visuals.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300">
        <p:fade thruBlk="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3581b10b4f_0_24"/>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dk1"/>
                </a:solidFill>
              </a:rPr>
              <a:t>			</a:t>
            </a:r>
            <a:r>
              <a:rPr lang="en-US">
                <a:solidFill>
                  <a:schemeClr val="dk1"/>
                </a:solidFill>
                <a:latin typeface="Times New Roman"/>
                <a:ea typeface="Times New Roman"/>
                <a:cs typeface="Times New Roman"/>
                <a:sym typeface="Times New Roman"/>
              </a:rPr>
              <a:t>FUTURE ENHANCEMENT</a:t>
            </a:r>
            <a:endParaRPr>
              <a:solidFill>
                <a:schemeClr val="dk1"/>
              </a:solidFill>
              <a:latin typeface="Times New Roman"/>
              <a:ea typeface="Times New Roman"/>
              <a:cs typeface="Times New Roman"/>
              <a:sym typeface="Times New Roman"/>
            </a:endParaRPr>
          </a:p>
        </p:txBody>
      </p:sp>
      <p:sp>
        <p:nvSpPr>
          <p:cNvPr id="329" name="Google Shape;329;g13581b10b4f_0_24"/>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Unity releases its yearly LTS versions with new features every year. Because this engine is used solely for game development we can use its latest features to develop more immersive Interactive Applications.</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idx="4294967295" type="title"/>
          </p:nvPr>
        </p:nvSpPr>
        <p:spPr>
          <a:xfrm>
            <a:off x="866775" y="2846388"/>
            <a:ext cx="7991475" cy="156368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8000"/>
              <a:buFont typeface="Times New Roman"/>
              <a:buNone/>
            </a:pPr>
            <a:r>
              <a:rPr i="1" lang="en-US" sz="8000">
                <a:solidFill>
                  <a:schemeClr val="dk1"/>
                </a:solidFill>
                <a:latin typeface="Times New Roman"/>
                <a:ea typeface="Times New Roman"/>
                <a:cs typeface="Times New Roman"/>
                <a:sym typeface="Times New Roman"/>
              </a:rPr>
              <a:t>       THANK YOU</a:t>
            </a:r>
            <a:endParaRPr i="1" sz="8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idx="1" type="body"/>
          </p:nvPr>
        </p:nvSpPr>
        <p:spPr>
          <a:xfrm>
            <a:off x="100092" y="2085974"/>
            <a:ext cx="11801313" cy="4552951"/>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920"/>
              <a:buNone/>
            </a:pPr>
            <a:r>
              <a:rPr lang="en-US" sz="2400">
                <a:latin typeface="Times New Roman"/>
                <a:ea typeface="Times New Roman"/>
                <a:cs typeface="Times New Roman"/>
                <a:sym typeface="Times New Roman"/>
              </a:rPr>
              <a:t>The word cognition comes from the Latin root cognoscere, which means “to know”. By</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cognition, we are usually referring to everything that is related to knowledge.</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This project focuses on three core cognitive abilities. We used unity game engine to</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create a game to improve cognitive skills of the players without any special immersive</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techniques.</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t/>
            </a:r>
            <a:endParaRPr sz="2400">
              <a:latin typeface="Times New Roman"/>
              <a:ea typeface="Times New Roman"/>
              <a:cs typeface="Times New Roman"/>
              <a:sym typeface="Times New Roman"/>
            </a:endParaRPr>
          </a:p>
        </p:txBody>
      </p:sp>
      <p:sp>
        <p:nvSpPr>
          <p:cNvPr id="185" name="Google Shape;185;p3"/>
          <p:cNvSpPr txBox="1"/>
          <p:nvPr/>
        </p:nvSpPr>
        <p:spPr>
          <a:xfrm>
            <a:off x="1448239" y="855587"/>
            <a:ext cx="920027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ABSTRACT</a:t>
            </a:r>
            <a:endParaRPr b="1" i="0" sz="4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3531997" y="797313"/>
            <a:ext cx="7729728" cy="11887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00"/>
              <a:buFont typeface="Times New Roman"/>
              <a:buNone/>
            </a:pPr>
            <a:r>
              <a:rPr b="1" lang="en-US" sz="32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EXISTING SYSTEM</a:t>
            </a:r>
            <a:endParaRPr b="1" sz="4000">
              <a:solidFill>
                <a:schemeClr val="dk1"/>
              </a:solidFill>
            </a:endParaRPr>
          </a:p>
        </p:txBody>
      </p:sp>
      <p:sp>
        <p:nvSpPr>
          <p:cNvPr id="192" name="Google Shape;192;p4"/>
          <p:cNvSpPr txBox="1"/>
          <p:nvPr>
            <p:ph idx="1" type="body"/>
          </p:nvPr>
        </p:nvSpPr>
        <p:spPr>
          <a:xfrm>
            <a:off x="285751" y="1714500"/>
            <a:ext cx="11525250" cy="4953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920"/>
              <a:buChar char="►"/>
            </a:pPr>
            <a:r>
              <a:rPr lang="en-US" sz="2400">
                <a:latin typeface="Times New Roman"/>
                <a:ea typeface="Times New Roman"/>
                <a:cs typeface="Times New Roman"/>
                <a:sym typeface="Times New Roman"/>
              </a:rPr>
              <a:t>There are many cognitive games in the play store and online. Some of them focus on all</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around cognitive skill sets. While others focus on some particular skills that are required for some selected audience(players)</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LUMINOSITY</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ELEVATE</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SzPts val="1920"/>
              <a:buNone/>
            </a:pPr>
            <a:r>
              <a:rPr lang="en-US" sz="2400">
                <a:latin typeface="Times New Roman"/>
                <a:ea typeface="Times New Roman"/>
                <a:cs typeface="Times New Roman"/>
                <a:sym typeface="Times New Roman"/>
              </a:rPr>
              <a:t>BRAINGLE</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2495550" y="1015365"/>
            <a:ext cx="6518275" cy="9372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DISADVANTAGES</a:t>
            </a:r>
            <a:endParaRPr sz="4000">
              <a:solidFill>
                <a:schemeClr val="dk1"/>
              </a:solidFill>
            </a:endParaRPr>
          </a:p>
        </p:txBody>
      </p:sp>
      <p:sp>
        <p:nvSpPr>
          <p:cNvPr id="198" name="Google Shape;198;p5"/>
          <p:cNvSpPr txBox="1"/>
          <p:nvPr>
            <p:ph idx="1" type="body"/>
          </p:nvPr>
        </p:nvSpPr>
        <p:spPr>
          <a:xfrm>
            <a:off x="467360" y="2967355"/>
            <a:ext cx="11014710" cy="237617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600"/>
              <a:buChar char="►"/>
            </a:pPr>
            <a:r>
              <a:rPr lang="en-US" sz="2000">
                <a:latin typeface="Times New Roman"/>
                <a:ea typeface="Times New Roman"/>
                <a:cs typeface="Times New Roman"/>
                <a:sym typeface="Times New Roman"/>
              </a:rPr>
              <a:t>We know video games can generate addiction issues. With cognitive games the chances of addiction are more than any normal games.</a:t>
            </a:r>
            <a:endParaRPr sz="20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600"/>
              <a:buChar char="►"/>
            </a:pPr>
            <a:r>
              <a:rPr lang="en-US" sz="2000">
                <a:latin typeface="Times New Roman"/>
                <a:ea typeface="Times New Roman"/>
                <a:cs typeface="Times New Roman"/>
                <a:sym typeface="Times New Roman"/>
              </a:rPr>
              <a:t>The excessive use of video games can cause rejection towards other didactic means such as books etc.</a:t>
            </a:r>
            <a:br>
              <a:rPr lang="en-US" sz="2000">
                <a:latin typeface="Times New Roman"/>
                <a:ea typeface="Times New Roman"/>
                <a:cs typeface="Times New Roman"/>
                <a:sym typeface="Times New Roman"/>
              </a:rPr>
            </a:b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3941761" y="1128993"/>
            <a:ext cx="7354889" cy="12563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PROPOSED SYSTEM</a:t>
            </a:r>
            <a:r>
              <a:rPr b="1" lang="en-US" sz="4000">
                <a:solidFill>
                  <a:schemeClr val="dk1"/>
                </a:solidFill>
              </a:rPr>
              <a:t>         </a:t>
            </a:r>
            <a:endParaRPr b="1" sz="4000">
              <a:solidFill>
                <a:schemeClr val="dk1"/>
              </a:solidFill>
            </a:endParaRPr>
          </a:p>
        </p:txBody>
      </p:sp>
      <p:sp>
        <p:nvSpPr>
          <p:cNvPr id="204" name="Google Shape;204;p6"/>
          <p:cNvSpPr txBox="1"/>
          <p:nvPr>
            <p:ph idx="1" type="body"/>
          </p:nvPr>
        </p:nvSpPr>
        <p:spPr>
          <a:xfrm>
            <a:off x="771525" y="2171701"/>
            <a:ext cx="10906125" cy="3966528"/>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50000"/>
              </a:lnSpc>
              <a:spcBef>
                <a:spcPts val="0"/>
              </a:spcBef>
              <a:spcAft>
                <a:spcPts val="0"/>
              </a:spcAft>
              <a:buSzPts val="1920"/>
              <a:buChar char="►"/>
            </a:pPr>
            <a:r>
              <a:rPr lang="en-US" sz="2400">
                <a:latin typeface="Times New Roman"/>
                <a:ea typeface="Times New Roman"/>
                <a:cs typeface="Times New Roman"/>
                <a:sym typeface="Times New Roman"/>
              </a:rPr>
              <a:t>We divide our games and activities into 3 critical brain areas: Memory, attention, language. We keep track of your progress and the games are based on scientific research. </a:t>
            </a:r>
            <a:endParaRPr sz="24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920"/>
              <a:buChar char="►"/>
            </a:pPr>
            <a:r>
              <a:rPr lang="en-US" sz="2400">
                <a:latin typeface="Times New Roman"/>
                <a:ea typeface="Times New Roman"/>
                <a:cs typeface="Times New Roman"/>
                <a:sym typeface="Times New Roman"/>
              </a:rPr>
              <a:t>Memory improvement is part of this memory game, the process can be done with a few steps that can be easy and performed effortlessly.</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3943350" y="1234989"/>
            <a:ext cx="8162925" cy="9748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00"/>
              <a:buFont typeface="Times New Roman"/>
              <a:buNone/>
            </a:pPr>
            <a:r>
              <a:rPr b="1" lang="en-US" sz="32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ADVANTAGES</a:t>
            </a:r>
            <a:endParaRPr b="1" sz="4000">
              <a:solidFill>
                <a:schemeClr val="dk1"/>
              </a:solidFill>
              <a:latin typeface="Times New Roman"/>
              <a:ea typeface="Times New Roman"/>
              <a:cs typeface="Times New Roman"/>
              <a:sym typeface="Times New Roman"/>
            </a:endParaRPr>
          </a:p>
        </p:txBody>
      </p:sp>
      <p:sp>
        <p:nvSpPr>
          <p:cNvPr id="210" name="Google Shape;210;p7"/>
          <p:cNvSpPr txBox="1"/>
          <p:nvPr/>
        </p:nvSpPr>
        <p:spPr>
          <a:xfrm>
            <a:off x="357505" y="2731135"/>
            <a:ext cx="11546205" cy="169164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Sharpening a child’s thinking skills means that he or she will have the mental aptitude to process information, make decisions, create new ideas, ask questions, try to make sense of things, organize information and so forth.</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1978629" y="1126294"/>
            <a:ext cx="9404723" cy="73826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00"/>
              <a:buFont typeface="Times New Roman"/>
              <a:buNone/>
            </a:pPr>
            <a:r>
              <a:rPr b="1" lang="en-US" sz="32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HARDWARE REQUIREMENTS</a:t>
            </a:r>
            <a:r>
              <a:rPr b="1" lang="en-US" sz="4000">
                <a:solidFill>
                  <a:schemeClr val="dk1"/>
                </a:solidFill>
              </a:rPr>
              <a:t> </a:t>
            </a:r>
            <a:endParaRPr b="1" sz="4000">
              <a:solidFill>
                <a:schemeClr val="dk1"/>
              </a:solidFill>
            </a:endParaRPr>
          </a:p>
        </p:txBody>
      </p:sp>
      <p:sp>
        <p:nvSpPr>
          <p:cNvPr id="216" name="Google Shape;216;p8"/>
          <p:cNvSpPr txBox="1"/>
          <p:nvPr>
            <p:ph idx="1" type="body"/>
          </p:nvPr>
        </p:nvSpPr>
        <p:spPr>
          <a:xfrm>
            <a:off x="1622729" y="2767294"/>
            <a:ext cx="8946541" cy="25952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Font typeface="Noto Sans Symbols"/>
              <a:buChar char="✔"/>
            </a:pPr>
            <a:r>
              <a:rPr lang="en-US" sz="2400">
                <a:latin typeface="Times New Roman"/>
                <a:ea typeface="Times New Roman"/>
                <a:cs typeface="Times New Roman"/>
                <a:sym typeface="Times New Roman"/>
              </a:rPr>
              <a:t>Processor     Intel i5 core @ CPU 2.4GHz</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Font typeface="Noto Sans Symbols"/>
              <a:buChar char="✔"/>
            </a:pPr>
            <a:r>
              <a:rPr lang="en-US" sz="2400">
                <a:latin typeface="Times New Roman"/>
                <a:ea typeface="Times New Roman"/>
                <a:cs typeface="Times New Roman"/>
                <a:sym typeface="Times New Roman"/>
              </a:rPr>
              <a:t>RAM            8GB</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Font typeface="Noto Sans Symbols"/>
              <a:buChar char="✔"/>
            </a:pPr>
            <a:r>
              <a:rPr lang="en-US" sz="2400">
                <a:latin typeface="Times New Roman"/>
                <a:ea typeface="Times New Roman"/>
                <a:cs typeface="Times New Roman"/>
                <a:sym typeface="Times New Roman"/>
              </a:rPr>
              <a:t>Storage         25GB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920"/>
              <a:buFont typeface="Noto Sans Symbols"/>
              <a:buChar char="✔"/>
            </a:pPr>
            <a:r>
              <a:rPr lang="en-US" sz="2400">
                <a:latin typeface="Times New Roman"/>
                <a:ea typeface="Times New Roman"/>
                <a:cs typeface="Times New Roman"/>
                <a:sym typeface="Times New Roman"/>
              </a:rPr>
              <a:t>GPU             Nvidia geforce 970 </a:t>
            </a:r>
            <a:endParaRPr sz="2400">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2639484" y="100012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00"/>
              <a:buFont typeface="Times New Roman"/>
              <a:buNone/>
            </a:pPr>
            <a:r>
              <a:rPr b="1" lang="en-US" sz="32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SOFTWARE REQUIREMENTS</a:t>
            </a:r>
            <a:endParaRPr sz="4000">
              <a:solidFill>
                <a:schemeClr val="dk1"/>
              </a:solidFill>
              <a:latin typeface="Times New Roman"/>
              <a:ea typeface="Times New Roman"/>
              <a:cs typeface="Times New Roman"/>
              <a:sym typeface="Times New Roman"/>
            </a:endParaRPr>
          </a:p>
        </p:txBody>
      </p:sp>
      <p:sp>
        <p:nvSpPr>
          <p:cNvPr id="222" name="Google Shape;222;p9"/>
          <p:cNvSpPr txBox="1"/>
          <p:nvPr/>
        </p:nvSpPr>
        <p:spPr>
          <a:xfrm>
            <a:off x="1466215" y="2492375"/>
            <a:ext cx="9933940" cy="438404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Operating     System Windows 10</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Languages    C#</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Engine        Unity</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IDE             Visual studio community 2019</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Browser      Google Chrome, Edge</a:t>
            </a:r>
            <a:endParaRPr b="0" i="0" sz="2400" u="none" cap="none" strike="noStrike">
              <a:solidFill>
                <a:schemeClr val="dk1"/>
              </a:solidFill>
              <a:latin typeface="Times New Roman"/>
              <a:ea typeface="Times New Roman"/>
              <a:cs typeface="Times New Roman"/>
              <a:sym typeface="Times New Roman"/>
            </a:endParaRPr>
          </a:p>
          <a:p>
            <a:pPr indent="-228600" lvl="0" marL="34290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just">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