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7" r:id="rId2"/>
    <p:sldId id="258" r:id="rId3"/>
    <p:sldId id="290" r:id="rId4"/>
    <p:sldId id="286" r:id="rId5"/>
    <p:sldId id="262" r:id="rId6"/>
    <p:sldId id="283" r:id="rId7"/>
    <p:sldId id="284" r:id="rId8"/>
    <p:sldId id="278" r:id="rId9"/>
    <p:sldId id="281" r:id="rId10"/>
    <p:sldId id="261" r:id="rId11"/>
    <p:sldId id="263" r:id="rId12"/>
    <p:sldId id="266" r:id="rId13"/>
    <p:sldId id="267" r:id="rId14"/>
    <p:sldId id="268" r:id="rId15"/>
    <p:sldId id="269" r:id="rId16"/>
    <p:sldId id="270" r:id="rId17"/>
    <p:sldId id="271" r:id="rId18"/>
    <p:sldId id="274" r:id="rId19"/>
    <p:sldId id="276" r:id="rId20"/>
    <p:sldId id="277" r:id="rId21"/>
    <p:sldId id="279" r:id="rId22"/>
    <p:sldId id="280" r:id="rId23"/>
    <p:sldId id="282" r:id="rId24"/>
    <p:sldId id="292" r:id="rId25"/>
    <p:sldId id="291" r:id="rId26"/>
    <p:sldId id="265" r:id="rId27"/>
    <p:sldId id="275" r:id="rId28"/>
    <p:sldId id="272" r:id="rId29"/>
    <p:sldId id="288" r:id="rId30"/>
    <p:sldId id="289" r:id="rId31"/>
  </p:sldIdLst>
  <p:sldSz cx="12192000" cy="6858000"/>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536" autoAdjust="0"/>
  </p:normalViewPr>
  <p:slideViewPr>
    <p:cSldViewPr snapToGrid="0">
      <p:cViewPr varScale="1">
        <p:scale>
          <a:sx n="78" d="100"/>
          <a:sy n="78" d="100"/>
        </p:scale>
        <p:origin x="806"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038B03-2547-4A51-B648-204322ADAB64}" type="doc">
      <dgm:prSet loTypeId="urn:microsoft.com/office/officeart/2005/8/layout/vList2" loCatId="list" qsTypeId="urn:microsoft.com/office/officeart/2005/8/quickstyle/3d1" qsCatId="3D" csTypeId="urn:microsoft.com/office/officeart/2005/8/colors/accent3_5" csCatId="accent3" phldr="1"/>
      <dgm:spPr/>
      <dgm:t>
        <a:bodyPr/>
        <a:lstStyle/>
        <a:p>
          <a:endParaRPr lang="fr-FR"/>
        </a:p>
      </dgm:t>
    </dgm:pt>
    <dgm:pt modelId="{8749157D-5477-48CF-B2CE-0DC08306CB3C}">
      <dgm:prSet phldrT="[Texte]"/>
      <dgm:spPr/>
      <dgm:t>
        <a:bodyPr/>
        <a:lstStyle/>
        <a:p>
          <a:r>
            <a:rPr lang="en-US" dirty="0" smtClean="0"/>
            <a:t>Useful links and documents to start with Microservices</a:t>
          </a:r>
          <a:endParaRPr lang="fr-FR" dirty="0"/>
        </a:p>
      </dgm:t>
    </dgm:pt>
    <dgm:pt modelId="{9426E9AE-0C71-45E0-BD3E-87D6ABAC3917}" type="parTrans" cxnId="{4D12B702-7237-47F2-9D0F-F94D152E605C}">
      <dgm:prSet/>
      <dgm:spPr/>
      <dgm:t>
        <a:bodyPr/>
        <a:lstStyle/>
        <a:p>
          <a:endParaRPr lang="fr-FR"/>
        </a:p>
      </dgm:t>
    </dgm:pt>
    <dgm:pt modelId="{4B15E66F-35C3-4C03-BE38-0A4B2C31E875}" type="sibTrans" cxnId="{4D12B702-7237-47F2-9D0F-F94D152E605C}">
      <dgm:prSet/>
      <dgm:spPr/>
      <dgm:t>
        <a:bodyPr/>
        <a:lstStyle/>
        <a:p>
          <a:endParaRPr lang="fr-FR"/>
        </a:p>
      </dgm:t>
    </dgm:pt>
    <dgm:pt modelId="{D6E12306-BDC3-4BAE-AA2B-40DB6800AB20}">
      <dgm:prSet phldrT="[Texte]"/>
      <dgm:spPr/>
      <dgm:t>
        <a:bodyPr/>
        <a:lstStyle/>
        <a:p>
          <a:r>
            <a:rPr lang="en-US" dirty="0" smtClean="0"/>
            <a:t>Reference – Automotive Sector – Cloud Native Apps for </a:t>
          </a:r>
          <a:r>
            <a:rPr lang="en-US" dirty="0" err="1" smtClean="0"/>
            <a:t>OpenShift</a:t>
          </a:r>
          <a:r>
            <a:rPr lang="en-US" dirty="0" smtClean="0"/>
            <a:t> based on </a:t>
          </a:r>
          <a:r>
            <a:rPr lang="en-US" dirty="0" err="1" smtClean="0"/>
            <a:t>devonfw</a:t>
          </a:r>
          <a:r>
            <a:rPr lang="en-US" dirty="0" smtClean="0"/>
            <a:t> </a:t>
          </a:r>
          <a:endParaRPr lang="fr-FR" dirty="0"/>
        </a:p>
      </dgm:t>
    </dgm:pt>
    <dgm:pt modelId="{4231F6CB-1E14-4B18-B09A-63FA21544C38}" type="parTrans" cxnId="{07F13049-F596-4F36-BD98-4AE87120E958}">
      <dgm:prSet/>
      <dgm:spPr/>
      <dgm:t>
        <a:bodyPr/>
        <a:lstStyle/>
        <a:p>
          <a:endParaRPr lang="fr-FR"/>
        </a:p>
      </dgm:t>
    </dgm:pt>
    <dgm:pt modelId="{216D1994-FE65-4F06-88B5-F1F5B56C679F}" type="sibTrans" cxnId="{07F13049-F596-4F36-BD98-4AE87120E958}">
      <dgm:prSet/>
      <dgm:spPr/>
      <dgm:t>
        <a:bodyPr/>
        <a:lstStyle/>
        <a:p>
          <a:endParaRPr lang="fr-FR"/>
        </a:p>
      </dgm:t>
    </dgm:pt>
    <dgm:pt modelId="{E04CB0A4-63EE-43B1-AC39-1E763920229F}">
      <dgm:prSet phldrT="[Texte]" custT="1"/>
      <dgm:spPr/>
      <dgm:t>
        <a:bodyPr/>
        <a:lstStyle/>
        <a:p>
          <a:r>
            <a:rPr lang="fr-FR" sz="1200" dirty="0" smtClean="0"/>
            <a:t>Move to </a:t>
          </a:r>
          <a:r>
            <a:rPr lang="fr-FR" sz="1200" dirty="0" err="1" smtClean="0"/>
            <a:t>microservices</a:t>
          </a:r>
          <a:r>
            <a:rPr lang="fr-FR" sz="1200" dirty="0" smtClean="0"/>
            <a:t> architecture (Lufthansa)</a:t>
          </a:r>
          <a:endParaRPr lang="fr-FR" sz="1200" dirty="0"/>
        </a:p>
      </dgm:t>
    </dgm:pt>
    <dgm:pt modelId="{AAEC296F-29E5-46FB-A117-6F0AF83783BF}" type="parTrans" cxnId="{AEFF4F19-9DB9-4942-8E96-6A2D6E92C013}">
      <dgm:prSet/>
      <dgm:spPr/>
      <dgm:t>
        <a:bodyPr/>
        <a:lstStyle/>
        <a:p>
          <a:endParaRPr lang="fr-FR"/>
        </a:p>
      </dgm:t>
    </dgm:pt>
    <dgm:pt modelId="{DD7AA647-58E7-46BD-A7EA-1CF9CF6BA075}" type="sibTrans" cxnId="{AEFF4F19-9DB9-4942-8E96-6A2D6E92C013}">
      <dgm:prSet/>
      <dgm:spPr/>
      <dgm:t>
        <a:bodyPr/>
        <a:lstStyle/>
        <a:p>
          <a:endParaRPr lang="fr-FR"/>
        </a:p>
      </dgm:t>
    </dgm:pt>
    <dgm:pt modelId="{563002D5-4BD4-4751-B5FD-3699362FB03D}">
      <dgm:prSet phldrT="[Texte]" custT="1"/>
      <dgm:spPr/>
      <dgm:t>
        <a:bodyPr/>
        <a:lstStyle/>
        <a:p>
          <a:r>
            <a:rPr lang="en-US" sz="1200" dirty="0" smtClean="0"/>
            <a:t>Microservices architecture for a service platform (Disney)</a:t>
          </a:r>
          <a:endParaRPr lang="fr-FR" sz="1200" dirty="0"/>
        </a:p>
      </dgm:t>
    </dgm:pt>
    <dgm:pt modelId="{115C00E8-BDFF-46CE-B86B-0654E39560F6}" type="parTrans" cxnId="{9D6CF319-C05C-40E6-9911-869F30684AC8}">
      <dgm:prSet/>
      <dgm:spPr/>
      <dgm:t>
        <a:bodyPr/>
        <a:lstStyle/>
        <a:p>
          <a:endParaRPr lang="fr-FR"/>
        </a:p>
      </dgm:t>
    </dgm:pt>
    <dgm:pt modelId="{DE81E7FA-B5D7-403B-B24A-0E4D12386630}" type="sibTrans" cxnId="{9D6CF319-C05C-40E6-9911-869F30684AC8}">
      <dgm:prSet/>
      <dgm:spPr/>
      <dgm:t>
        <a:bodyPr/>
        <a:lstStyle/>
        <a:p>
          <a:endParaRPr lang="fr-FR"/>
        </a:p>
      </dgm:t>
    </dgm:pt>
    <dgm:pt modelId="{10694F1E-5D70-4BFA-8786-1FF85AD54B00}">
      <dgm:prSet phldrT="[Texte]" custT="1"/>
      <dgm:spPr/>
      <dgm:t>
        <a:bodyPr/>
        <a:lstStyle/>
        <a:p>
          <a:r>
            <a:rPr lang="en-US" sz="1200" dirty="0" smtClean="0"/>
            <a:t>Move to </a:t>
          </a:r>
          <a:r>
            <a:rPr lang="en-US" sz="1200" dirty="0" err="1" smtClean="0"/>
            <a:t>microservices</a:t>
          </a:r>
          <a:r>
            <a:rPr lang="en-US" sz="1200" dirty="0" smtClean="0"/>
            <a:t> architecture (</a:t>
          </a:r>
          <a:r>
            <a:rPr lang="en-US" sz="1200" dirty="0" err="1" smtClean="0"/>
            <a:t>Capgemini</a:t>
          </a:r>
          <a:r>
            <a:rPr lang="en-US" sz="1200" dirty="0" smtClean="0"/>
            <a:t>)</a:t>
          </a:r>
          <a:endParaRPr lang="fr-FR" sz="1200" dirty="0"/>
        </a:p>
      </dgm:t>
    </dgm:pt>
    <dgm:pt modelId="{96E0837F-2CDB-48AC-BBCA-9FC17ABCCE8F}" type="parTrans" cxnId="{2C57AC29-38BF-4C96-927D-4B5001977F52}">
      <dgm:prSet/>
      <dgm:spPr/>
      <dgm:t>
        <a:bodyPr/>
        <a:lstStyle/>
        <a:p>
          <a:endParaRPr lang="fr-FR"/>
        </a:p>
      </dgm:t>
    </dgm:pt>
    <dgm:pt modelId="{0039E359-F1F9-44CC-BA8A-1805F17770FA}" type="sibTrans" cxnId="{2C57AC29-38BF-4C96-927D-4B5001977F52}">
      <dgm:prSet/>
      <dgm:spPr/>
      <dgm:t>
        <a:bodyPr/>
        <a:lstStyle/>
        <a:p>
          <a:endParaRPr lang="fr-FR"/>
        </a:p>
      </dgm:t>
    </dgm:pt>
    <dgm:pt modelId="{F5283FE3-4EA4-4E80-B075-D8DCE41F86A5}">
      <dgm:prSet phldrT="[Texte]" custT="1"/>
      <dgm:spPr/>
      <dgm:t>
        <a:bodyPr/>
        <a:lstStyle/>
        <a:p>
          <a:r>
            <a:rPr lang="en-US" sz="1200" dirty="0" smtClean="0"/>
            <a:t>Store Worker &amp; Global store sales tools (IKEA)</a:t>
          </a:r>
          <a:endParaRPr lang="fr-FR" sz="1200" dirty="0"/>
        </a:p>
      </dgm:t>
    </dgm:pt>
    <dgm:pt modelId="{93FAED1A-74D8-4706-8D71-460D75F3BAF8}" type="parTrans" cxnId="{97D47523-80D3-474D-912B-5D9044933FB7}">
      <dgm:prSet/>
      <dgm:spPr/>
      <dgm:t>
        <a:bodyPr/>
        <a:lstStyle/>
        <a:p>
          <a:endParaRPr lang="fr-FR"/>
        </a:p>
      </dgm:t>
    </dgm:pt>
    <dgm:pt modelId="{ECE266DB-3662-41BA-AB74-91C0DAAA8E63}" type="sibTrans" cxnId="{97D47523-80D3-474D-912B-5D9044933FB7}">
      <dgm:prSet/>
      <dgm:spPr/>
      <dgm:t>
        <a:bodyPr/>
        <a:lstStyle/>
        <a:p>
          <a:endParaRPr lang="fr-FR"/>
        </a:p>
      </dgm:t>
    </dgm:pt>
    <dgm:pt modelId="{BB238404-4911-43A8-9F6C-10FC2A3A11FA}">
      <dgm:prSet phldrT="[Texte]" custT="1"/>
      <dgm:spPr/>
      <dgm:t>
        <a:bodyPr/>
        <a:lstStyle/>
        <a:p>
          <a:r>
            <a:rPr lang="en-US" sz="1200" dirty="0" smtClean="0"/>
            <a:t>Digital Car Key (Automotive client)</a:t>
          </a:r>
          <a:endParaRPr lang="fr-FR" sz="1200" dirty="0"/>
        </a:p>
      </dgm:t>
    </dgm:pt>
    <dgm:pt modelId="{D4E85449-2307-4483-99CF-C1B22CC2F3E2}" type="parTrans" cxnId="{010A3BC9-169C-4095-9A99-377B231672E6}">
      <dgm:prSet/>
      <dgm:spPr/>
      <dgm:t>
        <a:bodyPr/>
        <a:lstStyle/>
        <a:p>
          <a:endParaRPr lang="fr-FR"/>
        </a:p>
      </dgm:t>
    </dgm:pt>
    <dgm:pt modelId="{CCD01AAF-4B6B-4771-8889-ADA73089D108}" type="sibTrans" cxnId="{010A3BC9-169C-4095-9A99-377B231672E6}">
      <dgm:prSet/>
      <dgm:spPr/>
      <dgm:t>
        <a:bodyPr/>
        <a:lstStyle/>
        <a:p>
          <a:endParaRPr lang="fr-FR"/>
        </a:p>
      </dgm:t>
    </dgm:pt>
    <dgm:pt modelId="{E309A8B2-4731-4FA5-A5F6-99591F6FBC26}">
      <dgm:prSet phldrT="[Texte]" custT="1"/>
      <dgm:spPr/>
      <dgm:t>
        <a:bodyPr/>
        <a:lstStyle/>
        <a:p>
          <a:r>
            <a:rPr lang="en-US" sz="1200" dirty="0" smtClean="0"/>
            <a:t>Modernizing application portfolio (European Parliament)</a:t>
          </a:r>
          <a:endParaRPr lang="fr-FR" sz="1200" dirty="0"/>
        </a:p>
      </dgm:t>
    </dgm:pt>
    <dgm:pt modelId="{4E7EDF6C-575F-4335-B404-CAD9625CDFF6}" type="parTrans" cxnId="{AF793A5B-4386-4107-A3C9-B6F9850B8A9B}">
      <dgm:prSet/>
      <dgm:spPr/>
      <dgm:t>
        <a:bodyPr/>
        <a:lstStyle/>
        <a:p>
          <a:endParaRPr lang="fr-FR"/>
        </a:p>
      </dgm:t>
    </dgm:pt>
    <dgm:pt modelId="{E5E1F690-DB8A-49BE-926B-BDBDE959BA3A}" type="sibTrans" cxnId="{AF793A5B-4386-4107-A3C9-B6F9850B8A9B}">
      <dgm:prSet/>
      <dgm:spPr/>
      <dgm:t>
        <a:bodyPr/>
        <a:lstStyle/>
        <a:p>
          <a:endParaRPr lang="fr-FR"/>
        </a:p>
      </dgm:t>
    </dgm:pt>
    <dgm:pt modelId="{30563633-0F36-4A58-9677-3FA77CA3D581}">
      <dgm:prSet phldrT="[Texte]" custT="1"/>
      <dgm:spPr/>
      <dgm:t>
        <a:bodyPr/>
        <a:lstStyle/>
        <a:p>
          <a:r>
            <a:rPr lang="en-US" sz="1200" dirty="0" smtClean="0"/>
            <a:t>From Monolithic to Microservices (Adecco)</a:t>
          </a:r>
          <a:endParaRPr lang="fr-FR" sz="1200" dirty="0"/>
        </a:p>
      </dgm:t>
    </dgm:pt>
    <dgm:pt modelId="{DA1FF5F9-B3C5-42F1-9A6B-997F81D6E513}" type="parTrans" cxnId="{BC5D9373-99D5-4F3D-A7F2-50B717A0B8CA}">
      <dgm:prSet/>
      <dgm:spPr/>
      <dgm:t>
        <a:bodyPr/>
        <a:lstStyle/>
        <a:p>
          <a:endParaRPr lang="fr-FR"/>
        </a:p>
      </dgm:t>
    </dgm:pt>
    <dgm:pt modelId="{71CDA401-1D38-4884-BBE0-55893BFC5DF1}" type="sibTrans" cxnId="{BC5D9373-99D5-4F3D-A7F2-50B717A0B8CA}">
      <dgm:prSet/>
      <dgm:spPr/>
      <dgm:t>
        <a:bodyPr/>
        <a:lstStyle/>
        <a:p>
          <a:endParaRPr lang="fr-FR"/>
        </a:p>
      </dgm:t>
    </dgm:pt>
    <dgm:pt modelId="{61308008-8655-4718-BA95-A6A21CE91F90}">
      <dgm:prSet phldrT="[Texte]" custT="1"/>
      <dgm:spPr/>
      <dgm:t>
        <a:bodyPr/>
        <a:lstStyle/>
        <a:p>
          <a:r>
            <a:rPr lang="en-US" sz="1200" dirty="0" smtClean="0"/>
            <a:t>Platform for application development based on </a:t>
          </a:r>
          <a:r>
            <a:rPr lang="en-US" sz="1200" dirty="0" err="1" smtClean="0"/>
            <a:t>microservices</a:t>
          </a:r>
          <a:r>
            <a:rPr lang="en-US" sz="1200" dirty="0" smtClean="0"/>
            <a:t> (</a:t>
          </a:r>
          <a:r>
            <a:rPr lang="en-US" sz="1200" dirty="0" err="1" smtClean="0"/>
            <a:t>Schufa</a:t>
          </a:r>
          <a:r>
            <a:rPr lang="en-US" sz="1200" dirty="0" smtClean="0"/>
            <a:t>)</a:t>
          </a:r>
          <a:endParaRPr lang="fr-FR" sz="1200" dirty="0"/>
        </a:p>
      </dgm:t>
    </dgm:pt>
    <dgm:pt modelId="{B7FA5438-BBE1-43F9-B2CC-A287D18C02C5}" type="parTrans" cxnId="{BB40C1AC-2355-4E75-97E0-64BD5CC4AE39}">
      <dgm:prSet/>
      <dgm:spPr/>
      <dgm:t>
        <a:bodyPr/>
        <a:lstStyle/>
        <a:p>
          <a:endParaRPr lang="fr-FR"/>
        </a:p>
      </dgm:t>
    </dgm:pt>
    <dgm:pt modelId="{DAA10C9D-1CB0-495F-AB07-69217A5BBEAB}" type="sibTrans" cxnId="{BB40C1AC-2355-4E75-97E0-64BD5CC4AE39}">
      <dgm:prSet/>
      <dgm:spPr/>
      <dgm:t>
        <a:bodyPr/>
        <a:lstStyle/>
        <a:p>
          <a:endParaRPr lang="fr-FR"/>
        </a:p>
      </dgm:t>
    </dgm:pt>
    <dgm:pt modelId="{F27607A6-A601-402C-8A7F-43254EC56BD7}">
      <dgm:prSet phldrT="[Texte]" custT="1"/>
      <dgm:spPr/>
      <dgm:t>
        <a:bodyPr/>
        <a:lstStyle/>
        <a:p>
          <a:r>
            <a:rPr lang="fr-FR" sz="1200" dirty="0" smtClean="0"/>
            <a:t>State of the Art (Amadeus)</a:t>
          </a:r>
          <a:endParaRPr lang="fr-FR" sz="1200" dirty="0"/>
        </a:p>
      </dgm:t>
    </dgm:pt>
    <dgm:pt modelId="{88CA5B4F-3224-48F4-8E97-7F8D817AE42C}" type="sibTrans" cxnId="{757B97E9-B57B-4637-A439-23E5FD77DE61}">
      <dgm:prSet/>
      <dgm:spPr/>
      <dgm:t>
        <a:bodyPr/>
        <a:lstStyle/>
        <a:p>
          <a:endParaRPr lang="fr-FR"/>
        </a:p>
      </dgm:t>
    </dgm:pt>
    <dgm:pt modelId="{F8CDB3DC-D7F6-4276-A4D7-06166376314A}" type="parTrans" cxnId="{757B97E9-B57B-4637-A439-23E5FD77DE61}">
      <dgm:prSet/>
      <dgm:spPr/>
      <dgm:t>
        <a:bodyPr/>
        <a:lstStyle/>
        <a:p>
          <a:endParaRPr lang="fr-FR"/>
        </a:p>
      </dgm:t>
    </dgm:pt>
    <dgm:pt modelId="{20815933-4557-441A-AA61-0BC6C841545C}">
      <dgm:prSet phldrT="[Texte]" custT="1"/>
      <dgm:spPr/>
      <dgm:t>
        <a:bodyPr/>
        <a:lstStyle/>
        <a:p>
          <a:r>
            <a:rPr lang="fr-FR" sz="1200" dirty="0" smtClean="0"/>
            <a:t>Digital Factoring Platform (CALF)</a:t>
          </a:r>
          <a:endParaRPr lang="fr-FR" sz="1200" dirty="0"/>
        </a:p>
      </dgm:t>
    </dgm:pt>
    <dgm:pt modelId="{AC7208DB-EFD7-47BB-8D2C-A5E10DDEDB3C}" type="sibTrans" cxnId="{4A9BE592-8E45-49AB-8916-1285257D30B4}">
      <dgm:prSet/>
      <dgm:spPr/>
      <dgm:t>
        <a:bodyPr/>
        <a:lstStyle/>
        <a:p>
          <a:endParaRPr lang="fr-FR"/>
        </a:p>
      </dgm:t>
    </dgm:pt>
    <dgm:pt modelId="{F62342AD-DCF1-42A7-86E1-6B30232DF0EB}" type="parTrans" cxnId="{4A9BE592-8E45-49AB-8916-1285257D30B4}">
      <dgm:prSet/>
      <dgm:spPr/>
      <dgm:t>
        <a:bodyPr/>
        <a:lstStyle/>
        <a:p>
          <a:endParaRPr lang="fr-FR"/>
        </a:p>
      </dgm:t>
    </dgm:pt>
    <dgm:pt modelId="{9E772D78-60BF-4AAF-B264-1037137322DA}">
      <dgm:prSet phldrT="[Texte]" custT="1"/>
      <dgm:spPr/>
      <dgm:t>
        <a:bodyPr/>
        <a:lstStyle/>
        <a:p>
          <a:r>
            <a:rPr lang="it-IT" sz="1200" dirty="0" smtClean="0"/>
            <a:t>Microservices platform to support digital transformation (</a:t>
          </a:r>
          <a:r>
            <a:rPr lang="en-US" sz="1200" b="0" dirty="0" smtClean="0">
              <a:solidFill>
                <a:schemeClr val="tx1"/>
              </a:solidFill>
              <a:cs typeface="Arial" charset="0"/>
            </a:rPr>
            <a:t>UK Ministry of Justice)</a:t>
          </a:r>
          <a:endParaRPr lang="fr-FR" sz="1200" b="0" dirty="0"/>
        </a:p>
      </dgm:t>
    </dgm:pt>
    <dgm:pt modelId="{E2000161-12A3-4803-AA6A-451352B9C031}" type="sibTrans" cxnId="{D233F006-1C28-4262-8347-779A0D12E84C}">
      <dgm:prSet/>
      <dgm:spPr/>
      <dgm:t>
        <a:bodyPr/>
        <a:lstStyle/>
        <a:p>
          <a:endParaRPr lang="fr-FR"/>
        </a:p>
      </dgm:t>
    </dgm:pt>
    <dgm:pt modelId="{360E6723-F083-4158-80DB-C829F75E70F7}" type="parTrans" cxnId="{D233F006-1C28-4262-8347-779A0D12E84C}">
      <dgm:prSet/>
      <dgm:spPr/>
      <dgm:t>
        <a:bodyPr/>
        <a:lstStyle/>
        <a:p>
          <a:endParaRPr lang="fr-FR"/>
        </a:p>
      </dgm:t>
    </dgm:pt>
    <dgm:pt modelId="{4F345C7A-EDDE-40A6-973C-4AF93182857E}">
      <dgm:prSet phldrT="[Texte]" custT="1"/>
      <dgm:spPr/>
      <dgm:t>
        <a:bodyPr/>
        <a:lstStyle/>
        <a:p>
          <a:r>
            <a:rPr lang="it-IT" sz="1200" dirty="0" smtClean="0"/>
            <a:t>Microservices platform for delivering digital services (HMRC)</a:t>
          </a:r>
          <a:endParaRPr lang="fr-FR" sz="1200" dirty="0"/>
        </a:p>
      </dgm:t>
    </dgm:pt>
    <dgm:pt modelId="{B57D34A6-D3E0-45F4-A06D-44F818933B2C}" type="sibTrans" cxnId="{37002B23-65B9-4772-ACC2-6AD4CD2E39EF}">
      <dgm:prSet/>
      <dgm:spPr/>
      <dgm:t>
        <a:bodyPr/>
        <a:lstStyle/>
        <a:p>
          <a:endParaRPr lang="fr-FR"/>
        </a:p>
      </dgm:t>
    </dgm:pt>
    <dgm:pt modelId="{A93E26C5-EE61-46A1-8E55-BEA192C54501}" type="parTrans" cxnId="{37002B23-65B9-4772-ACC2-6AD4CD2E39EF}">
      <dgm:prSet/>
      <dgm:spPr/>
      <dgm:t>
        <a:bodyPr/>
        <a:lstStyle/>
        <a:p>
          <a:endParaRPr lang="fr-FR"/>
        </a:p>
      </dgm:t>
    </dgm:pt>
    <dgm:pt modelId="{89F1B0B4-9191-496B-B935-7239559217BE}">
      <dgm:prSet phldrT="[Texte]"/>
      <dgm:spPr/>
      <dgm:t>
        <a:bodyPr/>
        <a:lstStyle/>
        <a:p>
          <a:r>
            <a:rPr lang="fr-FR" dirty="0" smtClean="0"/>
            <a:t>Return of </a:t>
          </a:r>
          <a:r>
            <a:rPr lang="fr-FR" dirty="0" err="1" smtClean="0"/>
            <a:t>Experience</a:t>
          </a:r>
          <a:endParaRPr lang="fr-FR" dirty="0"/>
        </a:p>
      </dgm:t>
    </dgm:pt>
    <dgm:pt modelId="{C8BD86C7-7B9A-4A48-893F-3DFF3E49FE32}" type="sibTrans" cxnId="{4C28D3E1-C06E-4564-9EAA-3D06E85E2F87}">
      <dgm:prSet/>
      <dgm:spPr/>
      <dgm:t>
        <a:bodyPr/>
        <a:lstStyle/>
        <a:p>
          <a:endParaRPr lang="fr-FR"/>
        </a:p>
      </dgm:t>
    </dgm:pt>
    <dgm:pt modelId="{C42744F5-ACC1-4367-8274-96D32E08B14D}" type="parTrans" cxnId="{4C28D3E1-C06E-4564-9EAA-3D06E85E2F87}">
      <dgm:prSet/>
      <dgm:spPr/>
      <dgm:t>
        <a:bodyPr/>
        <a:lstStyle/>
        <a:p>
          <a:endParaRPr lang="fr-FR"/>
        </a:p>
      </dgm:t>
    </dgm:pt>
    <dgm:pt modelId="{C810EF0F-099C-4606-BB41-0F5E5AB547F3}">
      <dgm:prSet phldrT="[Texte]" custT="1"/>
      <dgm:spPr/>
      <dgm:t>
        <a:bodyPr/>
        <a:lstStyle/>
        <a:p>
          <a:r>
            <a:rPr lang="en-US" sz="1200" dirty="0" smtClean="0"/>
            <a:t>Air Waybill and Capacity Management solution (</a:t>
          </a:r>
          <a:r>
            <a:rPr lang="en-US" sz="1200" dirty="0" err="1" smtClean="0"/>
            <a:t>SouthWest</a:t>
          </a:r>
          <a:r>
            <a:rPr lang="en-US" sz="1200" dirty="0" smtClean="0"/>
            <a:t> Airlines)</a:t>
          </a:r>
          <a:endParaRPr lang="fr-FR" sz="1200" dirty="0"/>
        </a:p>
      </dgm:t>
    </dgm:pt>
    <dgm:pt modelId="{3CDA6C22-92FE-42C0-9123-107EDA5DB695}" type="parTrans" cxnId="{E5DBB581-480A-458A-A348-E2B491210F01}">
      <dgm:prSet/>
      <dgm:spPr/>
      <dgm:t>
        <a:bodyPr/>
        <a:lstStyle/>
        <a:p>
          <a:endParaRPr lang="fr-FR"/>
        </a:p>
      </dgm:t>
    </dgm:pt>
    <dgm:pt modelId="{328540C7-D06F-476F-8CD1-4F9A04A5EB9C}" type="sibTrans" cxnId="{E5DBB581-480A-458A-A348-E2B491210F01}">
      <dgm:prSet/>
      <dgm:spPr/>
      <dgm:t>
        <a:bodyPr/>
        <a:lstStyle/>
        <a:p>
          <a:endParaRPr lang="fr-FR"/>
        </a:p>
      </dgm:t>
    </dgm:pt>
    <dgm:pt modelId="{50195F57-7E85-404F-A028-2FC140F80887}">
      <dgm:prSet phldrT="[Texte]" custT="1"/>
      <dgm:spPr/>
      <dgm:t>
        <a:bodyPr/>
        <a:lstStyle/>
        <a:p>
          <a:r>
            <a:rPr lang="en-US" sz="1200" dirty="0" err="1" smtClean="0"/>
            <a:t>Deployement</a:t>
          </a:r>
          <a:r>
            <a:rPr lang="en-US" sz="1200" dirty="0" smtClean="0"/>
            <a:t> of </a:t>
          </a:r>
          <a:r>
            <a:rPr lang="en-US" sz="1200" dirty="0" err="1" smtClean="0"/>
            <a:t>microservices</a:t>
          </a:r>
          <a:r>
            <a:rPr lang="en-US" sz="1200" dirty="0" smtClean="0"/>
            <a:t> on AWS (PSA)</a:t>
          </a:r>
          <a:endParaRPr lang="fr-FR" sz="1200" dirty="0"/>
        </a:p>
      </dgm:t>
    </dgm:pt>
    <dgm:pt modelId="{2F0AB99A-229E-4225-99B6-BBA7D241C9C3}" type="parTrans" cxnId="{C881F109-B038-416C-9386-2CF20421CF09}">
      <dgm:prSet/>
      <dgm:spPr/>
      <dgm:t>
        <a:bodyPr/>
        <a:lstStyle/>
        <a:p>
          <a:endParaRPr lang="fr-FR"/>
        </a:p>
      </dgm:t>
    </dgm:pt>
    <dgm:pt modelId="{200EF580-8CFA-418A-8C54-1C890DF65DA2}" type="sibTrans" cxnId="{C881F109-B038-416C-9386-2CF20421CF09}">
      <dgm:prSet/>
      <dgm:spPr/>
      <dgm:t>
        <a:bodyPr/>
        <a:lstStyle/>
        <a:p>
          <a:endParaRPr lang="fr-FR"/>
        </a:p>
      </dgm:t>
    </dgm:pt>
    <dgm:pt modelId="{C4CB7E14-265E-4897-83DF-00137BECB996}">
      <dgm:prSet phldrT="[Texte]" custT="1"/>
      <dgm:spPr/>
      <dgm:t>
        <a:bodyPr/>
        <a:lstStyle/>
        <a:p>
          <a:r>
            <a:rPr lang="en-US" sz="1200" dirty="0" smtClean="0"/>
            <a:t>Platform for application development based on </a:t>
          </a:r>
          <a:r>
            <a:rPr lang="en-US" sz="1200" dirty="0" err="1" smtClean="0"/>
            <a:t>microservices</a:t>
          </a:r>
          <a:r>
            <a:rPr lang="en-US" sz="1200" dirty="0" smtClean="0"/>
            <a:t> (BEC)</a:t>
          </a:r>
          <a:endParaRPr lang="fr-FR" sz="1200" dirty="0"/>
        </a:p>
      </dgm:t>
    </dgm:pt>
    <dgm:pt modelId="{50DFA76C-B2EC-4614-A614-DA125CFF3F45}" type="parTrans" cxnId="{0CDCD8B9-A86F-49E7-AF60-163835BB2503}">
      <dgm:prSet/>
      <dgm:spPr/>
      <dgm:t>
        <a:bodyPr/>
        <a:lstStyle/>
        <a:p>
          <a:endParaRPr lang="fr-FR"/>
        </a:p>
      </dgm:t>
    </dgm:pt>
    <dgm:pt modelId="{6A428743-BAA5-49EA-B0C4-008C8A02E364}" type="sibTrans" cxnId="{0CDCD8B9-A86F-49E7-AF60-163835BB2503}">
      <dgm:prSet/>
      <dgm:spPr/>
      <dgm:t>
        <a:bodyPr/>
        <a:lstStyle/>
        <a:p>
          <a:endParaRPr lang="fr-FR"/>
        </a:p>
      </dgm:t>
    </dgm:pt>
    <dgm:pt modelId="{D3AD89BC-4C72-41E8-96F0-B5A5C2CDE81B}">
      <dgm:prSet phldrT="[Texte]" custT="1"/>
      <dgm:spPr/>
      <dgm:t>
        <a:bodyPr/>
        <a:lstStyle/>
        <a:p>
          <a:r>
            <a:rPr lang="en-US" sz="1200" dirty="0" smtClean="0"/>
            <a:t>Integration </a:t>
          </a:r>
          <a:r>
            <a:rPr lang="en-US" sz="1200" dirty="0" err="1" smtClean="0"/>
            <a:t>microservices</a:t>
          </a:r>
          <a:r>
            <a:rPr lang="en-US" sz="1200" dirty="0" smtClean="0"/>
            <a:t> on </a:t>
          </a:r>
          <a:r>
            <a:rPr lang="en-US" sz="1200" dirty="0" err="1" smtClean="0"/>
            <a:t>eBusiness</a:t>
          </a:r>
          <a:r>
            <a:rPr lang="en-US" sz="1200" dirty="0" smtClean="0"/>
            <a:t> platform (</a:t>
          </a:r>
          <a:r>
            <a:rPr lang="fr-FR" sz="1200" b="0" dirty="0" smtClean="0">
              <a:solidFill>
                <a:schemeClr val="tx1"/>
              </a:solidFill>
              <a:cs typeface="Arial" charset="0"/>
            </a:rPr>
            <a:t>Royal Mail Group</a:t>
          </a:r>
          <a:r>
            <a:rPr lang="en-US" sz="1200" dirty="0" smtClean="0"/>
            <a:t>)</a:t>
          </a:r>
          <a:endParaRPr lang="fr-FR" sz="1200" dirty="0"/>
        </a:p>
      </dgm:t>
    </dgm:pt>
    <dgm:pt modelId="{719BB855-F78D-4B73-A45F-BA310F0BC81B}" type="parTrans" cxnId="{CA230761-F3D7-44FB-ACA2-96D521592D28}">
      <dgm:prSet/>
      <dgm:spPr/>
      <dgm:t>
        <a:bodyPr/>
        <a:lstStyle/>
        <a:p>
          <a:endParaRPr lang="fr-FR"/>
        </a:p>
      </dgm:t>
    </dgm:pt>
    <dgm:pt modelId="{C15B2C05-1755-48C8-86EF-0552CAC707E1}" type="sibTrans" cxnId="{CA230761-F3D7-44FB-ACA2-96D521592D28}">
      <dgm:prSet/>
      <dgm:spPr/>
      <dgm:t>
        <a:bodyPr/>
        <a:lstStyle/>
        <a:p>
          <a:endParaRPr lang="fr-FR"/>
        </a:p>
      </dgm:t>
    </dgm:pt>
    <dgm:pt modelId="{B7FEA1C6-89BD-499E-8551-E315AD179AC6}">
      <dgm:prSet phldrT="[Texte]" custT="1"/>
      <dgm:spPr/>
      <dgm:t>
        <a:bodyPr/>
        <a:lstStyle/>
        <a:p>
          <a:r>
            <a:rPr lang="fr-FR" sz="1200" dirty="0" err="1" smtClean="0"/>
            <a:t>Other</a:t>
          </a:r>
          <a:r>
            <a:rPr lang="fr-FR" sz="1200" dirty="0" smtClean="0"/>
            <a:t> </a:t>
          </a:r>
          <a:r>
            <a:rPr lang="fr-FR" sz="1200" dirty="0" err="1" smtClean="0"/>
            <a:t>projects</a:t>
          </a:r>
          <a:endParaRPr lang="fr-FR" sz="1200" dirty="0"/>
        </a:p>
      </dgm:t>
    </dgm:pt>
    <dgm:pt modelId="{2F23C990-98DB-44DE-82B6-1FA9B704F358}" type="parTrans" cxnId="{2DF3362A-B643-481E-9D07-3C95CC9F9D46}">
      <dgm:prSet/>
      <dgm:spPr/>
      <dgm:t>
        <a:bodyPr/>
        <a:lstStyle/>
        <a:p>
          <a:endParaRPr lang="fr-FR"/>
        </a:p>
      </dgm:t>
    </dgm:pt>
    <dgm:pt modelId="{D3B7A739-1540-4030-842C-DC5468C77950}" type="sibTrans" cxnId="{2DF3362A-B643-481E-9D07-3C95CC9F9D46}">
      <dgm:prSet/>
      <dgm:spPr/>
      <dgm:t>
        <a:bodyPr/>
        <a:lstStyle/>
        <a:p>
          <a:endParaRPr lang="fr-FR"/>
        </a:p>
      </dgm:t>
    </dgm:pt>
    <dgm:pt modelId="{E422EF4A-B6FA-4003-BD5E-43FA76BEAEA5}">
      <dgm:prSet phldrT="[Texte]" custT="1"/>
      <dgm:spPr/>
      <dgm:t>
        <a:bodyPr/>
        <a:lstStyle/>
        <a:p>
          <a:r>
            <a:rPr lang="it-IT" sz="1200" dirty="0" smtClean="0"/>
            <a:t>Microservices platform for delivering Commerce Marketplace</a:t>
          </a:r>
          <a:endParaRPr lang="fr-FR" sz="1200" dirty="0"/>
        </a:p>
      </dgm:t>
    </dgm:pt>
    <dgm:pt modelId="{F88CDE09-81F4-4F07-9691-E6EC009B2EB7}" type="parTrans" cxnId="{E0883C9F-427D-46B8-92FD-3C21BAB507B3}">
      <dgm:prSet/>
      <dgm:spPr/>
      <dgm:t>
        <a:bodyPr/>
        <a:lstStyle/>
        <a:p>
          <a:endParaRPr lang="fr-FR"/>
        </a:p>
      </dgm:t>
    </dgm:pt>
    <dgm:pt modelId="{F33C5035-2088-4BCF-91D7-5E747BCB714B}" type="sibTrans" cxnId="{E0883C9F-427D-46B8-92FD-3C21BAB507B3}">
      <dgm:prSet/>
      <dgm:spPr/>
      <dgm:t>
        <a:bodyPr/>
        <a:lstStyle/>
        <a:p>
          <a:endParaRPr lang="fr-FR"/>
        </a:p>
      </dgm:t>
    </dgm:pt>
    <dgm:pt modelId="{E61D85C1-52F3-4814-85FB-A04849215302}" type="pres">
      <dgm:prSet presAssocID="{54038B03-2547-4A51-B648-204322ADAB64}" presName="linear" presStyleCnt="0">
        <dgm:presLayoutVars>
          <dgm:animLvl val="lvl"/>
          <dgm:resizeHandles val="exact"/>
        </dgm:presLayoutVars>
      </dgm:prSet>
      <dgm:spPr/>
      <dgm:t>
        <a:bodyPr/>
        <a:lstStyle/>
        <a:p>
          <a:endParaRPr lang="fr-FR"/>
        </a:p>
      </dgm:t>
    </dgm:pt>
    <dgm:pt modelId="{9061202F-9EDF-4778-90CF-5144A6512786}" type="pres">
      <dgm:prSet presAssocID="{8749157D-5477-48CF-B2CE-0DC08306CB3C}" presName="parentText" presStyleLbl="node1" presStyleIdx="0" presStyleCnt="3">
        <dgm:presLayoutVars>
          <dgm:chMax val="0"/>
          <dgm:bulletEnabled val="1"/>
        </dgm:presLayoutVars>
      </dgm:prSet>
      <dgm:spPr/>
      <dgm:t>
        <a:bodyPr/>
        <a:lstStyle/>
        <a:p>
          <a:endParaRPr lang="fr-FR"/>
        </a:p>
      </dgm:t>
    </dgm:pt>
    <dgm:pt modelId="{9EE9ACE7-1F49-4A60-99FE-AEDDB77AF7C1}" type="pres">
      <dgm:prSet presAssocID="{4B15E66F-35C3-4C03-BE38-0A4B2C31E875}" presName="spacer" presStyleCnt="0"/>
      <dgm:spPr/>
    </dgm:pt>
    <dgm:pt modelId="{C4E1D0B7-3C2D-471E-8AEC-9B0DD1841889}" type="pres">
      <dgm:prSet presAssocID="{89F1B0B4-9191-496B-B935-7239559217BE}" presName="parentText" presStyleLbl="node1" presStyleIdx="1" presStyleCnt="3">
        <dgm:presLayoutVars>
          <dgm:chMax val="0"/>
          <dgm:bulletEnabled val="1"/>
        </dgm:presLayoutVars>
      </dgm:prSet>
      <dgm:spPr/>
      <dgm:t>
        <a:bodyPr/>
        <a:lstStyle/>
        <a:p>
          <a:endParaRPr lang="fr-FR"/>
        </a:p>
      </dgm:t>
    </dgm:pt>
    <dgm:pt modelId="{98EF3699-97D5-4D94-9637-CBF9758928AE}" type="pres">
      <dgm:prSet presAssocID="{89F1B0B4-9191-496B-B935-7239559217BE}" presName="childText" presStyleLbl="revTx" presStyleIdx="0" presStyleCnt="1">
        <dgm:presLayoutVars>
          <dgm:bulletEnabled val="1"/>
        </dgm:presLayoutVars>
      </dgm:prSet>
      <dgm:spPr/>
      <dgm:t>
        <a:bodyPr/>
        <a:lstStyle/>
        <a:p>
          <a:endParaRPr lang="fr-FR"/>
        </a:p>
      </dgm:t>
    </dgm:pt>
    <dgm:pt modelId="{81655754-30D3-48EE-8C43-D78DA05521F7}" type="pres">
      <dgm:prSet presAssocID="{D6E12306-BDC3-4BAE-AA2B-40DB6800AB20}" presName="parentText" presStyleLbl="node1" presStyleIdx="2" presStyleCnt="3">
        <dgm:presLayoutVars>
          <dgm:chMax val="0"/>
          <dgm:bulletEnabled val="1"/>
        </dgm:presLayoutVars>
      </dgm:prSet>
      <dgm:spPr/>
      <dgm:t>
        <a:bodyPr/>
        <a:lstStyle/>
        <a:p>
          <a:endParaRPr lang="fr-FR"/>
        </a:p>
      </dgm:t>
    </dgm:pt>
  </dgm:ptLst>
  <dgm:cxnLst>
    <dgm:cxn modelId="{07F13049-F596-4F36-BD98-4AE87120E958}" srcId="{54038B03-2547-4A51-B648-204322ADAB64}" destId="{D6E12306-BDC3-4BAE-AA2B-40DB6800AB20}" srcOrd="2" destOrd="0" parTransId="{4231F6CB-1E14-4B18-B09A-63FA21544C38}" sibTransId="{216D1994-FE65-4F06-88B5-F1F5B56C679F}"/>
    <dgm:cxn modelId="{5CB8743B-8405-4ADE-BD4F-D72A8DF19A9D}" type="presOf" srcId="{8749157D-5477-48CF-B2CE-0DC08306CB3C}" destId="{9061202F-9EDF-4778-90CF-5144A6512786}" srcOrd="0" destOrd="0" presId="urn:microsoft.com/office/officeart/2005/8/layout/vList2"/>
    <dgm:cxn modelId="{BC15F670-14D8-4135-9045-2FF775E9F9A5}" type="presOf" srcId="{89F1B0B4-9191-496B-B935-7239559217BE}" destId="{C4E1D0B7-3C2D-471E-8AEC-9B0DD1841889}" srcOrd="0" destOrd="0" presId="urn:microsoft.com/office/officeart/2005/8/layout/vList2"/>
    <dgm:cxn modelId="{68B12DEE-06E2-4132-A7FC-5CA4506C873D}" type="presOf" srcId="{E04CB0A4-63EE-43B1-AC39-1E763920229F}" destId="{98EF3699-97D5-4D94-9637-CBF9758928AE}" srcOrd="0" destOrd="4" presId="urn:microsoft.com/office/officeart/2005/8/layout/vList2"/>
    <dgm:cxn modelId="{45BCC5AE-AD7E-44E5-956B-950CAC6D0643}" type="presOf" srcId="{BB238404-4911-43A8-9F6C-10FC2A3A11FA}" destId="{98EF3699-97D5-4D94-9637-CBF9758928AE}" srcOrd="0" destOrd="10" presId="urn:microsoft.com/office/officeart/2005/8/layout/vList2"/>
    <dgm:cxn modelId="{CA230761-F3D7-44FB-ACA2-96D521592D28}" srcId="{89F1B0B4-9191-496B-B935-7239559217BE}" destId="{D3AD89BC-4C72-41E8-96F0-B5A5C2CDE81B}" srcOrd="15" destOrd="0" parTransId="{719BB855-F78D-4B73-A45F-BA310F0BC81B}" sibTransId="{C15B2C05-1755-48C8-86EF-0552CAC707E1}"/>
    <dgm:cxn modelId="{AEFF4F19-9DB9-4942-8E96-6A2D6E92C013}" srcId="{89F1B0B4-9191-496B-B935-7239559217BE}" destId="{E04CB0A4-63EE-43B1-AC39-1E763920229F}" srcOrd="4" destOrd="0" parTransId="{AAEC296F-29E5-46FB-A117-6F0AF83783BF}" sibTransId="{DD7AA647-58E7-46BD-A7EA-1CF9CF6BA075}"/>
    <dgm:cxn modelId="{D233F006-1C28-4262-8347-779A0D12E84C}" srcId="{89F1B0B4-9191-496B-B935-7239559217BE}" destId="{9E772D78-60BF-4AAF-B264-1037137322DA}" srcOrd="1" destOrd="0" parTransId="{360E6723-F083-4158-80DB-C829F75E70F7}" sibTransId="{E2000161-12A3-4803-AA6A-451352B9C031}"/>
    <dgm:cxn modelId="{BC5D9373-99D5-4F3D-A7F2-50B717A0B8CA}" srcId="{89F1B0B4-9191-496B-B935-7239559217BE}" destId="{30563633-0F36-4A58-9677-3FA77CA3D581}" srcOrd="12" destOrd="0" parTransId="{DA1FF5F9-B3C5-42F1-9A6B-997F81D6E513}" sibTransId="{71CDA401-1D38-4884-BBE0-55893BFC5DF1}"/>
    <dgm:cxn modelId="{4ED515C8-2E49-4B52-BF62-E4D6EDA677ED}" type="presOf" srcId="{61308008-8655-4718-BA95-A6A21CE91F90}" destId="{98EF3699-97D5-4D94-9637-CBF9758928AE}" srcOrd="0" destOrd="13" presId="urn:microsoft.com/office/officeart/2005/8/layout/vList2"/>
    <dgm:cxn modelId="{CF5280E3-F86D-4E99-842F-DCADFED134F9}" type="presOf" srcId="{C4CB7E14-265E-4897-83DF-00137BECB996}" destId="{98EF3699-97D5-4D94-9637-CBF9758928AE}" srcOrd="0" destOrd="14" presId="urn:microsoft.com/office/officeart/2005/8/layout/vList2"/>
    <dgm:cxn modelId="{E0883C9F-427D-46B8-92FD-3C21BAB507B3}" srcId="{89F1B0B4-9191-496B-B935-7239559217BE}" destId="{E422EF4A-B6FA-4003-BD5E-43FA76BEAEA5}" srcOrd="16" destOrd="0" parTransId="{F88CDE09-81F4-4F07-9691-E6EC009B2EB7}" sibTransId="{F33C5035-2088-4BCF-91D7-5E747BCB714B}"/>
    <dgm:cxn modelId="{5A7FE153-245A-4F25-8540-0B836377C160}" type="presOf" srcId="{E422EF4A-B6FA-4003-BD5E-43FA76BEAEA5}" destId="{98EF3699-97D5-4D94-9637-CBF9758928AE}" srcOrd="0" destOrd="16" presId="urn:microsoft.com/office/officeart/2005/8/layout/vList2"/>
    <dgm:cxn modelId="{2DF3362A-B643-481E-9D07-3C95CC9F9D46}" srcId="{89F1B0B4-9191-496B-B935-7239559217BE}" destId="{B7FEA1C6-89BD-499E-8551-E315AD179AC6}" srcOrd="17" destOrd="0" parTransId="{2F23C990-98DB-44DE-82B6-1FA9B704F358}" sibTransId="{D3B7A739-1540-4030-842C-DC5468C77950}"/>
    <dgm:cxn modelId="{9D6CF319-C05C-40E6-9911-869F30684AC8}" srcId="{89F1B0B4-9191-496B-B935-7239559217BE}" destId="{563002D5-4BD4-4751-B5FD-3699362FB03D}" srcOrd="5" destOrd="0" parTransId="{115C00E8-BDFF-46CE-B86B-0654E39560F6}" sibTransId="{DE81E7FA-B5D7-403B-B24A-0E4D12386630}"/>
    <dgm:cxn modelId="{90C2F625-ABDD-4649-965A-06286E10362E}" type="presOf" srcId="{F27607A6-A601-402C-8A7F-43254EC56BD7}" destId="{98EF3699-97D5-4D94-9637-CBF9758928AE}" srcOrd="0" destOrd="3" presId="urn:microsoft.com/office/officeart/2005/8/layout/vList2"/>
    <dgm:cxn modelId="{2C57AC29-38BF-4C96-927D-4B5001977F52}" srcId="{89F1B0B4-9191-496B-B935-7239559217BE}" destId="{10694F1E-5D70-4BFA-8786-1FF85AD54B00}" srcOrd="8" destOrd="0" parTransId="{96E0837F-2CDB-48AC-BBCA-9FC17ABCCE8F}" sibTransId="{0039E359-F1F9-44CC-BA8A-1805F17770FA}"/>
    <dgm:cxn modelId="{176589EE-876C-4844-978A-CF486D2BC4E7}" type="presOf" srcId="{D6E12306-BDC3-4BAE-AA2B-40DB6800AB20}" destId="{81655754-30D3-48EE-8C43-D78DA05521F7}" srcOrd="0" destOrd="0" presId="urn:microsoft.com/office/officeart/2005/8/layout/vList2"/>
    <dgm:cxn modelId="{FD8CBB2C-61FA-4134-BA8A-898B074560DD}" type="presOf" srcId="{20815933-4557-441A-AA61-0BC6C841545C}" destId="{98EF3699-97D5-4D94-9637-CBF9758928AE}" srcOrd="0" destOrd="2" presId="urn:microsoft.com/office/officeart/2005/8/layout/vList2"/>
    <dgm:cxn modelId="{37002B23-65B9-4772-ACC2-6AD4CD2E39EF}" srcId="{89F1B0B4-9191-496B-B935-7239559217BE}" destId="{4F345C7A-EDDE-40A6-973C-4AF93182857E}" srcOrd="0" destOrd="0" parTransId="{A93E26C5-EE61-46A1-8E55-BEA192C54501}" sibTransId="{B57D34A6-D3E0-45F4-A06D-44F818933B2C}"/>
    <dgm:cxn modelId="{AF793A5B-4386-4107-A3C9-B6F9850B8A9B}" srcId="{89F1B0B4-9191-496B-B935-7239559217BE}" destId="{E309A8B2-4731-4FA5-A5F6-99591F6FBC26}" srcOrd="11" destOrd="0" parTransId="{4E7EDF6C-575F-4335-B404-CAD9625CDFF6}" sibTransId="{E5E1F690-DB8A-49BE-926B-BDBDE959BA3A}"/>
    <dgm:cxn modelId="{757B97E9-B57B-4637-A439-23E5FD77DE61}" srcId="{89F1B0B4-9191-496B-B935-7239559217BE}" destId="{F27607A6-A601-402C-8A7F-43254EC56BD7}" srcOrd="3" destOrd="0" parTransId="{F8CDB3DC-D7F6-4276-A4D7-06166376314A}" sibTransId="{88CA5B4F-3224-48F4-8E97-7F8D817AE42C}"/>
    <dgm:cxn modelId="{0CDCD8B9-A86F-49E7-AF60-163835BB2503}" srcId="{89F1B0B4-9191-496B-B935-7239559217BE}" destId="{C4CB7E14-265E-4897-83DF-00137BECB996}" srcOrd="14" destOrd="0" parTransId="{50DFA76C-B2EC-4614-A614-DA125CFF3F45}" sibTransId="{6A428743-BAA5-49EA-B0C4-008C8A02E364}"/>
    <dgm:cxn modelId="{4D12B702-7237-47F2-9D0F-F94D152E605C}" srcId="{54038B03-2547-4A51-B648-204322ADAB64}" destId="{8749157D-5477-48CF-B2CE-0DC08306CB3C}" srcOrd="0" destOrd="0" parTransId="{9426E9AE-0C71-45E0-BD3E-87D6ABAC3917}" sibTransId="{4B15E66F-35C3-4C03-BE38-0A4B2C31E875}"/>
    <dgm:cxn modelId="{FD7C7536-5266-48E1-9B4D-BCDA14EF7994}" type="presOf" srcId="{F5283FE3-4EA4-4E80-B075-D8DCE41F86A5}" destId="{98EF3699-97D5-4D94-9637-CBF9758928AE}" srcOrd="0" destOrd="9" presId="urn:microsoft.com/office/officeart/2005/8/layout/vList2"/>
    <dgm:cxn modelId="{4219C705-4AD3-40D9-96F5-8712ECE872EC}" type="presOf" srcId="{B7FEA1C6-89BD-499E-8551-E315AD179AC6}" destId="{98EF3699-97D5-4D94-9637-CBF9758928AE}" srcOrd="0" destOrd="17" presId="urn:microsoft.com/office/officeart/2005/8/layout/vList2"/>
    <dgm:cxn modelId="{6D791FBC-7761-4BE4-B493-EB1AED6DE346}" type="presOf" srcId="{4F345C7A-EDDE-40A6-973C-4AF93182857E}" destId="{98EF3699-97D5-4D94-9637-CBF9758928AE}" srcOrd="0" destOrd="0" presId="urn:microsoft.com/office/officeart/2005/8/layout/vList2"/>
    <dgm:cxn modelId="{8042F53F-3F10-4161-812A-1C6B0EAC65CD}" type="presOf" srcId="{E309A8B2-4731-4FA5-A5F6-99591F6FBC26}" destId="{98EF3699-97D5-4D94-9637-CBF9758928AE}" srcOrd="0" destOrd="11" presId="urn:microsoft.com/office/officeart/2005/8/layout/vList2"/>
    <dgm:cxn modelId="{070BA026-C299-4895-9D2A-9B36F1041877}" type="presOf" srcId="{C810EF0F-099C-4606-BB41-0F5E5AB547F3}" destId="{98EF3699-97D5-4D94-9637-CBF9758928AE}" srcOrd="0" destOrd="6" presId="urn:microsoft.com/office/officeart/2005/8/layout/vList2"/>
    <dgm:cxn modelId="{F902A2D8-D043-470F-9165-D8F0BBFB78C4}" type="presOf" srcId="{54038B03-2547-4A51-B648-204322ADAB64}" destId="{E61D85C1-52F3-4814-85FB-A04849215302}" srcOrd="0" destOrd="0" presId="urn:microsoft.com/office/officeart/2005/8/layout/vList2"/>
    <dgm:cxn modelId="{97D47523-80D3-474D-912B-5D9044933FB7}" srcId="{89F1B0B4-9191-496B-B935-7239559217BE}" destId="{F5283FE3-4EA4-4E80-B075-D8DCE41F86A5}" srcOrd="9" destOrd="0" parTransId="{93FAED1A-74D8-4706-8D71-460D75F3BAF8}" sibTransId="{ECE266DB-3662-41BA-AB74-91C0DAAA8E63}"/>
    <dgm:cxn modelId="{4C28D3E1-C06E-4564-9EAA-3D06E85E2F87}" srcId="{54038B03-2547-4A51-B648-204322ADAB64}" destId="{89F1B0B4-9191-496B-B935-7239559217BE}" srcOrd="1" destOrd="0" parTransId="{C42744F5-ACC1-4367-8274-96D32E08B14D}" sibTransId="{C8BD86C7-7B9A-4A48-893F-3DFF3E49FE32}"/>
    <dgm:cxn modelId="{4A9BE592-8E45-49AB-8916-1285257D30B4}" srcId="{89F1B0B4-9191-496B-B935-7239559217BE}" destId="{20815933-4557-441A-AA61-0BC6C841545C}" srcOrd="2" destOrd="0" parTransId="{F62342AD-DCF1-42A7-86E1-6B30232DF0EB}" sibTransId="{AC7208DB-EFD7-47BB-8D2C-A5E10DDEDB3C}"/>
    <dgm:cxn modelId="{E5DBB581-480A-458A-A348-E2B491210F01}" srcId="{89F1B0B4-9191-496B-B935-7239559217BE}" destId="{C810EF0F-099C-4606-BB41-0F5E5AB547F3}" srcOrd="6" destOrd="0" parTransId="{3CDA6C22-92FE-42C0-9123-107EDA5DB695}" sibTransId="{328540C7-D06F-476F-8CD1-4F9A04A5EB9C}"/>
    <dgm:cxn modelId="{E3020F0B-3A44-4A25-AE0A-30C37D9723BB}" type="presOf" srcId="{563002D5-4BD4-4751-B5FD-3699362FB03D}" destId="{98EF3699-97D5-4D94-9637-CBF9758928AE}" srcOrd="0" destOrd="5" presId="urn:microsoft.com/office/officeart/2005/8/layout/vList2"/>
    <dgm:cxn modelId="{890CE64B-F608-4505-8530-EE914B6E267A}" type="presOf" srcId="{9E772D78-60BF-4AAF-B264-1037137322DA}" destId="{98EF3699-97D5-4D94-9637-CBF9758928AE}" srcOrd="0" destOrd="1" presId="urn:microsoft.com/office/officeart/2005/8/layout/vList2"/>
    <dgm:cxn modelId="{BB40C1AC-2355-4E75-97E0-64BD5CC4AE39}" srcId="{89F1B0B4-9191-496B-B935-7239559217BE}" destId="{61308008-8655-4718-BA95-A6A21CE91F90}" srcOrd="13" destOrd="0" parTransId="{B7FA5438-BBE1-43F9-B2CC-A287D18C02C5}" sibTransId="{DAA10C9D-1CB0-495F-AB07-69217A5BBEAB}"/>
    <dgm:cxn modelId="{010A3BC9-169C-4095-9A99-377B231672E6}" srcId="{89F1B0B4-9191-496B-B935-7239559217BE}" destId="{BB238404-4911-43A8-9F6C-10FC2A3A11FA}" srcOrd="10" destOrd="0" parTransId="{D4E85449-2307-4483-99CF-C1B22CC2F3E2}" sibTransId="{CCD01AAF-4B6B-4771-8889-ADA73089D108}"/>
    <dgm:cxn modelId="{530804A6-4A5C-4EF6-9BFF-860F8BAD3CDE}" type="presOf" srcId="{10694F1E-5D70-4BFA-8786-1FF85AD54B00}" destId="{98EF3699-97D5-4D94-9637-CBF9758928AE}" srcOrd="0" destOrd="8" presId="urn:microsoft.com/office/officeart/2005/8/layout/vList2"/>
    <dgm:cxn modelId="{C881F109-B038-416C-9386-2CF20421CF09}" srcId="{89F1B0B4-9191-496B-B935-7239559217BE}" destId="{50195F57-7E85-404F-A028-2FC140F80887}" srcOrd="7" destOrd="0" parTransId="{2F0AB99A-229E-4225-99B6-BBA7D241C9C3}" sibTransId="{200EF580-8CFA-418A-8C54-1C890DF65DA2}"/>
    <dgm:cxn modelId="{D30EE74D-9DC8-46EC-BDFB-9E60513EC20E}" type="presOf" srcId="{D3AD89BC-4C72-41E8-96F0-B5A5C2CDE81B}" destId="{98EF3699-97D5-4D94-9637-CBF9758928AE}" srcOrd="0" destOrd="15" presId="urn:microsoft.com/office/officeart/2005/8/layout/vList2"/>
    <dgm:cxn modelId="{C1BDFACD-5C9A-43F5-8B01-AF0D9276965B}" type="presOf" srcId="{50195F57-7E85-404F-A028-2FC140F80887}" destId="{98EF3699-97D5-4D94-9637-CBF9758928AE}" srcOrd="0" destOrd="7" presId="urn:microsoft.com/office/officeart/2005/8/layout/vList2"/>
    <dgm:cxn modelId="{8FA39093-F53E-41F5-A633-ADC52AC77D17}" type="presOf" srcId="{30563633-0F36-4A58-9677-3FA77CA3D581}" destId="{98EF3699-97D5-4D94-9637-CBF9758928AE}" srcOrd="0" destOrd="12" presId="urn:microsoft.com/office/officeart/2005/8/layout/vList2"/>
    <dgm:cxn modelId="{ED0E21B7-FCCD-4239-A25A-78D38199DDD8}" type="presParOf" srcId="{E61D85C1-52F3-4814-85FB-A04849215302}" destId="{9061202F-9EDF-4778-90CF-5144A6512786}" srcOrd="0" destOrd="0" presId="urn:microsoft.com/office/officeart/2005/8/layout/vList2"/>
    <dgm:cxn modelId="{14438DDF-E0B3-4450-A32B-F0F2A3E7614E}" type="presParOf" srcId="{E61D85C1-52F3-4814-85FB-A04849215302}" destId="{9EE9ACE7-1F49-4A60-99FE-AEDDB77AF7C1}" srcOrd="1" destOrd="0" presId="urn:microsoft.com/office/officeart/2005/8/layout/vList2"/>
    <dgm:cxn modelId="{71D0D4D3-3E7F-4B3F-A73C-873FCA8FF3DC}" type="presParOf" srcId="{E61D85C1-52F3-4814-85FB-A04849215302}" destId="{C4E1D0B7-3C2D-471E-8AEC-9B0DD1841889}" srcOrd="2" destOrd="0" presId="urn:microsoft.com/office/officeart/2005/8/layout/vList2"/>
    <dgm:cxn modelId="{565B93AC-EB6B-4B2C-BBD3-E84FAE479034}" type="presParOf" srcId="{E61D85C1-52F3-4814-85FB-A04849215302}" destId="{98EF3699-97D5-4D94-9637-CBF9758928AE}" srcOrd="3" destOrd="0" presId="urn:microsoft.com/office/officeart/2005/8/layout/vList2"/>
    <dgm:cxn modelId="{8FD6E489-D0D9-4930-9712-82533213FA9E}" type="presParOf" srcId="{E61D85C1-52F3-4814-85FB-A04849215302}" destId="{81655754-30D3-48EE-8C43-D78DA05521F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6EBF8A87-DCDA-42FF-832E-B90C396C0F85}" type="datetimeFigureOut">
              <a:rPr lang="fr-FR" smtClean="0"/>
              <a:t>24/05/2017</a:t>
            </a:fld>
            <a:endParaRPr lang="fr-FR"/>
          </a:p>
        </p:txBody>
      </p:sp>
      <p:sp>
        <p:nvSpPr>
          <p:cNvPr id="4" name="Espace réservé du pied de page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6C7366C-3E06-4B5B-9565-B2BBD95CADAF}" type="slidenum">
              <a:rPr lang="fr-FR" smtClean="0"/>
              <a:t>‹N°›</a:t>
            </a:fld>
            <a:endParaRPr lang="fr-FR"/>
          </a:p>
        </p:txBody>
      </p:sp>
    </p:spTree>
    <p:extLst>
      <p:ext uri="{BB962C8B-B14F-4D97-AF65-F5344CB8AC3E}">
        <p14:creationId xmlns:p14="http://schemas.microsoft.com/office/powerpoint/2010/main" val="3416871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080655E7-8F5B-4F96-88C5-4BC688C9848D}" type="datetimeFigureOut">
              <a:rPr lang="fr-FR" smtClean="0"/>
              <a:t>24/05/2017</a:t>
            </a:fld>
            <a:endParaRPr lang="fr-FR"/>
          </a:p>
        </p:txBody>
      </p:sp>
      <p:sp>
        <p:nvSpPr>
          <p:cNvPr id="4" name="Espace réservé de l'image des diapositives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AFA5DC67-EF90-4941-A16E-172AC49BD7B2}" type="slidenum">
              <a:rPr lang="fr-FR" smtClean="0"/>
              <a:t>‹N°›</a:t>
            </a:fld>
            <a:endParaRPr lang="fr-FR"/>
          </a:p>
        </p:txBody>
      </p:sp>
    </p:spTree>
    <p:extLst>
      <p:ext uri="{BB962C8B-B14F-4D97-AF65-F5344CB8AC3E}">
        <p14:creationId xmlns:p14="http://schemas.microsoft.com/office/powerpoint/2010/main" val="1497548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622300" indent="-171450" algn="just">
              <a:spcAft>
                <a:spcPts val="300"/>
              </a:spcAft>
              <a:buClr>
                <a:srgbClr val="C8C500"/>
              </a:buClr>
              <a:buFont typeface="Arial" panose="020B0604020202020204" pitchFamily="34" charset="0"/>
              <a:buChar char="•"/>
            </a:pPr>
            <a:r>
              <a:rPr lang="en-US" sz="1200" dirty="0" smtClean="0">
                <a:solidFill>
                  <a:schemeClr val="tx1"/>
                </a:solidFill>
              </a:rPr>
              <a:t>The Ministry of Justice required support in delivering a new </a:t>
            </a:r>
            <a:r>
              <a:rPr lang="en-US" sz="1200" b="1" dirty="0" smtClean="0">
                <a:solidFill>
                  <a:schemeClr val="tx1"/>
                </a:solidFill>
              </a:rPr>
              <a:t>platform to support the digital transformation </a:t>
            </a:r>
            <a:r>
              <a:rPr lang="en-US" sz="1200" dirty="0" smtClean="0">
                <a:solidFill>
                  <a:schemeClr val="tx1"/>
                </a:solidFill>
              </a:rPr>
              <a:t>of the UK legal system into a paperless environment. The client required an architecture rapidly scalable and </a:t>
            </a:r>
            <a:r>
              <a:rPr lang="en-US" sz="1200" b="1" dirty="0" smtClean="0">
                <a:solidFill>
                  <a:schemeClr val="tx1"/>
                </a:solidFill>
              </a:rPr>
              <a:t>based on open source technologies </a:t>
            </a:r>
            <a:r>
              <a:rPr lang="en-US" sz="1200" dirty="0" smtClean="0">
                <a:solidFill>
                  <a:schemeClr val="tx1"/>
                </a:solidFill>
              </a:rPr>
              <a:t>and standards with complex integration requirements. A micro services architecture resolves many of the risks endemic with a traditional 3 tier monolithic architecture such as long painful expensive release cycles and challenges in scaling to enterprise volumes.</a:t>
            </a:r>
          </a:p>
          <a:p>
            <a:pPr marL="622300" indent="-171450" algn="just">
              <a:spcAft>
                <a:spcPts val="300"/>
              </a:spcAft>
              <a:buClr>
                <a:srgbClr val="C8C500"/>
              </a:buClr>
              <a:buFont typeface="Arial" panose="020B0604020202020204" pitchFamily="34" charset="0"/>
              <a:buChar char="•"/>
            </a:pPr>
            <a:r>
              <a:rPr lang="en-US" sz="1200" dirty="0" smtClean="0">
                <a:solidFill>
                  <a:schemeClr val="tx1"/>
                </a:solidFill>
              </a:rPr>
              <a:t>A </a:t>
            </a:r>
            <a:r>
              <a:rPr lang="en-US" sz="1200" b="1" dirty="0" smtClean="0">
                <a:solidFill>
                  <a:schemeClr val="tx1"/>
                </a:solidFill>
              </a:rPr>
              <a:t>micro services architecture </a:t>
            </a:r>
            <a:r>
              <a:rPr lang="en-US" sz="1200" dirty="0" smtClean="0">
                <a:solidFill>
                  <a:schemeClr val="tx1"/>
                </a:solidFill>
              </a:rPr>
              <a:t>has a number of </a:t>
            </a:r>
            <a:r>
              <a:rPr lang="en-US" sz="1200" b="1" dirty="0" smtClean="0">
                <a:solidFill>
                  <a:schemeClr val="tx1"/>
                </a:solidFill>
              </a:rPr>
              <a:t>key challenges</a:t>
            </a:r>
            <a:r>
              <a:rPr lang="en-US" sz="1200" dirty="0" smtClean="0">
                <a:solidFill>
                  <a:schemeClr val="tx1"/>
                </a:solidFill>
              </a:rPr>
              <a:t> (</a:t>
            </a:r>
            <a:r>
              <a:rPr lang="en-US" sz="1100" dirty="0" smtClean="0">
                <a:solidFill>
                  <a:schemeClr val="tx1"/>
                </a:solidFill>
              </a:rPr>
              <a:t>How do we break down the capabilities into distinct micro services? How do we ensure that those services are efficiently maintainable, scalable and reusable? How do we align our organizational structure to support a micro services architecture? How do we model the business domain in a way that supports micro services and event sourcing? How do we ensure that micro services are sufficiently decoupled? How do we leverage the benefits of cloud and address the risks associated with a distributed system securely?)</a:t>
            </a:r>
          </a:p>
          <a:p>
            <a:pPr marL="622300" indent="-171450" algn="just">
              <a:spcAft>
                <a:spcPts val="300"/>
              </a:spcAft>
              <a:buClr>
                <a:srgbClr val="C8C500"/>
              </a:buClr>
              <a:buFont typeface="Arial" panose="020B0604020202020204" pitchFamily="34" charset="0"/>
              <a:buChar char="•"/>
            </a:pPr>
            <a:r>
              <a:rPr lang="en-US" sz="1200" dirty="0" smtClean="0">
                <a:solidFill>
                  <a:schemeClr val="tx1"/>
                </a:solidFill>
              </a:rPr>
              <a:t>We integrated the </a:t>
            </a:r>
            <a:r>
              <a:rPr lang="en-US" sz="1200" b="1" dirty="0" smtClean="0">
                <a:solidFill>
                  <a:schemeClr val="tx1"/>
                </a:solidFill>
              </a:rPr>
              <a:t>Domain Driven Design </a:t>
            </a:r>
            <a:r>
              <a:rPr lang="en-US" sz="1200" dirty="0" smtClean="0">
                <a:solidFill>
                  <a:schemeClr val="tx1"/>
                </a:solidFill>
              </a:rPr>
              <a:t>(DDD) methodology into the </a:t>
            </a:r>
            <a:r>
              <a:rPr lang="en-US" sz="1200" b="1" dirty="0" smtClean="0">
                <a:solidFill>
                  <a:schemeClr val="tx1"/>
                </a:solidFill>
              </a:rPr>
              <a:t>agile delivery process </a:t>
            </a:r>
            <a:r>
              <a:rPr lang="en-US" sz="1200" dirty="0" smtClean="0">
                <a:solidFill>
                  <a:schemeClr val="tx1"/>
                </a:solidFill>
              </a:rPr>
              <a:t>to generate a logical domain model for the project that identifies the logical services that interact to deliver the required functionality. Business services are modelled using the DDD concepts of bounded contexts, aggregates, commands, events and process managers. These map directly to the logical and physical solution building blocks which enables rapid development of business services and a fast information feedback loop to the business stakeholders, utilizing a ubiquitous domain language enabling the business services to be understood, discussed and realized in an agile way.</a:t>
            </a:r>
          </a:p>
          <a:p>
            <a:pPr marL="622300" indent="-171450" algn="just">
              <a:spcAft>
                <a:spcPts val="300"/>
              </a:spcAft>
              <a:buClr>
                <a:srgbClr val="C8C500"/>
              </a:buClr>
              <a:buFont typeface="Arial" panose="020B0604020202020204" pitchFamily="34" charset="0"/>
              <a:buChar char="•"/>
            </a:pPr>
            <a:r>
              <a:rPr lang="en-US" sz="1200" dirty="0" smtClean="0">
                <a:solidFill>
                  <a:schemeClr val="tx1"/>
                </a:solidFill>
              </a:rPr>
              <a:t>The delivery organization was aligned to the micro services concept by </a:t>
            </a:r>
            <a:r>
              <a:rPr lang="en-US" sz="1200" b="1" dirty="0" smtClean="0">
                <a:solidFill>
                  <a:schemeClr val="tx1"/>
                </a:solidFill>
              </a:rPr>
              <a:t>assigning ownership of each service to a specific delivery team </a:t>
            </a:r>
            <a:r>
              <a:rPr lang="en-US" sz="1200" dirty="0" smtClean="0">
                <a:solidFill>
                  <a:schemeClr val="tx1"/>
                </a:solidFill>
              </a:rPr>
              <a:t>and applying a program wide set of design and coding standards based on principles which were applied as part of both automated and qualitative continuous assurance processes.</a:t>
            </a:r>
          </a:p>
          <a:p>
            <a:pPr marL="622300" indent="-171450" algn="just">
              <a:spcAft>
                <a:spcPts val="300"/>
              </a:spcAft>
              <a:buClr>
                <a:srgbClr val="C8C500"/>
              </a:buClr>
              <a:buFont typeface="Arial" panose="020B0604020202020204" pitchFamily="34" charset="0"/>
              <a:buChar char="•"/>
            </a:pPr>
            <a:r>
              <a:rPr lang="en-US" sz="1200" dirty="0" smtClean="0">
                <a:solidFill>
                  <a:schemeClr val="tx1"/>
                </a:solidFill>
              </a:rPr>
              <a:t>The scale of the platform with its interfaces with many external agencies made it a good candidate for eventual rather than transactional consistency. To do this we created an </a:t>
            </a:r>
            <a:r>
              <a:rPr lang="en-US" sz="1200" b="1" dirty="0" smtClean="0">
                <a:solidFill>
                  <a:schemeClr val="tx1"/>
                </a:solidFill>
              </a:rPr>
              <a:t>asynchronous event driven platform </a:t>
            </a:r>
            <a:r>
              <a:rPr lang="en-US" sz="1200" dirty="0" smtClean="0">
                <a:solidFill>
                  <a:schemeClr val="tx1"/>
                </a:solidFill>
              </a:rPr>
              <a:t>based on the JEE 7 framework in which each micro service interacted with an internal event store and only allowed communication with other services through </a:t>
            </a:r>
            <a:r>
              <a:rPr lang="en-US" sz="1200" b="1" dirty="0" err="1" smtClean="0">
                <a:solidFill>
                  <a:schemeClr val="tx1"/>
                </a:solidFill>
              </a:rPr>
              <a:t>RESTful</a:t>
            </a:r>
            <a:r>
              <a:rPr lang="en-US" sz="1200" b="1" dirty="0" smtClean="0">
                <a:solidFill>
                  <a:schemeClr val="tx1"/>
                </a:solidFill>
              </a:rPr>
              <a:t> APIs </a:t>
            </a:r>
            <a:r>
              <a:rPr lang="en-US" sz="1200" dirty="0" smtClean="0">
                <a:solidFill>
                  <a:schemeClr val="tx1"/>
                </a:solidFill>
              </a:rPr>
              <a:t>or public message events based on open standards. Again, the DDD approach proved invaluable in modelling the events and interactions within and between services.</a:t>
            </a:r>
          </a:p>
          <a:p>
            <a:pPr marL="622300" indent="-171450" algn="just">
              <a:spcAft>
                <a:spcPts val="300"/>
              </a:spcAft>
              <a:buClr>
                <a:srgbClr val="C8C500"/>
              </a:buClr>
              <a:buFont typeface="Arial" panose="020B0604020202020204" pitchFamily="34" charset="0"/>
              <a:buChar char="•"/>
            </a:pPr>
            <a:r>
              <a:rPr lang="en-US" sz="1200" dirty="0" smtClean="0">
                <a:solidFill>
                  <a:schemeClr val="tx1"/>
                </a:solidFill>
              </a:rPr>
              <a:t>Scalability was achieved by ensuring that services were stateless and by applying CQRS concepts to </a:t>
            </a:r>
            <a:r>
              <a:rPr lang="en-US" sz="1200" b="1" dirty="0" smtClean="0">
                <a:solidFill>
                  <a:schemeClr val="tx1"/>
                </a:solidFill>
              </a:rPr>
              <a:t>decouple the read </a:t>
            </a:r>
            <a:r>
              <a:rPr lang="en-US" sz="1200" dirty="0" smtClean="0">
                <a:solidFill>
                  <a:schemeClr val="tx1"/>
                </a:solidFill>
              </a:rPr>
              <a:t>side of each service </a:t>
            </a:r>
            <a:r>
              <a:rPr lang="en-US" sz="1200" b="1" dirty="0" smtClean="0">
                <a:solidFill>
                  <a:schemeClr val="tx1"/>
                </a:solidFill>
              </a:rPr>
              <a:t>from the write </a:t>
            </a:r>
            <a:r>
              <a:rPr lang="en-US" sz="1200" dirty="0" smtClean="0">
                <a:solidFill>
                  <a:schemeClr val="tx1"/>
                </a:solidFill>
              </a:rPr>
              <a:t>therefore enabling the views to be scaled independently to the write modules.</a:t>
            </a:r>
          </a:p>
          <a:p>
            <a:pPr marL="622300" indent="-171450" algn="just">
              <a:spcAft>
                <a:spcPts val="300"/>
              </a:spcAft>
              <a:buClr>
                <a:srgbClr val="C8C500"/>
              </a:buClr>
              <a:buFont typeface="Arial" panose="020B0604020202020204" pitchFamily="34" charset="0"/>
              <a:buChar char="•"/>
            </a:pPr>
            <a:r>
              <a:rPr lang="en-US" sz="1200" dirty="0" smtClean="0">
                <a:solidFill>
                  <a:schemeClr val="tx1"/>
                </a:solidFill>
              </a:rPr>
              <a:t>From the very inception of the program and the initial prototype services we leveraged the </a:t>
            </a:r>
            <a:r>
              <a:rPr lang="en-US" sz="1200" b="1" dirty="0" smtClean="0">
                <a:solidFill>
                  <a:schemeClr val="tx1"/>
                </a:solidFill>
              </a:rPr>
              <a:t>cloud</a:t>
            </a:r>
            <a:r>
              <a:rPr lang="en-US" sz="1200" dirty="0" smtClean="0">
                <a:solidFill>
                  <a:schemeClr val="tx1"/>
                </a:solidFill>
              </a:rPr>
              <a:t> and developed </a:t>
            </a:r>
            <a:r>
              <a:rPr lang="en-US" sz="1200" b="1" dirty="0" smtClean="0">
                <a:solidFill>
                  <a:schemeClr val="tx1"/>
                </a:solidFill>
              </a:rPr>
              <a:t>automated continuous delivery build pipelines</a:t>
            </a:r>
            <a:r>
              <a:rPr lang="en-US" sz="1200" dirty="0" smtClean="0">
                <a:solidFill>
                  <a:schemeClr val="tx1"/>
                </a:solidFill>
              </a:rPr>
              <a:t>. We fostered a </a:t>
            </a:r>
            <a:r>
              <a:rPr lang="en-US" sz="1200" b="1" dirty="0" err="1" smtClean="0">
                <a:solidFill>
                  <a:schemeClr val="tx1"/>
                </a:solidFill>
              </a:rPr>
              <a:t>DevOps</a:t>
            </a:r>
            <a:r>
              <a:rPr lang="en-US" sz="1200" b="1" dirty="0" smtClean="0">
                <a:solidFill>
                  <a:schemeClr val="tx1"/>
                </a:solidFill>
              </a:rPr>
              <a:t> culture </a:t>
            </a:r>
            <a:r>
              <a:rPr lang="en-US" sz="1200" dirty="0" smtClean="0">
                <a:solidFill>
                  <a:schemeClr val="tx1"/>
                </a:solidFill>
              </a:rPr>
              <a:t>and made extensive use of tools such as Jenkins, </a:t>
            </a:r>
            <a:r>
              <a:rPr lang="en-US" sz="1200" dirty="0" err="1" smtClean="0">
                <a:solidFill>
                  <a:schemeClr val="tx1"/>
                </a:solidFill>
              </a:rPr>
              <a:t>Sonarqube</a:t>
            </a:r>
            <a:r>
              <a:rPr lang="en-US" sz="1200" dirty="0" smtClean="0">
                <a:solidFill>
                  <a:schemeClr val="tx1"/>
                </a:solidFill>
              </a:rPr>
              <a:t> and </a:t>
            </a:r>
            <a:r>
              <a:rPr lang="en-US" sz="1200" dirty="0" err="1" smtClean="0">
                <a:solidFill>
                  <a:schemeClr val="tx1"/>
                </a:solidFill>
              </a:rPr>
              <a:t>Ansible</a:t>
            </a:r>
            <a:r>
              <a:rPr lang="en-US" sz="1200" dirty="0" smtClean="0">
                <a:solidFill>
                  <a:schemeClr val="tx1"/>
                </a:solidFill>
              </a:rPr>
              <a:t> to automate the build process to establish an automated software delivery cycle providing rapid feedback to developers on QA.</a:t>
            </a:r>
          </a:p>
          <a:p>
            <a:pPr marL="622300" indent="-171450" algn="just">
              <a:spcAft>
                <a:spcPts val="300"/>
              </a:spcAft>
              <a:buClr>
                <a:srgbClr val="C8C500"/>
              </a:buClr>
              <a:buFont typeface="Arial" panose="020B0604020202020204" pitchFamily="34" charset="0"/>
              <a:buChar char="•"/>
            </a:pPr>
            <a:r>
              <a:rPr lang="en-US" sz="1200" dirty="0" smtClean="0">
                <a:solidFill>
                  <a:schemeClr val="tx1"/>
                </a:solidFill>
              </a:rPr>
              <a:t>With large distributed platforms, security is challenging and in this case the client implemented an </a:t>
            </a:r>
            <a:r>
              <a:rPr lang="en-US" sz="1200" b="1" dirty="0" smtClean="0">
                <a:solidFill>
                  <a:schemeClr val="tx1"/>
                </a:solidFill>
              </a:rPr>
              <a:t>independent identity management solution </a:t>
            </a:r>
            <a:r>
              <a:rPr lang="en-US" sz="1200" dirty="0" smtClean="0">
                <a:solidFill>
                  <a:schemeClr val="tx1"/>
                </a:solidFill>
              </a:rPr>
              <a:t>to provide authentication of all messages coming into the system. By creating a common platform on which to build micro services, we introduced a mechanism for implementing system wide cross-cutting features such as access control (attribute based) and message auditing using interceptor components to ensure such features were implemented in a consistent manner across each micro service.</a:t>
            </a:r>
          </a:p>
        </p:txBody>
      </p:sp>
      <p:sp>
        <p:nvSpPr>
          <p:cNvPr id="4" name="Espace réservé du numéro de diapositive 3"/>
          <p:cNvSpPr>
            <a:spLocks noGrp="1"/>
          </p:cNvSpPr>
          <p:nvPr>
            <p:ph type="sldNum" sz="quarter" idx="10"/>
          </p:nvPr>
        </p:nvSpPr>
        <p:spPr/>
        <p:txBody>
          <a:bodyPr/>
          <a:lstStyle/>
          <a:p>
            <a:fld id="{AFA5DC67-EF90-4941-A16E-172AC49BD7B2}" type="slidenum">
              <a:rPr lang="fr-FR" smtClean="0"/>
              <a:t>9</a:t>
            </a:fld>
            <a:endParaRPr lang="fr-FR"/>
          </a:p>
        </p:txBody>
      </p:sp>
    </p:spTree>
    <p:extLst>
      <p:ext uri="{BB962C8B-B14F-4D97-AF65-F5344CB8AC3E}">
        <p14:creationId xmlns:p14="http://schemas.microsoft.com/office/powerpoint/2010/main" val="8277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59D8A54-984B-4C88-89A5-2364F03F24E1}" type="slidenum">
              <a:rPr lang="es-ES_tradnl" smtClean="0"/>
              <a:pPr/>
              <a:t>28</a:t>
            </a:fld>
            <a:endParaRPr lang="es-ES_tradnl"/>
          </a:p>
        </p:txBody>
      </p:sp>
    </p:spTree>
    <p:extLst>
      <p:ext uri="{BB962C8B-B14F-4D97-AF65-F5344CB8AC3E}">
        <p14:creationId xmlns:p14="http://schemas.microsoft.com/office/powerpoint/2010/main" val="193257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87313" y="742950"/>
            <a:ext cx="6623050" cy="3725863"/>
          </a:xfrm>
          <a:ln/>
        </p:spPr>
      </p:sp>
      <p:sp>
        <p:nvSpPr>
          <p:cNvPr id="69635" name="Notes Placeholder 2"/>
          <p:cNvSpPr>
            <a:spLocks noGrp="1"/>
          </p:cNvSpPr>
          <p:nvPr>
            <p:ph type="body" idx="1"/>
          </p:nvPr>
        </p:nvSpPr>
        <p:spPr>
          <a:noFill/>
          <a:ln/>
        </p:spPr>
        <p:txBody>
          <a:bodyPr/>
          <a:lstStyle/>
          <a:p>
            <a:endParaRPr lang="en-GB" smtClean="0">
              <a:latin typeface="Arial" pitchFamily="34" charset="0"/>
              <a:cs typeface="Arial" pitchFamily="34" charset="0"/>
            </a:endParaRPr>
          </a:p>
        </p:txBody>
      </p:sp>
      <p:sp>
        <p:nvSpPr>
          <p:cNvPr id="69636" name="Footer Placeholder 3"/>
          <p:cNvSpPr>
            <a:spLocks noGrp="1"/>
          </p:cNvSpPr>
          <p:nvPr>
            <p:ph type="ftr" sz="quarter" idx="4"/>
          </p:nvPr>
        </p:nvSpPr>
        <p:spPr>
          <a:noFill/>
        </p:spPr>
        <p:txBody>
          <a:bodyPr/>
          <a:lstStyle/>
          <a:p>
            <a:r>
              <a:rPr lang="fr-FR" smtClean="0">
                <a:solidFill>
                  <a:prstClr val="black"/>
                </a:solidFill>
              </a:rPr>
              <a:t>© 2008 Capgemini. All rights reserved</a:t>
            </a:r>
          </a:p>
        </p:txBody>
      </p:sp>
      <p:sp>
        <p:nvSpPr>
          <p:cNvPr id="69637" name="Slide Number Placeholder 4"/>
          <p:cNvSpPr>
            <a:spLocks noGrp="1"/>
          </p:cNvSpPr>
          <p:nvPr>
            <p:ph type="sldNum" sz="quarter" idx="5"/>
          </p:nvPr>
        </p:nvSpPr>
        <p:spPr>
          <a:noFill/>
        </p:spPr>
        <p:txBody>
          <a:bodyPr/>
          <a:lstStyle/>
          <a:p>
            <a:fld id="{D89F8693-A5AD-4816-969D-35637AB9667E}" type="slidenum">
              <a:rPr lang="fr-FR" smtClean="0">
                <a:solidFill>
                  <a:prstClr val="black"/>
                </a:solidFill>
              </a:rPr>
              <a:pPr/>
              <a:t>30</a:t>
            </a:fld>
            <a:endParaRPr lang="fr-FR" smtClean="0">
              <a:solidFill>
                <a:prstClr val="black"/>
              </a:solidFill>
            </a:endParaRPr>
          </a:p>
        </p:txBody>
      </p:sp>
    </p:spTree>
    <p:extLst>
      <p:ext uri="{BB962C8B-B14F-4D97-AF65-F5344CB8AC3E}">
        <p14:creationId xmlns:p14="http://schemas.microsoft.com/office/powerpoint/2010/main" val="177494451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jpeg"/><Relationship Id="rId13" Type="http://schemas.openxmlformats.org/officeDocument/2006/relationships/image" Target="../media/image7.pn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6.jpeg"/><Relationship Id="rId4" Type="http://schemas.openxmlformats.org/officeDocument/2006/relationships/tags" Target="../tags/tag12.xml"/><Relationship Id="rId9" Type="http://schemas.openxmlformats.org/officeDocument/2006/relationships/image" Target="../media/image5.jpeg"/><Relationship Id="rId1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8.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7.png"/><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1.emf"/><Relationship Id="rId5" Type="http://schemas.openxmlformats.org/officeDocument/2006/relationships/tags" Target="../tags/tag18.xml"/><Relationship Id="rId10" Type="http://schemas.openxmlformats.org/officeDocument/2006/relationships/oleObject" Target="../embeddings/oleObject3.bin"/><Relationship Id="rId4" Type="http://schemas.openxmlformats.org/officeDocument/2006/relationships/tags" Target="../tags/tag17.xml"/><Relationship Id="rId9"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emf"/><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tags" Target="../tags/tag24.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7.xml"/><Relationship Id="rId7" Type="http://schemas.openxmlformats.org/officeDocument/2006/relationships/oleObject" Target="../embeddings/oleObject5.bin"/><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9.xml"/><Relationship Id="rId4" Type="http://schemas.openxmlformats.org/officeDocument/2006/relationships/tags" Target="../tags/tag28.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image" Target="../media/image9.png"/><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1.emf"/><Relationship Id="rId2" Type="http://schemas.openxmlformats.org/officeDocument/2006/relationships/tags" Target="../tags/tag30.xml"/><Relationship Id="rId1" Type="http://schemas.openxmlformats.org/officeDocument/2006/relationships/vmlDrawing" Target="../drawings/vmlDrawing6.vml"/><Relationship Id="rId6" Type="http://schemas.openxmlformats.org/officeDocument/2006/relationships/tags" Target="../tags/tag34.xml"/><Relationship Id="rId11" Type="http://schemas.openxmlformats.org/officeDocument/2006/relationships/oleObject" Target="../embeddings/oleObject6.bin"/><Relationship Id="rId5" Type="http://schemas.openxmlformats.org/officeDocument/2006/relationships/tags" Target="../tags/tag33.xml"/><Relationship Id="rId15" Type="http://schemas.openxmlformats.org/officeDocument/2006/relationships/image" Target="../media/image3.png"/><Relationship Id="rId10" Type="http://schemas.openxmlformats.org/officeDocument/2006/relationships/slideMaster" Target="../slideMasters/slideMaster1.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4_Title Slide 1">
    <p:spTree>
      <p:nvGrpSpPr>
        <p:cNvPr id="1" name=""/>
        <p:cNvGrpSpPr/>
        <p:nvPr/>
      </p:nvGrpSpPr>
      <p:grpSpPr>
        <a:xfrm>
          <a:off x="0" y="0"/>
          <a:ext cx="0" cy="0"/>
          <a:chOff x="0" y="0"/>
          <a:chExt cx="0" cy="0"/>
        </a:xfrm>
      </p:grpSpPr>
      <p:grpSp>
        <p:nvGrpSpPr>
          <p:cNvPr id="7" name="Groupe 6"/>
          <p:cNvGrpSpPr/>
          <p:nvPr userDrawn="1"/>
        </p:nvGrpSpPr>
        <p:grpSpPr>
          <a:xfrm>
            <a:off x="0" y="219919"/>
            <a:ext cx="12192517" cy="6638081"/>
            <a:chOff x="0" y="219919"/>
            <a:chExt cx="12192517" cy="6638081"/>
          </a:xfrm>
        </p:grpSpPr>
        <p:grpSp>
          <p:nvGrpSpPr>
            <p:cNvPr id="4" name="Groupe 3"/>
            <p:cNvGrpSpPr/>
            <p:nvPr userDrawn="1"/>
          </p:nvGrpSpPr>
          <p:grpSpPr>
            <a:xfrm>
              <a:off x="0" y="219919"/>
              <a:ext cx="12192517" cy="6638081"/>
              <a:chOff x="0" y="219919"/>
              <a:chExt cx="12192517" cy="6638081"/>
            </a:xfrm>
          </p:grpSpPr>
          <p:pic>
            <p:nvPicPr>
              <p:cNvPr id="11" name="F0888538-0BA3-4422-B253-7F4F5B4CD928" descr="729CDD60-87D6-4C74-B18B-C6DEE65B6DBA@corp"/>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0" y="219919"/>
                <a:ext cx="12192517" cy="6638081"/>
              </a:xfrm>
              <a:prstGeom prst="rect">
                <a:avLst/>
              </a:prstGeom>
              <a:noFill/>
              <a:ln>
                <a:noFill/>
              </a:ln>
            </p:spPr>
          </p:pic>
          <p:pic>
            <p:nvPicPr>
              <p:cNvPr id="14" name="Image 13" descr="CWIN-720x552-PTT-ST09-V4-ST-Patrice2.jpg"/>
              <p:cNvPicPr>
                <a:picLocks noChangeAspect="1"/>
              </p:cNvPicPr>
              <p:nvPr userDrawn="1"/>
            </p:nvPicPr>
            <p:blipFill rotWithShape="1">
              <a:blip r:embed="rId9" cstate="screen">
                <a:extLst>
                  <a:ext uri="{28A0092B-C50C-407E-A947-70E740481C1C}">
                    <a14:useLocalDpi xmlns:a14="http://schemas.microsoft.com/office/drawing/2010/main"/>
                  </a:ext>
                </a:extLst>
              </a:blip>
              <a:srcRect/>
              <a:stretch/>
            </p:blipFill>
            <p:spPr>
              <a:xfrm>
                <a:off x="7107874" y="221942"/>
                <a:ext cx="4974636" cy="6622741"/>
              </a:xfrm>
              <a:prstGeom prst="rect">
                <a:avLst/>
              </a:prstGeom>
            </p:spPr>
          </p:pic>
        </p:grpSp>
        <p:pic>
          <p:nvPicPr>
            <p:cNvPr id="15" name="F0888538-0BA3-4422-B253-7F4F5B4CD928" descr="729CDD60-87D6-4C74-B18B-C6DEE65B6DBA@corp"/>
            <p:cNvPicPr>
              <a:picLocks noChangeAspect="1" noChangeArrowheads="1"/>
            </p:cNvPicPr>
            <p:nvPr userDrawn="1"/>
          </p:nvPicPr>
          <p:blipFill rotWithShape="1">
            <a:blip r:embed="rId10" cstate="screen">
              <a:extLst>
                <a:ext uri="{28A0092B-C50C-407E-A947-70E740481C1C}">
                  <a14:useLocalDpi xmlns:a14="http://schemas.microsoft.com/office/drawing/2010/main"/>
                </a:ext>
              </a:extLst>
            </a:blip>
            <a:srcRect t="-152"/>
            <a:stretch/>
          </p:blipFill>
          <p:spPr bwMode="auto">
            <a:xfrm>
              <a:off x="6091702" y="239699"/>
              <a:ext cx="2023235" cy="2664000"/>
            </a:xfrm>
            <a:prstGeom prst="rect">
              <a:avLst/>
            </a:prstGeom>
            <a:noFill/>
            <a:ln>
              <a:noFill/>
            </a:ln>
          </p:spPr>
        </p:pic>
      </p:grpSp>
      <p:graphicFrame>
        <p:nvGraphicFramePr>
          <p:cNvPr id="5" name="Object 4" hidden="1"/>
          <p:cNvGraphicFramePr>
            <a:graphicFrameLocks noChangeAspect="1"/>
          </p:cNvGraphicFramePr>
          <p:nvPr>
            <p:custDataLst>
              <p:tags r:id="rId2"/>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2136"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6099909" y="5152501"/>
            <a:ext cx="5304690" cy="994603"/>
          </a:xfrm>
          <a:effectLst>
            <a:outerShdw blurRad="50800" dist="38100" dir="2700000" algn="tl" rotWithShape="0">
              <a:schemeClr val="tx2">
                <a:alpha val="40000"/>
              </a:schemeClr>
            </a:outerShdw>
          </a:effectLst>
        </p:spPr>
        <p:txBody>
          <a:bodyPr lIns="0" tIns="0" rIns="0" bIns="0" anchor="b" anchorCtr="0"/>
          <a:lstStyle>
            <a:lvl1pPr algn="r">
              <a:lnSpc>
                <a:spcPct val="100000"/>
              </a:lnSpc>
              <a:spcBef>
                <a:spcPts val="0"/>
              </a:spcBef>
              <a:spcAft>
                <a:spcPts val="0"/>
              </a:spcAft>
              <a:defRPr sz="26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7090117" y="6211747"/>
            <a:ext cx="4287130" cy="549076"/>
          </a:xfrm>
          <a:effectLst>
            <a:outerShdw blurRad="50800" dist="38100" dir="2700000" algn="tl" rotWithShape="0">
              <a:schemeClr val="tx2">
                <a:alpha val="40000"/>
              </a:schemeClr>
            </a:outerShdw>
          </a:effectLst>
        </p:spPr>
        <p:txBody>
          <a:bodyPr lIns="0" tIns="0" rIns="0" bIns="0" anchor="t" anchorCtr="0"/>
          <a:lstStyle>
            <a:lvl1pPr marL="0" indent="0" algn="r">
              <a:lnSpc>
                <a:spcPct val="100000"/>
              </a:lnSpc>
              <a:spcBef>
                <a:spcPts val="0"/>
              </a:spcBef>
              <a:spcAft>
                <a:spcPts val="0"/>
              </a:spcAft>
              <a:buNone/>
              <a:defRPr sz="18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2" name="Rectangle 7"/>
          <p:cNvSpPr>
            <a:spLocks noChangeAspect="1"/>
          </p:cNvSpPr>
          <p:nvPr userDrawn="1">
            <p:custDataLst>
              <p:tags r:id="rId5"/>
            </p:custDataLst>
          </p:nvPr>
        </p:nvSpPr>
        <p:spPr bwMode="auto">
          <a:xfrm>
            <a:off x="-45810" y="-140672"/>
            <a:ext cx="12295526" cy="2521814"/>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 name="connsiteX0" fmla="*/ 197140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197140 w 10562585"/>
              <a:gd name="connsiteY7" fmla="*/ 176185 h 2958168"/>
              <a:gd name="connsiteX0" fmla="*/ 2187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7 w 10562585"/>
              <a:gd name="connsiteY7" fmla="*/ 176185 h 2958168"/>
              <a:gd name="connsiteX0" fmla="*/ 2187 w 10562584"/>
              <a:gd name="connsiteY0" fmla="*/ 0 h 2781983"/>
              <a:gd name="connsiteX1" fmla="*/ 10562071 w 10562584"/>
              <a:gd name="connsiteY1" fmla="*/ 719965 h 2781983"/>
              <a:gd name="connsiteX2" fmla="*/ 10561157 w 10562584"/>
              <a:gd name="connsiteY2" fmla="*/ 1300153 h 2781983"/>
              <a:gd name="connsiteX3" fmla="*/ 9288594 w 10562584"/>
              <a:gd name="connsiteY3" fmla="*/ 1976918 h 2781983"/>
              <a:gd name="connsiteX4" fmla="*/ 2317558 w 10562584"/>
              <a:gd name="connsiteY4" fmla="*/ 1983327 h 2781983"/>
              <a:gd name="connsiteX5" fmla="*/ 1180889 w 10562584"/>
              <a:gd name="connsiteY5" fmla="*/ 2781983 h 2781983"/>
              <a:gd name="connsiteX6" fmla="*/ 0 w 10562584"/>
              <a:gd name="connsiteY6" fmla="*/ 1997880 h 2781983"/>
              <a:gd name="connsiteX7" fmla="*/ 2187 w 10562584"/>
              <a:gd name="connsiteY7" fmla="*/ 0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7" fmla="*/ 2187 w 10562585"/>
              <a:gd name="connsiteY7" fmla="*/ 0 h 2781983"/>
              <a:gd name="connsiteX0" fmla="*/ 2187 w 10569279"/>
              <a:gd name="connsiteY0" fmla="*/ 0 h 2781983"/>
              <a:gd name="connsiteX1" fmla="*/ 10562072 w 10569279"/>
              <a:gd name="connsiteY1" fmla="*/ 0 h 2781983"/>
              <a:gd name="connsiteX2" fmla="*/ 10568025 w 10569279"/>
              <a:gd name="connsiteY2" fmla="*/ 1300153 h 2781983"/>
              <a:gd name="connsiteX3" fmla="*/ 9288594 w 10569279"/>
              <a:gd name="connsiteY3" fmla="*/ 1976918 h 2781983"/>
              <a:gd name="connsiteX4" fmla="*/ 2317558 w 10569279"/>
              <a:gd name="connsiteY4" fmla="*/ 1983327 h 2781983"/>
              <a:gd name="connsiteX5" fmla="*/ 1180889 w 10569279"/>
              <a:gd name="connsiteY5" fmla="*/ 2781983 h 2781983"/>
              <a:gd name="connsiteX6" fmla="*/ 0 w 10569279"/>
              <a:gd name="connsiteY6" fmla="*/ 1997880 h 2781983"/>
              <a:gd name="connsiteX7" fmla="*/ 2187 w 10569279"/>
              <a:gd name="connsiteY7" fmla="*/ 0 h 2781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9279" h="2781983">
                <a:moveTo>
                  <a:pt x="2187" y="0"/>
                </a:moveTo>
                <a:lnTo>
                  <a:pt x="10562072" y="0"/>
                </a:lnTo>
                <a:cubicBezTo>
                  <a:pt x="10562585" y="67600"/>
                  <a:pt x="10569279" y="1256738"/>
                  <a:pt x="10568025" y="1300153"/>
                </a:cubicBezTo>
                <a:cubicBezTo>
                  <a:pt x="10090629" y="1972162"/>
                  <a:pt x="9705180" y="1982238"/>
                  <a:pt x="9288594" y="1976918"/>
                </a:cubicBezTo>
                <a:lnTo>
                  <a:pt x="2317558" y="1983327"/>
                </a:lnTo>
                <a:cubicBezTo>
                  <a:pt x="1740344" y="2016469"/>
                  <a:pt x="1372498" y="2319161"/>
                  <a:pt x="1180889" y="2781983"/>
                </a:cubicBezTo>
                <a:cubicBezTo>
                  <a:pt x="882535" y="2078206"/>
                  <a:pt x="278640" y="1997002"/>
                  <a:pt x="0" y="1997880"/>
                </a:cubicBezTo>
                <a:cubicBezTo>
                  <a:pt x="2067" y="1962367"/>
                  <a:pt x="3459" y="95582"/>
                  <a:pt x="2187" y="0"/>
                </a:cubicBezTo>
                <a:close/>
              </a:path>
            </a:pathLst>
          </a:custGeom>
          <a:solidFill>
            <a:schemeClr val="bg1"/>
          </a:solidFill>
          <a:ln w="12700" cmpd="sng" algn="ctr">
            <a:noFill/>
            <a:miter lim="800000"/>
            <a:headEnd/>
            <a:tailEnd/>
          </a:ln>
          <a:effectLst>
            <a:outerShdw blurRad="88900" dist="25400" dir="5400000" algn="t" rotWithShape="0">
              <a:prstClr val="black">
                <a:alpha val="20000"/>
              </a:prstClr>
            </a:outerShdw>
          </a:effectLst>
        </p:spPr>
        <p:txBody>
          <a:bodyPr wrap="square" lIns="33059" tIns="42976" rIns="33059" bIns="42976" rtlCol="0" anchor="ctr"/>
          <a:lstStyle/>
          <a:p>
            <a:pPr algn="ctr" defTabSz="957756"/>
            <a:endParaRPr lang="en-US" sz="1000" dirty="0">
              <a:solidFill>
                <a:srgbClr val="FFFFFF"/>
              </a:solidFill>
              <a:cs typeface="Arial"/>
            </a:endParaRPr>
          </a:p>
        </p:txBody>
      </p:sp>
      <p:pic>
        <p:nvPicPr>
          <p:cNvPr id="9" name="Picture 15" descr="Sogeti_Logo.png"/>
          <p:cNvPicPr>
            <a:picLocks noChangeAspect="1"/>
          </p:cNvPicPr>
          <p:nvPr userDrawn="1"/>
        </p:nvPicPr>
        <p:blipFill>
          <a:blip r:embed="rId13" cstate="screen">
            <a:extLst>
              <a:ext uri="{28A0092B-C50C-407E-A947-70E740481C1C}">
                <a14:useLocalDpi xmlns:a14="http://schemas.microsoft.com/office/drawing/2010/main"/>
              </a:ext>
            </a:extLst>
          </a:blip>
          <a:srcRect/>
          <a:stretch>
            <a:fillRect/>
          </a:stretch>
        </p:blipFill>
        <p:spPr bwMode="auto">
          <a:xfrm>
            <a:off x="8573478" y="649622"/>
            <a:ext cx="2559120" cy="502920"/>
          </a:xfrm>
          <a:prstGeom prst="rect">
            <a:avLst/>
          </a:prstGeom>
          <a:noFill/>
          <a:ln w="9525">
            <a:noFill/>
            <a:miter lim="800000"/>
            <a:headEnd/>
            <a:tailEnd/>
          </a:ln>
        </p:spPr>
      </p:pic>
      <p:pic>
        <p:nvPicPr>
          <p:cNvPr id="10" name="Picture 103" descr="C:\Users\UserSim\Desktop\Capgemini\Capgemini_logo_cmyk.png"/>
          <p:cNvPicPr>
            <a:picLocks noChangeAspect="1" noChangeArrowheads="1"/>
          </p:cNvPicPr>
          <p:nvPr userDrawn="1">
            <p:custDataLst>
              <p:tags r:id="rId6"/>
            </p:custDataLst>
          </p:nvPr>
        </p:nvPicPr>
        <p:blipFill>
          <a:blip r:embed="rId14" cstate="email">
            <a:extLst>
              <a:ext uri="{28A0092B-C50C-407E-A947-70E740481C1C}">
                <a14:useLocalDpi xmlns:a14="http://schemas.microsoft.com/office/drawing/2010/main"/>
              </a:ext>
            </a:extLst>
          </a:blip>
          <a:srcRect/>
          <a:stretch>
            <a:fillRect/>
          </a:stretch>
        </p:blipFill>
        <p:spPr bwMode="auto">
          <a:xfrm>
            <a:off x="779586" y="616099"/>
            <a:ext cx="2806994" cy="569967"/>
          </a:xfrm>
          <a:prstGeom prst="rect">
            <a:avLst/>
          </a:prstGeom>
          <a:noFill/>
        </p:spPr>
      </p:pic>
    </p:spTree>
    <p:extLst>
      <p:ext uri="{BB962C8B-B14F-4D97-AF65-F5344CB8AC3E}">
        <p14:creationId xmlns:p14="http://schemas.microsoft.com/office/powerpoint/2010/main" val="2994409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3_Title Slide 1">
    <p:spTree>
      <p:nvGrpSpPr>
        <p:cNvPr id="1" name=""/>
        <p:cNvGrpSpPr/>
        <p:nvPr/>
      </p:nvGrpSpPr>
      <p:grpSpPr>
        <a:xfrm>
          <a:off x="0" y="0"/>
          <a:ext cx="0" cy="0"/>
          <a:chOff x="0" y="0"/>
          <a:chExt cx="0" cy="0"/>
        </a:xfrm>
      </p:grpSpPr>
      <p:pic>
        <p:nvPicPr>
          <p:cNvPr id="4" name="F0888538-0BA3-4422-B253-7F4F5B4CD928" descr="729CDD60-87D6-4C74-B18B-C6DEE65B6DBA@corp"/>
          <p:cNvPicPr>
            <a:picLocks noChangeAspect="1" noChangeArrowheads="1"/>
          </p:cNvPicPr>
          <p:nvPr userDrawn="1"/>
        </p:nvPicPr>
        <p:blipFill>
          <a:blip r:embed="rId9" cstate="screen">
            <a:extLst>
              <a:ext uri="{28A0092B-C50C-407E-A947-70E740481C1C}">
                <a14:useLocalDpi xmlns:a14="http://schemas.microsoft.com/office/drawing/2010/main"/>
              </a:ext>
            </a:extLst>
          </a:blip>
          <a:srcRect/>
          <a:stretch>
            <a:fillRect/>
          </a:stretch>
        </p:blipFill>
        <p:spPr bwMode="auto">
          <a:xfrm>
            <a:off x="0" y="219919"/>
            <a:ext cx="12192517" cy="6638081"/>
          </a:xfrm>
          <a:prstGeom prst="rect">
            <a:avLst/>
          </a:prstGeom>
          <a:noFill/>
          <a:ln>
            <a:noFill/>
          </a:ln>
        </p:spPr>
      </p:pic>
      <p:sp>
        <p:nvSpPr>
          <p:cNvPr id="20" name="Rectangle 7"/>
          <p:cNvSpPr/>
          <p:nvPr userDrawn="1">
            <p:custDataLst>
              <p:tags r:id="rId2"/>
            </p:custDataLst>
          </p:nvPr>
        </p:nvSpPr>
        <p:spPr bwMode="auto">
          <a:xfrm>
            <a:off x="-2526" y="1"/>
            <a:ext cx="12195119" cy="252323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 name="connsiteX0" fmla="*/ 197140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197140 w 10562585"/>
              <a:gd name="connsiteY7" fmla="*/ 176185 h 2958168"/>
              <a:gd name="connsiteX0" fmla="*/ 2187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7 w 10562585"/>
              <a:gd name="connsiteY7" fmla="*/ 176185 h 2958168"/>
              <a:gd name="connsiteX0" fmla="*/ 2187 w 10562584"/>
              <a:gd name="connsiteY0" fmla="*/ 0 h 2781983"/>
              <a:gd name="connsiteX1" fmla="*/ 10562071 w 10562584"/>
              <a:gd name="connsiteY1" fmla="*/ 719965 h 2781983"/>
              <a:gd name="connsiteX2" fmla="*/ 10561157 w 10562584"/>
              <a:gd name="connsiteY2" fmla="*/ 1300153 h 2781983"/>
              <a:gd name="connsiteX3" fmla="*/ 9288594 w 10562584"/>
              <a:gd name="connsiteY3" fmla="*/ 1976918 h 2781983"/>
              <a:gd name="connsiteX4" fmla="*/ 2317558 w 10562584"/>
              <a:gd name="connsiteY4" fmla="*/ 1983327 h 2781983"/>
              <a:gd name="connsiteX5" fmla="*/ 1180889 w 10562584"/>
              <a:gd name="connsiteY5" fmla="*/ 2781983 h 2781983"/>
              <a:gd name="connsiteX6" fmla="*/ 0 w 10562584"/>
              <a:gd name="connsiteY6" fmla="*/ 1997880 h 2781983"/>
              <a:gd name="connsiteX7" fmla="*/ 2187 w 10562584"/>
              <a:gd name="connsiteY7" fmla="*/ 0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7" fmla="*/ 2187 w 10562585"/>
              <a:gd name="connsiteY7" fmla="*/ 0 h 2781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781983">
                <a:moveTo>
                  <a:pt x="2187" y="0"/>
                </a:moveTo>
                <a:lnTo>
                  <a:pt x="10562072" y="0"/>
                </a:lnTo>
                <a:cubicBezTo>
                  <a:pt x="10562585" y="67600"/>
                  <a:pt x="10562411" y="1256738"/>
                  <a:pt x="10561157" y="1300153"/>
                </a:cubicBezTo>
                <a:cubicBezTo>
                  <a:pt x="10083761" y="1972162"/>
                  <a:pt x="9705180" y="1982238"/>
                  <a:pt x="9288594" y="1976918"/>
                </a:cubicBezTo>
                <a:lnTo>
                  <a:pt x="2317558" y="1983327"/>
                </a:lnTo>
                <a:cubicBezTo>
                  <a:pt x="1740344" y="2016469"/>
                  <a:pt x="1372498" y="2319161"/>
                  <a:pt x="1180889" y="2781983"/>
                </a:cubicBezTo>
                <a:cubicBezTo>
                  <a:pt x="882535" y="2078206"/>
                  <a:pt x="278640" y="1997002"/>
                  <a:pt x="0" y="1997880"/>
                </a:cubicBezTo>
                <a:cubicBezTo>
                  <a:pt x="2067" y="1962367"/>
                  <a:pt x="3459" y="95582"/>
                  <a:pt x="2187"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algn="ctr" defTabSz="957756"/>
            <a:endParaRPr lang="en-US" sz="1000" dirty="0">
              <a:solidFill>
                <a:srgbClr val="FFFFFF"/>
              </a:solidFill>
              <a:cs typeface="Arial"/>
            </a:endParaRPr>
          </a:p>
        </p:txBody>
      </p:sp>
      <p:graphicFrame>
        <p:nvGraphicFramePr>
          <p:cNvPr id="5" name="Object 4" hidden="1"/>
          <p:cNvGraphicFramePr>
            <a:graphicFrameLocks noChangeAspect="1"/>
          </p:cNvGraphicFramePr>
          <p:nvPr>
            <p:custDataLst>
              <p:tags r:id="rId3"/>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160"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4"/>
            </p:custDataLst>
          </p:nvPr>
        </p:nvSpPr>
        <p:spPr>
          <a:xfrm>
            <a:off x="6099909" y="5152501"/>
            <a:ext cx="5304690" cy="994603"/>
          </a:xfrm>
          <a:effectLst>
            <a:outerShdw blurRad="50800" dist="38100" dir="2700000" algn="tl" rotWithShape="0">
              <a:schemeClr val="tx2">
                <a:alpha val="40000"/>
              </a:schemeClr>
            </a:outerShdw>
          </a:effectLst>
        </p:spPr>
        <p:txBody>
          <a:bodyPr lIns="0" tIns="0" rIns="0" bIns="0" anchor="b" anchorCtr="0"/>
          <a:lstStyle>
            <a:lvl1pPr algn="r">
              <a:lnSpc>
                <a:spcPct val="100000"/>
              </a:lnSpc>
              <a:spcBef>
                <a:spcPts val="0"/>
              </a:spcBef>
              <a:spcAft>
                <a:spcPts val="0"/>
              </a:spcAft>
              <a:defRPr sz="26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5"/>
            </p:custDataLst>
          </p:nvPr>
        </p:nvSpPr>
        <p:spPr>
          <a:xfrm>
            <a:off x="7090117" y="6211747"/>
            <a:ext cx="4287130" cy="549076"/>
          </a:xfrm>
          <a:effectLst>
            <a:outerShdw blurRad="50800" dist="38100" dir="2700000" algn="tl" rotWithShape="0">
              <a:schemeClr val="tx2">
                <a:alpha val="40000"/>
              </a:schemeClr>
            </a:outerShdw>
          </a:effectLst>
        </p:spPr>
        <p:txBody>
          <a:bodyPr lIns="0" tIns="0" rIns="0" bIns="0" anchor="t" anchorCtr="0"/>
          <a:lstStyle>
            <a:lvl1pPr marL="0" indent="0" algn="r">
              <a:lnSpc>
                <a:spcPct val="100000"/>
              </a:lnSpc>
              <a:spcBef>
                <a:spcPts val="0"/>
              </a:spcBef>
              <a:spcAft>
                <a:spcPts val="0"/>
              </a:spcAft>
              <a:buNone/>
              <a:defRPr sz="18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2" name="Rectangle 7"/>
          <p:cNvSpPr>
            <a:spLocks noChangeAspect="1"/>
          </p:cNvSpPr>
          <p:nvPr userDrawn="1">
            <p:custDataLst>
              <p:tags r:id="rId6"/>
            </p:custDataLst>
          </p:nvPr>
        </p:nvSpPr>
        <p:spPr bwMode="auto">
          <a:xfrm>
            <a:off x="-2526" y="0"/>
            <a:ext cx="12195973" cy="2521814"/>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 name="connsiteX0" fmla="*/ 197140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197140 w 10562585"/>
              <a:gd name="connsiteY7" fmla="*/ 176185 h 2958168"/>
              <a:gd name="connsiteX0" fmla="*/ 2187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7 w 10562585"/>
              <a:gd name="connsiteY7" fmla="*/ 176185 h 2958168"/>
              <a:gd name="connsiteX0" fmla="*/ 2187 w 10562584"/>
              <a:gd name="connsiteY0" fmla="*/ 0 h 2781983"/>
              <a:gd name="connsiteX1" fmla="*/ 10562071 w 10562584"/>
              <a:gd name="connsiteY1" fmla="*/ 719965 h 2781983"/>
              <a:gd name="connsiteX2" fmla="*/ 10561157 w 10562584"/>
              <a:gd name="connsiteY2" fmla="*/ 1300153 h 2781983"/>
              <a:gd name="connsiteX3" fmla="*/ 9288594 w 10562584"/>
              <a:gd name="connsiteY3" fmla="*/ 1976918 h 2781983"/>
              <a:gd name="connsiteX4" fmla="*/ 2317558 w 10562584"/>
              <a:gd name="connsiteY4" fmla="*/ 1983327 h 2781983"/>
              <a:gd name="connsiteX5" fmla="*/ 1180889 w 10562584"/>
              <a:gd name="connsiteY5" fmla="*/ 2781983 h 2781983"/>
              <a:gd name="connsiteX6" fmla="*/ 0 w 10562584"/>
              <a:gd name="connsiteY6" fmla="*/ 1997880 h 2781983"/>
              <a:gd name="connsiteX7" fmla="*/ 2187 w 10562584"/>
              <a:gd name="connsiteY7" fmla="*/ 0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7" fmla="*/ 2187 w 10562585"/>
              <a:gd name="connsiteY7" fmla="*/ 0 h 2781983"/>
              <a:gd name="connsiteX0" fmla="*/ 2187 w 10569279"/>
              <a:gd name="connsiteY0" fmla="*/ 0 h 2781983"/>
              <a:gd name="connsiteX1" fmla="*/ 10562072 w 10569279"/>
              <a:gd name="connsiteY1" fmla="*/ 0 h 2781983"/>
              <a:gd name="connsiteX2" fmla="*/ 10568025 w 10569279"/>
              <a:gd name="connsiteY2" fmla="*/ 1300153 h 2781983"/>
              <a:gd name="connsiteX3" fmla="*/ 9288594 w 10569279"/>
              <a:gd name="connsiteY3" fmla="*/ 1976918 h 2781983"/>
              <a:gd name="connsiteX4" fmla="*/ 2317558 w 10569279"/>
              <a:gd name="connsiteY4" fmla="*/ 1983327 h 2781983"/>
              <a:gd name="connsiteX5" fmla="*/ 1180889 w 10569279"/>
              <a:gd name="connsiteY5" fmla="*/ 2781983 h 2781983"/>
              <a:gd name="connsiteX6" fmla="*/ 0 w 10569279"/>
              <a:gd name="connsiteY6" fmla="*/ 1997880 h 2781983"/>
              <a:gd name="connsiteX7" fmla="*/ 2187 w 10569279"/>
              <a:gd name="connsiteY7" fmla="*/ 0 h 2781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9279" h="2781983">
                <a:moveTo>
                  <a:pt x="2187" y="0"/>
                </a:moveTo>
                <a:lnTo>
                  <a:pt x="10562072" y="0"/>
                </a:lnTo>
                <a:cubicBezTo>
                  <a:pt x="10562585" y="67600"/>
                  <a:pt x="10569279" y="1256738"/>
                  <a:pt x="10568025" y="1300153"/>
                </a:cubicBezTo>
                <a:cubicBezTo>
                  <a:pt x="10090629" y="1972162"/>
                  <a:pt x="9705180" y="1982238"/>
                  <a:pt x="9288594" y="1976918"/>
                </a:cubicBezTo>
                <a:lnTo>
                  <a:pt x="2317558" y="1983327"/>
                </a:lnTo>
                <a:cubicBezTo>
                  <a:pt x="1740344" y="2016469"/>
                  <a:pt x="1372498" y="2319161"/>
                  <a:pt x="1180889" y="2781983"/>
                </a:cubicBezTo>
                <a:cubicBezTo>
                  <a:pt x="882535" y="2078206"/>
                  <a:pt x="278640" y="1997002"/>
                  <a:pt x="0" y="1997880"/>
                </a:cubicBezTo>
                <a:cubicBezTo>
                  <a:pt x="2067" y="1962367"/>
                  <a:pt x="3459" y="95582"/>
                  <a:pt x="2187" y="0"/>
                </a:cubicBezTo>
                <a:close/>
              </a:path>
            </a:pathLst>
          </a:custGeom>
          <a:solidFill>
            <a:schemeClr val="bg1"/>
          </a:solidFill>
          <a:ln w="12700" cmpd="sng" algn="ctr">
            <a:noFill/>
            <a:miter lim="800000"/>
            <a:headEnd/>
            <a:tailEnd/>
          </a:ln>
          <a:effectLst>
            <a:outerShdw blurRad="88900" dist="25400" dir="5400000" algn="t" rotWithShape="0">
              <a:prstClr val="black">
                <a:alpha val="20000"/>
              </a:prstClr>
            </a:outerShdw>
          </a:effectLst>
        </p:spPr>
        <p:txBody>
          <a:bodyPr wrap="square" lIns="33059" tIns="42976" rIns="33059" bIns="42976" rtlCol="0" anchor="ctr"/>
          <a:lstStyle/>
          <a:p>
            <a:pPr algn="ctr" defTabSz="957756"/>
            <a:endParaRPr lang="en-US" sz="1000" dirty="0">
              <a:solidFill>
                <a:srgbClr val="FFFFFF"/>
              </a:solidFill>
              <a:cs typeface="Arial"/>
            </a:endParaRPr>
          </a:p>
        </p:txBody>
      </p:sp>
      <p:pic>
        <p:nvPicPr>
          <p:cNvPr id="12" name="Picture 15" descr="Sogeti_Logo.png"/>
          <p:cNvPicPr>
            <a:picLocks noChangeAspect="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8573478" y="649622"/>
            <a:ext cx="2559120" cy="502920"/>
          </a:xfrm>
          <a:prstGeom prst="rect">
            <a:avLst/>
          </a:prstGeom>
          <a:noFill/>
          <a:ln w="9525">
            <a:noFill/>
            <a:miter lim="800000"/>
            <a:headEnd/>
            <a:tailEnd/>
          </a:ln>
        </p:spPr>
      </p:pic>
      <p:pic>
        <p:nvPicPr>
          <p:cNvPr id="13" name="Picture 103" descr="C:\Users\UserSim\Desktop\Capgemini\Capgemini_logo_cmyk.png"/>
          <p:cNvPicPr>
            <a:picLocks noChangeAspect="1" noChangeArrowheads="1"/>
          </p:cNvPicPr>
          <p:nvPr userDrawn="1">
            <p:custDataLst>
              <p:tags r:id="rId7"/>
            </p:custDataLst>
          </p:nvPr>
        </p:nvPicPr>
        <p:blipFill>
          <a:blip r:embed="rId13" cstate="email">
            <a:extLst>
              <a:ext uri="{28A0092B-C50C-407E-A947-70E740481C1C}">
                <a14:useLocalDpi xmlns:a14="http://schemas.microsoft.com/office/drawing/2010/main"/>
              </a:ext>
            </a:extLst>
          </a:blip>
          <a:srcRect/>
          <a:stretch>
            <a:fillRect/>
          </a:stretch>
        </p:blipFill>
        <p:spPr bwMode="auto">
          <a:xfrm>
            <a:off x="779586" y="616099"/>
            <a:ext cx="2806994" cy="569967"/>
          </a:xfrm>
          <a:prstGeom prst="rect">
            <a:avLst/>
          </a:prstGeom>
          <a:noFill/>
        </p:spPr>
      </p:pic>
    </p:spTree>
    <p:extLst>
      <p:ext uri="{BB962C8B-B14F-4D97-AF65-F5344CB8AC3E}">
        <p14:creationId xmlns:p14="http://schemas.microsoft.com/office/powerpoint/2010/main" val="20671461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3"/>
          <a:ext cx="180998" cy="143985"/>
        </p:xfrm>
        <a:graphic>
          <a:graphicData uri="http://schemas.openxmlformats.org/presentationml/2006/ole">
            <mc:AlternateContent xmlns:mc="http://schemas.openxmlformats.org/markup-compatibility/2006">
              <mc:Choice xmlns:v="urn:schemas-microsoft-com:vml" Requires="v">
                <p:oleObj spid="_x0000_s418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3"/>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422032" y="1296989"/>
            <a:ext cx="11342076" cy="4992687"/>
          </a:xfrm>
        </p:spPr>
        <p:txBody>
          <a:bodyPr lIns="0" tIns="0" rIns="0" bIns="0"/>
          <a:lstStyle>
            <a:lvl1pPr>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58475111"/>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73805" indent="-273805">
              <a:buClr>
                <a:schemeClr val="bg1"/>
              </a:buClr>
              <a:defRPr lang="en-US" sz="1900" b="0" kern="1200" dirty="0" smtClean="0">
                <a:solidFill>
                  <a:schemeClr val="bg1"/>
                </a:solidFill>
                <a:latin typeface="Arial" pitchFamily="34" charset="0"/>
                <a:ea typeface="+mn-ea"/>
                <a:cs typeface="Arial" pitchFamily="34" charset="0"/>
              </a:defRPr>
            </a:lvl1pPr>
            <a:lvl2pPr marL="536433" indent="-262629">
              <a:buClr>
                <a:schemeClr val="bg1"/>
              </a:buClr>
              <a:defRPr lang="en-US" sz="1900" b="0" kern="1200" dirty="0" smtClean="0">
                <a:solidFill>
                  <a:schemeClr val="bg1"/>
                </a:solidFill>
                <a:latin typeface="Arial" pitchFamily="34" charset="0"/>
                <a:ea typeface="+mn-ea"/>
                <a:cs typeface="Arial" pitchFamily="34" charset="0"/>
              </a:defRPr>
            </a:lvl2pPr>
            <a:lvl3pPr>
              <a:buClr>
                <a:schemeClr val="bg1"/>
              </a:buClr>
              <a:defRPr lang="en-US" sz="1600" b="0" kern="1200" dirty="0" smtClean="0">
                <a:solidFill>
                  <a:schemeClr val="bg1"/>
                </a:solidFill>
                <a:latin typeface="Arial" pitchFamily="34" charset="0"/>
                <a:ea typeface="+mn-ea"/>
                <a:cs typeface="Arial" pitchFamily="34" charset="0"/>
              </a:defRPr>
            </a:lvl3pPr>
            <a:lvl4pPr>
              <a:buClr>
                <a:schemeClr val="bg1"/>
              </a:buClr>
              <a:defRPr lang="en-US" sz="1400" b="0" kern="1200" dirty="0" smtClean="0">
                <a:solidFill>
                  <a:schemeClr val="bg1"/>
                </a:solidFill>
                <a:latin typeface="Arial" pitchFamily="34" charset="0"/>
                <a:ea typeface="+mn-ea"/>
                <a:cs typeface="Arial" pitchFamily="34" charset="0"/>
              </a:defRPr>
            </a:lvl4pPr>
            <a:lvl5pPr>
              <a:buClr>
                <a:schemeClr val="bg1"/>
              </a:buClr>
              <a:defRPr lang="en-US" sz="1400" b="0" kern="1200" dirty="0">
                <a:solidFill>
                  <a:schemeClr val="bg1"/>
                </a:solidFill>
                <a:latin typeface="Arial" pitchFamily="34" charset="0"/>
                <a:ea typeface="+mn-ea"/>
                <a:cs typeface="Arial" pitchFamily="34" charset="0"/>
              </a:defRPr>
            </a:lvl5pPr>
          </a:lstStyle>
          <a:p>
            <a:pPr marL="273805" lvl="0" indent="-273805" algn="l" defTabSz="1072866" rtl="0" eaLnBrk="1" fontAlgn="base" latinLnBrk="0" hangingPunct="1">
              <a:spcBef>
                <a:spcPct val="0"/>
              </a:spcBef>
              <a:spcAft>
                <a:spcPts val="704"/>
              </a:spcAft>
              <a:buClr>
                <a:schemeClr val="accent2"/>
              </a:buClr>
              <a:buFont typeface="Wingdings" pitchFamily="2" charset="2"/>
              <a:buChar char="§"/>
            </a:pPr>
            <a:r>
              <a:rPr lang="en-US" dirty="0" smtClean="0"/>
              <a:t>Click to edit Master text styles</a:t>
            </a:r>
          </a:p>
          <a:p>
            <a:pPr marL="273805" lvl="1" indent="-273805" algn="l" defTabSz="1072866" rtl="0" eaLnBrk="1" fontAlgn="base" latinLnBrk="0" hangingPunct="1">
              <a:spcBef>
                <a:spcPct val="0"/>
              </a:spcBef>
              <a:spcAft>
                <a:spcPts val="704"/>
              </a:spcAft>
              <a:buClr>
                <a:schemeClr val="accent2"/>
              </a:buClr>
              <a:buFont typeface="Wingdings" pitchFamily="2" charset="2"/>
              <a:buChar char="§"/>
            </a:pPr>
            <a:r>
              <a:rPr lang="en-US" dirty="0" smtClean="0"/>
              <a:t>Second level</a:t>
            </a:r>
          </a:p>
          <a:p>
            <a:pPr marL="273805" lvl="2" indent="-273805" algn="l" defTabSz="1072866" rtl="0" eaLnBrk="1" fontAlgn="base" latinLnBrk="0" hangingPunct="1">
              <a:spcBef>
                <a:spcPct val="0"/>
              </a:spcBef>
              <a:spcAft>
                <a:spcPts val="704"/>
              </a:spcAft>
              <a:buClr>
                <a:schemeClr val="accent2"/>
              </a:buClr>
              <a:buFont typeface="Wingdings" pitchFamily="2" charset="2"/>
              <a:buChar char="§"/>
            </a:pPr>
            <a:r>
              <a:rPr lang="en-US" dirty="0" smtClean="0"/>
              <a:t>Third level</a:t>
            </a:r>
          </a:p>
          <a:p>
            <a:pPr marL="273805" lvl="3" indent="-273805" algn="l" defTabSz="1072866" rtl="0" eaLnBrk="1" fontAlgn="base" latinLnBrk="0" hangingPunct="1">
              <a:spcBef>
                <a:spcPct val="0"/>
              </a:spcBef>
              <a:spcAft>
                <a:spcPts val="704"/>
              </a:spcAft>
              <a:buClr>
                <a:schemeClr val="accent2"/>
              </a:buClr>
              <a:buFont typeface="Wingdings" pitchFamily="2" charset="2"/>
              <a:buChar char="§"/>
            </a:pPr>
            <a:r>
              <a:rPr lang="en-US" dirty="0" smtClean="0"/>
              <a:t>Fourth level</a:t>
            </a:r>
          </a:p>
          <a:p>
            <a:pPr marL="273805" lvl="4" indent="-273805" algn="l" defTabSz="1072866" rtl="0" eaLnBrk="1" fontAlgn="base" latinLnBrk="0" hangingPunct="1">
              <a:spcBef>
                <a:spcPct val="0"/>
              </a:spcBef>
              <a:spcAft>
                <a:spcPts val="704"/>
              </a:spcAft>
              <a:buClr>
                <a:schemeClr val="accent2"/>
              </a:buClr>
              <a:buFont typeface="Wingdings" pitchFamily="2" charset="2"/>
              <a:buChar char="§"/>
            </a:pPr>
            <a:r>
              <a:rPr lang="en-US" dirty="0" smtClean="0"/>
              <a:t>Fifth level</a:t>
            </a:r>
            <a:endParaRPr lang="en-US" dirty="0"/>
          </a:p>
        </p:txBody>
      </p:sp>
    </p:spTree>
    <p:extLst>
      <p:ext uri="{BB962C8B-B14F-4D97-AF65-F5344CB8AC3E}">
        <p14:creationId xmlns:p14="http://schemas.microsoft.com/office/powerpoint/2010/main" val="35703345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re 1"/>
          <p:cNvSpPr>
            <a:spLocks noGrp="1"/>
          </p:cNvSpPr>
          <p:nvPr>
            <p:ph type="title" hasCustomPrompt="1"/>
            <p:custDataLst>
              <p:tags r:id="rId1"/>
            </p:custDataLst>
          </p:nvPr>
        </p:nvSpPr>
        <p:spPr/>
        <p:txBody>
          <a:bodyPr/>
          <a:lstStyle>
            <a:lvl1pPr>
              <a:defRPr/>
            </a:lvl1pPr>
          </a:lstStyle>
          <a:p>
            <a:pPr lvl="0"/>
            <a:r>
              <a:rPr lang="en-US" noProof="0" dirty="0" smtClean="0"/>
              <a:t>Click to edit Master title style</a:t>
            </a:r>
          </a:p>
        </p:txBody>
      </p:sp>
      <p:sp>
        <p:nvSpPr>
          <p:cNvPr id="3" name="Text Placeholder 2"/>
          <p:cNvSpPr>
            <a:spLocks noGrp="1"/>
          </p:cNvSpPr>
          <p:nvPr>
            <p:ph idx="1"/>
            <p:custDataLst>
              <p:tags r:id="rId2"/>
            </p:custDataLst>
          </p:nvPr>
        </p:nvSpPr>
        <p:spPr>
          <a:xfrm>
            <a:off x="422031" y="1296989"/>
            <a:ext cx="11342078" cy="4992687"/>
          </a:xfrm>
          <a:prstGeom prst="rect">
            <a:avLst/>
          </a:prstGeom>
        </p:spPr>
        <p:txBody>
          <a:bodyPr vert="horz" lIns="0" tIns="0" rIns="0" bIns="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1894069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8" cy="143985"/>
        </p:xfrm>
        <a:graphic>
          <a:graphicData uri="http://schemas.openxmlformats.org/presentationml/2006/ole">
            <mc:AlternateContent xmlns:mc="http://schemas.openxmlformats.org/markup-compatibility/2006">
              <mc:Choice xmlns:v="urn:schemas-microsoft-com:vml" Requires="v">
                <p:oleObj spid="_x0000_s623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solidFill>
                  <a:schemeClr val="tx2"/>
                </a:solidFill>
              </a:defRPr>
            </a:lvl1pPr>
          </a:lstStyle>
          <a:p>
            <a:r>
              <a:rPr lang="fr-FR" noProof="0" smtClean="0"/>
              <a:t>Modifiez le style du titre</a:t>
            </a:r>
            <a:endParaRPr lang="en-US" dirty="0"/>
          </a:p>
        </p:txBody>
      </p:sp>
      <p:sp>
        <p:nvSpPr>
          <p:cNvPr id="3" name="Content Placeholder 2"/>
          <p:cNvSpPr>
            <a:spLocks noGrp="1"/>
          </p:cNvSpPr>
          <p:nvPr>
            <p:ph idx="1"/>
            <p:custDataLst>
              <p:tags r:id="rId4"/>
            </p:custDataLst>
          </p:nvPr>
        </p:nvSpPr>
        <p:spPr>
          <a:xfrm>
            <a:off x="420078" y="2044931"/>
            <a:ext cx="11351847" cy="4222519"/>
          </a:xfrm>
        </p:spPr>
        <p:txBody>
          <a:bodyPr lIns="0" tIns="0" rIns="0" bIns="0"/>
          <a:lstStyle>
            <a:lvl1pPr>
              <a:defRPr b="0">
                <a:solidFill>
                  <a:schemeClr val="tx1"/>
                </a:solidFill>
              </a:defRPr>
            </a:lvl1pPr>
            <a:lvl2pPr marL="457200" indent="-223838">
              <a:defRPr>
                <a:solidFill>
                  <a:schemeClr val="tx1"/>
                </a:solidFill>
              </a:defRPr>
            </a:lvl2pPr>
            <a:lvl3pPr>
              <a:defRPr>
                <a:solidFill>
                  <a:schemeClr val="tx1"/>
                </a:solidFill>
              </a:defRPr>
            </a:lvl3pPr>
            <a:lvl4pPr>
              <a:defRPr>
                <a:solidFill>
                  <a:schemeClr val="tx1"/>
                </a:solidFill>
              </a:defRPr>
            </a:lvl4p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p:txBody>
      </p:sp>
      <p:sp>
        <p:nvSpPr>
          <p:cNvPr id="8" name="Espace réservé du texte 7"/>
          <p:cNvSpPr>
            <a:spLocks noGrp="1"/>
          </p:cNvSpPr>
          <p:nvPr>
            <p:ph type="body" sz="quarter" idx="11"/>
            <p:custDataLst>
              <p:tags r:id="rId5"/>
            </p:custDataLst>
          </p:nvPr>
        </p:nvSpPr>
        <p:spPr>
          <a:xfrm>
            <a:off x="420078" y="1296989"/>
            <a:ext cx="11351847" cy="634365"/>
          </a:xfrm>
        </p:spPr>
        <p:txBody>
          <a:bodyPr lIns="0" tIns="0" rIns="0" bIns="0"/>
          <a:lstStyle>
            <a:lvl1pPr marL="0" indent="0">
              <a:buNone/>
              <a:defRPr sz="2000" b="1">
                <a:solidFill>
                  <a:schemeClr val="accent3"/>
                </a:solidFill>
              </a:defRPr>
            </a:lvl1pPr>
          </a:lstStyle>
          <a:p>
            <a:pPr lvl="0"/>
            <a:r>
              <a:rPr lang="fr-FR" smtClean="0"/>
              <a:t>Modifiez les styles du texte du masque</a:t>
            </a:r>
          </a:p>
        </p:txBody>
      </p:sp>
    </p:spTree>
    <p:extLst>
      <p:ext uri="{BB962C8B-B14F-4D97-AF65-F5344CB8AC3E}">
        <p14:creationId xmlns:p14="http://schemas.microsoft.com/office/powerpoint/2010/main" val="16524207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342"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10"/>
          <p:cNvSpPr txBox="1"/>
          <p:nvPr>
            <p:custDataLst>
              <p:tags r:id="rId3"/>
            </p:custDataLst>
          </p:nvPr>
        </p:nvSpPr>
        <p:spPr>
          <a:xfrm>
            <a:off x="11763089" y="6661264"/>
            <a:ext cx="160300" cy="107722"/>
          </a:xfrm>
          <a:prstGeom prst="rect">
            <a:avLst/>
          </a:prstGeom>
          <a:noFill/>
        </p:spPr>
        <p:txBody>
          <a:bodyPr wrap="none" lIns="0" tIns="0" rIns="0" bIns="0" anchor="ctr">
            <a:spAutoFit/>
          </a:bodyPr>
          <a:lstStyle/>
          <a:p>
            <a:pPr algn="ctr" defTabSz="957756">
              <a:defRPr/>
            </a:pPr>
            <a:fld id="{BE195FD1-B71A-45B3-9D77-F0D62B52BE5B}" type="slidenum">
              <a:rPr lang="en-US" sz="700">
                <a:solidFill>
                  <a:srgbClr val="998C85"/>
                </a:solidFill>
                <a:cs typeface="Arial" pitchFamily="34" charset="0"/>
              </a:rPr>
              <a:pPr algn="ctr" defTabSz="957756">
                <a:defRPr/>
              </a:pPr>
              <a:t>‹N°›</a:t>
            </a:fld>
            <a:endParaRPr lang="en-US" sz="700" dirty="0">
              <a:solidFill>
                <a:srgbClr val="998C85"/>
              </a:solidFill>
              <a:cs typeface="Arial" pitchFamily="34" charset="0"/>
            </a:endParaRPr>
          </a:p>
        </p:txBody>
      </p:sp>
      <p:sp>
        <p:nvSpPr>
          <p:cNvPr id="5" name="Freeform 4"/>
          <p:cNvSpPr>
            <a:spLocks/>
          </p:cNvSpPr>
          <p:nvPr>
            <p:custDataLst>
              <p:tags r:id="rId4"/>
            </p:custDataLst>
          </p:nvPr>
        </p:nvSpPr>
        <p:spPr bwMode="auto">
          <a:xfrm>
            <a:off x="0" y="676276"/>
            <a:ext cx="12192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sz="1900">
              <a:solidFill>
                <a:srgbClr val="263147"/>
              </a:solidFill>
              <a:cs typeface="Arial" pitchFamily="34" charset="0"/>
            </a:endParaRPr>
          </a:p>
        </p:txBody>
      </p:sp>
      <p:pic>
        <p:nvPicPr>
          <p:cNvPr id="8" name="Picture 103" descr="C:\Users\UserSim\Desktop\Capgemini\Capgemini_logo_cmyk.png"/>
          <p:cNvPicPr>
            <a:picLocks noChangeAspect="1" noChangeArrowheads="1"/>
          </p:cNvPicPr>
          <p:nvPr>
            <p:custDataLst>
              <p:tags r:id="rId5"/>
            </p:custDataLst>
          </p:nvPr>
        </p:nvPicPr>
        <p:blipFill>
          <a:blip r:embed="rId13" cstate="email"/>
          <a:srcRect/>
          <a:stretch>
            <a:fillRect/>
          </a:stretch>
        </p:blipFill>
        <p:spPr bwMode="auto">
          <a:xfrm>
            <a:off x="195385" y="6443664"/>
            <a:ext cx="1613877" cy="320675"/>
          </a:xfrm>
          <a:prstGeom prst="rect">
            <a:avLst/>
          </a:prstGeom>
          <a:noFill/>
          <a:ln w="9525">
            <a:noFill/>
            <a:miter lim="800000"/>
            <a:headEnd/>
            <a:tailEnd/>
          </a:ln>
        </p:spPr>
      </p:pic>
      <p:cxnSp>
        <p:nvCxnSpPr>
          <p:cNvPr id="9" name="Straight Connector 5"/>
          <p:cNvCxnSpPr/>
          <p:nvPr>
            <p:custDataLst>
              <p:tags r:id="rId6"/>
            </p:custDataLst>
          </p:nvPr>
        </p:nvCxnSpPr>
        <p:spPr>
          <a:xfrm flipH="1">
            <a:off x="0" y="6362700"/>
            <a:ext cx="12192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p:custDataLst>
              <p:tags r:id="rId7"/>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343"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a:xfrm>
            <a:off x="0" y="1"/>
            <a:ext cx="12192000" cy="1001713"/>
          </a:xfrm>
          <a:prstGeom prst="rect">
            <a:avLst/>
          </a:prstGeom>
        </p:spPr>
        <p:txBody>
          <a:bodyPr/>
          <a:lstStyle>
            <a:lvl1pPr>
              <a:defRPr/>
            </a:lvl1pPr>
          </a:lstStyle>
          <a:p>
            <a:pPr lvl="0"/>
            <a:r>
              <a:rPr lang="fr-FR" noProof="0" smtClean="0"/>
              <a:t>Cliquez pour modifier le style du titre</a:t>
            </a:r>
            <a:endParaRPr lang="en-US" noProof="0" dirty="0" smtClean="0"/>
          </a:p>
        </p:txBody>
      </p:sp>
      <p:sp>
        <p:nvSpPr>
          <p:cNvPr id="11" name="Rectangle 10"/>
          <p:cNvSpPr/>
          <p:nvPr userDrawn="1">
            <p:custDataLst>
              <p:tags r:id="rId8"/>
            </p:custDataLst>
          </p:nvPr>
        </p:nvSpPr>
        <p:spPr>
          <a:xfrm>
            <a:off x="9215902" y="6427223"/>
            <a:ext cx="2356374" cy="195814"/>
          </a:xfrm>
          <a:prstGeom prst="rect">
            <a:avLst/>
          </a:prstGeom>
        </p:spPr>
        <p:txBody>
          <a:bodyPr wrap="none" lIns="35997" tIns="35997" rIns="35997" bIns="35997" anchor="b" anchorCtr="0">
            <a:noAutofit/>
          </a:bodyPr>
          <a:lstStyle/>
          <a:p>
            <a:pPr algn="r" eaLnBrk="0" fontAlgn="base" hangingPunct="0">
              <a:spcBef>
                <a:spcPct val="10000"/>
              </a:spcBef>
              <a:spcAft>
                <a:spcPct val="0"/>
              </a:spcAft>
              <a:defRPr/>
            </a:pPr>
            <a:r>
              <a:rPr lang="en-US" altLang="en-US" sz="800" dirty="0" err="1">
                <a:solidFill>
                  <a:srgbClr val="000000"/>
                </a:solidFill>
                <a:cs typeface="Arial" charset="0"/>
              </a:rPr>
              <a:t>Capgemini</a:t>
            </a:r>
            <a:r>
              <a:rPr lang="en-US" altLang="en-US" sz="800" dirty="0">
                <a:solidFill>
                  <a:srgbClr val="000000"/>
                </a:solidFill>
                <a:cs typeface="Arial" charset="0"/>
              </a:rPr>
              <a:t> Architects Passport</a:t>
            </a:r>
          </a:p>
        </p:txBody>
      </p:sp>
      <p:sp>
        <p:nvSpPr>
          <p:cNvPr id="12" name="Rectangle 11"/>
          <p:cNvSpPr>
            <a:spLocks noChangeArrowheads="1"/>
          </p:cNvSpPr>
          <p:nvPr userDrawn="1">
            <p:custDataLst>
              <p:tags r:id="rId9"/>
            </p:custDataLst>
          </p:nvPr>
        </p:nvSpPr>
        <p:spPr bwMode="auto">
          <a:xfrm>
            <a:off x="6893169" y="6623404"/>
            <a:ext cx="4679106"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a:solidFill>
                  <a:srgbClr val="000000">
                    <a:lumMod val="50000"/>
                    <a:lumOff val="50000"/>
                  </a:srgbClr>
                </a:solidFill>
                <a:cs typeface="Helvetica Light"/>
              </a:rPr>
              <a:t>Copyright © 2017 Capgemini and Sogeti. All rights reserved.</a:t>
            </a:r>
          </a:p>
        </p:txBody>
      </p:sp>
      <p:pic>
        <p:nvPicPr>
          <p:cNvPr id="13" name="Picture 15" descr="Sogeti_Logo.png"/>
          <p:cNvPicPr>
            <a:picLocks noChangeAspect="1"/>
          </p:cNvPicPr>
          <p:nvPr userDrawn="1"/>
        </p:nvPicPr>
        <p:blipFill>
          <a:blip r:embed="rId15" cstate="screen">
            <a:extLst>
              <a:ext uri="{28A0092B-C50C-407E-A947-70E740481C1C}">
                <a14:useLocalDpi xmlns:a14="http://schemas.microsoft.com/office/drawing/2010/main"/>
              </a:ext>
            </a:extLst>
          </a:blip>
          <a:srcRect/>
          <a:stretch>
            <a:fillRect/>
          </a:stretch>
        </p:blipFill>
        <p:spPr bwMode="auto">
          <a:xfrm>
            <a:off x="4437905" y="6478208"/>
            <a:ext cx="1511557" cy="267958"/>
          </a:xfrm>
          <a:prstGeom prst="rect">
            <a:avLst/>
          </a:prstGeom>
          <a:noFill/>
          <a:ln w="9525">
            <a:noFill/>
            <a:miter lim="800000"/>
            <a:headEnd/>
            <a:tailEnd/>
          </a:ln>
        </p:spPr>
      </p:pic>
    </p:spTree>
    <p:extLst>
      <p:ext uri="{BB962C8B-B14F-4D97-AF65-F5344CB8AC3E}">
        <p14:creationId xmlns:p14="http://schemas.microsoft.com/office/powerpoint/2010/main" val="1560311941"/>
      </p:ext>
    </p:extLst>
  </p:cSld>
  <p:clrMapOvr>
    <a:masterClrMapping/>
  </p:clrMapOvr>
  <p:transition spd="slow" advClick="0" advTm="5000">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8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049104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tags" Target="../tags/tag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tags" Target="../tags/tag5.xml"/><Relationship Id="rId23" Type="http://schemas.openxmlformats.org/officeDocument/2006/relationships/image" Target="../media/image3.png"/><Relationship Id="rId10" Type="http://schemas.openxmlformats.org/officeDocument/2006/relationships/vmlDrawing" Target="../drawings/vmlDrawing1.vml"/><Relationship Id="rId19"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tags" Target="../tags/tag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1"/>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112" name="think-cell Slide" r:id="rId20" imgW="360" imgH="360" progId="">
                  <p:embed/>
                </p:oleObj>
              </mc:Choice>
              <mc:Fallback>
                <p:oleObj name="think-cell Slide" r:id="rId20" imgW="360" imgH="360" progId="">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2"/>
            </p:custDataLst>
          </p:nvPr>
        </p:nvSpPr>
        <p:spPr>
          <a:xfrm>
            <a:off x="422032" y="3"/>
            <a:ext cx="11769970" cy="785810"/>
          </a:xfrm>
          <a:prstGeom prst="rect">
            <a:avLst/>
          </a:prstGeom>
        </p:spPr>
        <p:txBody>
          <a:bodyPr vert="horz" lIns="0" tIns="0" rIns="0" bIns="0" rtlCol="0" anchor="ctr">
            <a:noAutofit/>
          </a:bodyPr>
          <a:lstStyle/>
          <a:p>
            <a:r>
              <a:rPr lang="fr-FR" smtClean="0"/>
              <a:t>Modifiez le style du titre</a:t>
            </a:r>
            <a:endParaRPr lang="en-US" noProof="0" dirty="0"/>
          </a:p>
        </p:txBody>
      </p:sp>
      <p:sp>
        <p:nvSpPr>
          <p:cNvPr id="3" name="Text Placeholder 2"/>
          <p:cNvSpPr>
            <a:spLocks noGrp="1"/>
          </p:cNvSpPr>
          <p:nvPr>
            <p:ph type="body" idx="1"/>
            <p:custDataLst>
              <p:tags r:id="rId13"/>
            </p:custDataLst>
          </p:nvPr>
        </p:nvSpPr>
        <p:spPr>
          <a:xfrm>
            <a:off x="422031" y="1296989"/>
            <a:ext cx="11342078" cy="4992687"/>
          </a:xfrm>
          <a:prstGeom prst="rect">
            <a:avLst/>
          </a:prstGeom>
        </p:spPr>
        <p:txBody>
          <a:bodyPr vert="horz" lIns="0" tIns="0" rIns="0" bIns="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cxnSp>
        <p:nvCxnSpPr>
          <p:cNvPr id="15" name="Straight Connector 5"/>
          <p:cNvCxnSpPr/>
          <p:nvPr>
            <p:custDataLst>
              <p:tags r:id="rId14"/>
            </p:custDataLst>
          </p:nvPr>
        </p:nvCxnSpPr>
        <p:spPr>
          <a:xfrm flipH="1">
            <a:off x="4"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2" name="Freeform 4"/>
          <p:cNvSpPr>
            <a:spLocks/>
          </p:cNvSpPr>
          <p:nvPr userDrawn="1">
            <p:custDataLst>
              <p:tags r:id="rId15"/>
            </p:custDataLst>
          </p:nvPr>
        </p:nvSpPr>
        <p:spPr bwMode="auto">
          <a:xfrm>
            <a:off x="4" y="468754"/>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defTabSz="957756"/>
            <a:endParaRPr lang="fr-FR" sz="1900" dirty="0">
              <a:solidFill>
                <a:srgbClr val="000000"/>
              </a:solidFill>
              <a:cs typeface="Arial" pitchFamily="34" charset="0"/>
            </a:endParaRPr>
          </a:p>
        </p:txBody>
      </p:sp>
      <p:sp>
        <p:nvSpPr>
          <p:cNvPr id="13" name="Rectangle 12"/>
          <p:cNvSpPr/>
          <p:nvPr userDrawn="1">
            <p:custDataLst>
              <p:tags r:id="rId16"/>
            </p:custDataLst>
          </p:nvPr>
        </p:nvSpPr>
        <p:spPr>
          <a:xfrm>
            <a:off x="9215902" y="6427223"/>
            <a:ext cx="2356374" cy="195814"/>
          </a:xfrm>
          <a:prstGeom prst="rect">
            <a:avLst/>
          </a:prstGeom>
        </p:spPr>
        <p:txBody>
          <a:bodyPr wrap="none" lIns="35997" tIns="35997" rIns="35997" bIns="35997" anchor="b" anchorCtr="0">
            <a:noAutofit/>
          </a:bodyPr>
          <a:lstStyle/>
          <a:p>
            <a:pPr algn="r" eaLnBrk="0" fontAlgn="base" hangingPunct="0">
              <a:spcBef>
                <a:spcPct val="10000"/>
              </a:spcBef>
              <a:spcAft>
                <a:spcPct val="0"/>
              </a:spcAft>
              <a:defRPr/>
            </a:pPr>
            <a:r>
              <a:rPr lang="en-US" altLang="en-US" sz="800" dirty="0" smtClean="0">
                <a:solidFill>
                  <a:srgbClr val="000000"/>
                </a:solidFill>
                <a:cs typeface="Arial" charset="0"/>
              </a:rPr>
              <a:t>Architects </a:t>
            </a:r>
            <a:r>
              <a:rPr lang="en-US" altLang="en-US" sz="800" dirty="0" err="1" smtClean="0">
                <a:solidFill>
                  <a:srgbClr val="000000"/>
                </a:solidFill>
                <a:cs typeface="Arial" charset="0"/>
              </a:rPr>
              <a:t>StarterPack</a:t>
            </a:r>
            <a:r>
              <a:rPr lang="en-US" altLang="en-US" sz="800" dirty="0" smtClean="0">
                <a:solidFill>
                  <a:srgbClr val="000000"/>
                </a:solidFill>
                <a:cs typeface="Arial" charset="0"/>
              </a:rPr>
              <a:t> – Micro Services</a:t>
            </a:r>
            <a:endParaRPr lang="en-US" altLang="en-US" sz="800" dirty="0">
              <a:solidFill>
                <a:srgbClr val="000000"/>
              </a:solidFill>
              <a:cs typeface="Arial" charset="0"/>
            </a:endParaRPr>
          </a:p>
        </p:txBody>
      </p:sp>
      <p:pic>
        <p:nvPicPr>
          <p:cNvPr id="16" name="Picture 103" descr="C:\Users\UserSim\Desktop\Capgemini\Capgemini_logo_cmyk.png"/>
          <p:cNvPicPr preferRelativeResize="0">
            <a:picLocks noChangeArrowheads="1"/>
          </p:cNvPicPr>
          <p:nvPr userDrawn="1">
            <p:custDataLst>
              <p:tags r:id="rId17"/>
            </p:custDataLst>
          </p:nvPr>
        </p:nvPicPr>
        <p:blipFill>
          <a:blip r:embed="rId22">
            <a:extLst>
              <a:ext uri="{28A0092B-C50C-407E-A947-70E740481C1C}">
                <a14:useLocalDpi xmlns:a14="http://schemas.microsoft.com/office/drawing/2010/main"/>
              </a:ext>
            </a:extLst>
          </a:blip>
          <a:srcRect/>
          <a:stretch>
            <a:fillRect/>
          </a:stretch>
        </p:blipFill>
        <p:spPr bwMode="auto">
          <a:xfrm>
            <a:off x="420079" y="6452167"/>
            <a:ext cx="1548000" cy="320040"/>
          </a:xfrm>
          <a:prstGeom prst="rect">
            <a:avLst/>
          </a:prstGeom>
          <a:noFill/>
        </p:spPr>
      </p:pic>
      <p:sp>
        <p:nvSpPr>
          <p:cNvPr id="17" name="Rectangle 16"/>
          <p:cNvSpPr>
            <a:spLocks noChangeArrowheads="1"/>
          </p:cNvSpPr>
          <p:nvPr userDrawn="1">
            <p:custDataLst>
              <p:tags r:id="rId18"/>
            </p:custDataLst>
          </p:nvPr>
        </p:nvSpPr>
        <p:spPr bwMode="auto">
          <a:xfrm>
            <a:off x="6893169" y="6623404"/>
            <a:ext cx="4679106"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a:solidFill>
                  <a:srgbClr val="000000">
                    <a:lumMod val="50000"/>
                    <a:lumOff val="50000"/>
                  </a:srgbClr>
                </a:solidFill>
                <a:cs typeface="Helvetica Light"/>
              </a:rPr>
              <a:t>Copyright © 2017 Capgemini and Sogeti. All rights reserved.</a:t>
            </a:r>
          </a:p>
        </p:txBody>
      </p:sp>
      <p:sp>
        <p:nvSpPr>
          <p:cNvPr id="18" name="TextBox 17"/>
          <p:cNvSpPr txBox="1"/>
          <p:nvPr userDrawn="1">
            <p:custDataLst>
              <p:tags r:id="rId19"/>
            </p:custDataLst>
          </p:nvPr>
        </p:nvSpPr>
        <p:spPr>
          <a:xfrm>
            <a:off x="11763289" y="6661691"/>
            <a:ext cx="160300" cy="107722"/>
          </a:xfrm>
          <a:prstGeom prst="rect">
            <a:avLst/>
          </a:prstGeom>
          <a:noFill/>
        </p:spPr>
        <p:txBody>
          <a:bodyPr wrap="none" lIns="0" tIns="0" rIns="0" bIns="0" rtlCol="0" anchor="ctr">
            <a:spAutoFit/>
          </a:bodyPr>
          <a:lstStyle/>
          <a:p>
            <a:pPr algn="ctr" defTabSz="957756"/>
            <a:fld id="{6A895693-0027-4F28-9367-92E39A51F51C}" type="slidenum">
              <a:rPr lang="en-US" sz="700">
                <a:solidFill>
                  <a:srgbClr val="000000">
                    <a:lumMod val="50000"/>
                    <a:lumOff val="50000"/>
                  </a:srgbClr>
                </a:solidFill>
                <a:cs typeface="Arial" pitchFamily="34" charset="0"/>
              </a:rPr>
              <a:pPr algn="ctr" defTabSz="957756"/>
              <a:t>‹N°›</a:t>
            </a:fld>
            <a:endParaRPr lang="en-US" sz="700" dirty="0">
              <a:solidFill>
                <a:srgbClr val="000000">
                  <a:lumMod val="50000"/>
                  <a:lumOff val="50000"/>
                </a:srgbClr>
              </a:solidFill>
              <a:cs typeface="Arial" pitchFamily="34" charset="0"/>
            </a:endParaRPr>
          </a:p>
        </p:txBody>
      </p:sp>
      <p:pic>
        <p:nvPicPr>
          <p:cNvPr id="14" name="Picture 15" descr="Sogeti_Logo.png"/>
          <p:cNvPicPr preferRelativeResize="0">
            <a:picLocks/>
          </p:cNvPicPr>
          <p:nvPr userDrawn="1"/>
        </p:nvPicPr>
        <p:blipFill>
          <a:blip r:embed="rId23" cstate="screen">
            <a:extLst>
              <a:ext uri="{28A0092B-C50C-407E-A947-70E740481C1C}">
                <a14:useLocalDpi xmlns:a14="http://schemas.microsoft.com/office/drawing/2010/main"/>
              </a:ext>
            </a:extLst>
          </a:blip>
          <a:srcRect/>
          <a:stretch>
            <a:fillRect/>
          </a:stretch>
        </p:blipFill>
        <p:spPr bwMode="auto">
          <a:xfrm>
            <a:off x="4437905" y="6478209"/>
            <a:ext cx="1368000" cy="268037"/>
          </a:xfrm>
          <a:prstGeom prst="rect">
            <a:avLst/>
          </a:prstGeom>
          <a:noFill/>
          <a:ln w="9525">
            <a:noFill/>
            <a:miter lim="800000"/>
            <a:headEnd/>
            <a:tailEnd/>
          </a:ln>
        </p:spPr>
      </p:pic>
    </p:spTree>
    <p:extLst>
      <p:ext uri="{BB962C8B-B14F-4D97-AF65-F5344CB8AC3E}">
        <p14:creationId xmlns:p14="http://schemas.microsoft.com/office/powerpoint/2010/main" val="2803821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8" r:id="rId6"/>
    <p:sldLayoutId id="2147483670" r:id="rId7"/>
    <p:sldLayoutId id="2147483671" r:id="rId8"/>
  </p:sldLayoutIdLst>
  <p:timing>
    <p:tnLst>
      <p:par>
        <p:cTn id="1" dur="indefinite" restart="never" nodeType="tmRoot"/>
      </p:par>
    </p:tnLst>
  </p:timing>
  <p:hf hdr="0" ftr="0" dt="0"/>
  <p:txStyles>
    <p:titleStyle>
      <a:lvl1pPr algn="l" defTabSz="914342" rtl="0" eaLnBrk="1" latinLnBrk="0" hangingPunct="1">
        <a:lnSpc>
          <a:spcPct val="100000"/>
        </a:lnSpc>
        <a:spcBef>
          <a:spcPct val="0"/>
        </a:spcBef>
        <a:buNone/>
        <a:defRPr sz="2400" b="0" kern="1200">
          <a:solidFill>
            <a:schemeClr val="tx2"/>
          </a:solidFill>
          <a:latin typeface="+mj-lt"/>
          <a:ea typeface="+mj-ea"/>
          <a:cs typeface="+mj-cs"/>
        </a:defRPr>
      </a:lvl1pPr>
    </p:titleStyle>
    <p:bodyStyle>
      <a:lvl1pPr marL="233363" indent="-233363" algn="l" defTabSz="914342" rtl="0" eaLnBrk="1" latinLnBrk="0" hangingPunct="1">
        <a:lnSpc>
          <a:spcPct val="100000"/>
        </a:lnSpc>
        <a:spcBef>
          <a:spcPts val="0"/>
        </a:spcBef>
        <a:spcAft>
          <a:spcPts val="600"/>
        </a:spcAft>
        <a:buClr>
          <a:schemeClr val="accent5"/>
        </a:buClr>
        <a:buFont typeface="Wingdings" pitchFamily="2" charset="2"/>
        <a:buChar char="§"/>
        <a:defRPr sz="2200" b="0" kern="1200">
          <a:solidFill>
            <a:schemeClr val="tx2"/>
          </a:solidFill>
          <a:latin typeface="+mn-lt"/>
          <a:ea typeface="+mn-ea"/>
          <a:cs typeface="+mn-cs"/>
        </a:defRPr>
      </a:lvl1pPr>
      <a:lvl2pPr marL="457200" indent="-223838" algn="l" defTabSz="914342" rtl="0" eaLnBrk="1" latinLnBrk="0" hangingPunct="1">
        <a:lnSpc>
          <a:spcPct val="100000"/>
        </a:lnSpc>
        <a:spcBef>
          <a:spcPts val="0"/>
        </a:spcBef>
        <a:spcAft>
          <a:spcPts val="600"/>
        </a:spcAft>
        <a:buClr>
          <a:schemeClr val="accent3"/>
        </a:buClr>
        <a:buFont typeface="Wingdings" pitchFamily="2" charset="2"/>
        <a:buChar char="§"/>
        <a:defRPr sz="1800" kern="1200">
          <a:solidFill>
            <a:schemeClr val="tx2"/>
          </a:solidFill>
          <a:latin typeface="+mn-lt"/>
          <a:ea typeface="+mn-ea"/>
          <a:cs typeface="+mn-cs"/>
        </a:defRPr>
      </a:lvl2pPr>
      <a:lvl3pPr marL="690563" indent="-233363" algn="l" defTabSz="914342" rtl="0" eaLnBrk="1" latinLnBrk="0" hangingPunct="1">
        <a:lnSpc>
          <a:spcPct val="100000"/>
        </a:lnSpc>
        <a:spcBef>
          <a:spcPts val="0"/>
        </a:spcBef>
        <a:spcAft>
          <a:spcPts val="600"/>
        </a:spcAft>
        <a:buClr>
          <a:schemeClr val="accent2"/>
        </a:buClr>
        <a:buFont typeface="Arial" pitchFamily="34" charset="0"/>
        <a:buChar char="•"/>
        <a:defRPr sz="1600" kern="1200">
          <a:solidFill>
            <a:schemeClr val="tx2"/>
          </a:solidFill>
          <a:latin typeface="+mn-lt"/>
          <a:ea typeface="+mn-ea"/>
          <a:cs typeface="+mn-cs"/>
        </a:defRPr>
      </a:lvl3pPr>
      <a:lvl4pPr marL="914400" indent="-223838"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edmond.segalen@capgemini.com" TargetMode="External"/><Relationship Id="rId2" Type="http://schemas.openxmlformats.org/officeDocument/2006/relationships/hyperlink" Target="mailto:jean-pierre.le-henaff@capgemini.com" TargetMode="Externa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hyperlink" Target="mailto:pascal.haget@capgemini.com" TargetMode="External"/><Relationship Id="rId7" Type="http://schemas.openxmlformats.org/officeDocument/2006/relationships/image" Target="../media/image21.png"/><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package" Target="../embeddings/Document_Microsoft_Word1.docx"/><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mailto:kai.schroeder@capgemini.com"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mailto:aldis.liubinskas@capgemini.com" TargetMode="External"/><Relationship Id="rId2" Type="http://schemas.openxmlformats.org/officeDocument/2006/relationships/hyperlink" Target="mailto:steve.rogers@capgemini.com" TargetMode="Externa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mailto:aldis.liubinskas@capgemini.com"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mailto:tjarriault@prosodie.com"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mailto:neeraj.sidhaye@capgemini.com" TargetMode="External"/><Relationship Id="rId2" Type="http://schemas.openxmlformats.org/officeDocument/2006/relationships/hyperlink" Target="http://extremeportal.blogspot.co.uk/2016/11/microservicesapi-design-principles.html" TargetMode="External"/><Relationship Id="rId1" Type="http://schemas.openxmlformats.org/officeDocument/2006/relationships/slideLayout" Target="../slideLayouts/slideLayout4.xml"/><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mailto:joakim.lindbom@capgemini.com"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tags" Target="../tags/tag42.xml"/><Relationship Id="rId7" Type="http://schemas.openxmlformats.org/officeDocument/2006/relationships/hyperlink" Target="mailto:thilo.hermann@capgemini.com" TargetMode="Externa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hyperlink" Target="mailto:michael.cirikovic@capgemini.com" TargetMode="External"/><Relationship Id="rId5" Type="http://schemas.openxmlformats.org/officeDocument/2006/relationships/slideLayout" Target="../slideLayouts/slideLayout4.xml"/><Relationship Id="rId10" Type="http://schemas.openxmlformats.org/officeDocument/2006/relationships/image" Target="../media/image23.png"/><Relationship Id="rId4" Type="http://schemas.openxmlformats.org/officeDocument/2006/relationships/tags" Target="../tags/tag43.xml"/><Relationship Id="rId9"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mailto:philippe.triquenot@sogeti.lu"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mailto:pierre-loic.ropars@capgemini.com"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mailto:cornelia.goers@capgemini.com"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mailto:carsten.a.rasmussen@capgemini.com"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mailto:michael.broderick@capgemini.com" TargetMode="External"/><Relationship Id="rId2" Type="http://schemas.openxmlformats.org/officeDocument/2006/relationships/hyperlink" Target="mailto:nick.walter@capgemini.com" TargetMode="Externa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mailto:david.rutter@capgemini.com"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26" Type="http://schemas.openxmlformats.org/officeDocument/2006/relationships/image" Target="../media/image51.png"/><Relationship Id="rId3" Type="http://schemas.openxmlformats.org/officeDocument/2006/relationships/image" Target="../media/image24.jpeg"/><Relationship Id="rId21" Type="http://schemas.openxmlformats.org/officeDocument/2006/relationships/image" Target="../media/image46.jpeg"/><Relationship Id="rId34" Type="http://schemas.openxmlformats.org/officeDocument/2006/relationships/image" Target="../media/image59.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5" Type="http://schemas.openxmlformats.org/officeDocument/2006/relationships/image" Target="../media/image50.png"/><Relationship Id="rId33" Type="http://schemas.openxmlformats.org/officeDocument/2006/relationships/image" Target="../media/image58.png"/><Relationship Id="rId2" Type="http://schemas.openxmlformats.org/officeDocument/2006/relationships/hyperlink" Target="mailto:gururaj.joshi@capgemini.com" TargetMode="External"/><Relationship Id="rId16" Type="http://schemas.openxmlformats.org/officeDocument/2006/relationships/image" Target="../media/image41.png"/><Relationship Id="rId20" Type="http://schemas.openxmlformats.org/officeDocument/2006/relationships/image" Target="../media/image45.png"/><Relationship Id="rId29" Type="http://schemas.openxmlformats.org/officeDocument/2006/relationships/image" Target="../media/image54.png"/><Relationship Id="rId1" Type="http://schemas.openxmlformats.org/officeDocument/2006/relationships/slideLayout" Target="../slideLayouts/slideLayout4.xml"/><Relationship Id="rId6" Type="http://schemas.openxmlformats.org/officeDocument/2006/relationships/image" Target="../media/image31.png"/><Relationship Id="rId11" Type="http://schemas.openxmlformats.org/officeDocument/2006/relationships/image" Target="../media/image36.png"/><Relationship Id="rId24" Type="http://schemas.openxmlformats.org/officeDocument/2006/relationships/image" Target="../media/image49.jpeg"/><Relationship Id="rId32" Type="http://schemas.openxmlformats.org/officeDocument/2006/relationships/image" Target="../media/image57.jpeg"/><Relationship Id="rId5" Type="http://schemas.openxmlformats.org/officeDocument/2006/relationships/image" Target="../media/image30.png"/><Relationship Id="rId15" Type="http://schemas.openxmlformats.org/officeDocument/2006/relationships/image" Target="../media/image40.png"/><Relationship Id="rId23" Type="http://schemas.openxmlformats.org/officeDocument/2006/relationships/image" Target="../media/image48.png"/><Relationship Id="rId28" Type="http://schemas.openxmlformats.org/officeDocument/2006/relationships/image" Target="../media/image53.png"/><Relationship Id="rId10" Type="http://schemas.openxmlformats.org/officeDocument/2006/relationships/image" Target="../media/image35.png"/><Relationship Id="rId19" Type="http://schemas.openxmlformats.org/officeDocument/2006/relationships/image" Target="../media/image44.png"/><Relationship Id="rId31" Type="http://schemas.openxmlformats.org/officeDocument/2006/relationships/image" Target="../media/image56.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 Id="rId22" Type="http://schemas.openxmlformats.org/officeDocument/2006/relationships/image" Target="../media/image47.png"/><Relationship Id="rId27" Type="http://schemas.openxmlformats.org/officeDocument/2006/relationships/image" Target="../media/image52.png"/><Relationship Id="rId30" Type="http://schemas.openxmlformats.org/officeDocument/2006/relationships/image" Target="../media/image55.png"/></Relationships>
</file>

<file path=ppt/slides/_rels/slide26.xml.rels><?xml version="1.0" encoding="UTF-8" standalone="yes"?>
<Relationships xmlns="http://schemas.openxmlformats.org/package/2006/relationships"><Relationship Id="rId8" Type="http://schemas.openxmlformats.org/officeDocument/2006/relationships/hyperlink" Target="mailto:skander.guetari@capgemini.com" TargetMode="External"/><Relationship Id="rId3" Type="http://schemas.openxmlformats.org/officeDocument/2006/relationships/hyperlink" Target="mailto:manuel.sevilla@capgemini.com" TargetMode="External"/><Relationship Id="rId7" Type="http://schemas.openxmlformats.org/officeDocument/2006/relationships/hyperlink" Target="mailto:jeanguillaume.lalanne@capgemini.com" TargetMode="External"/><Relationship Id="rId12" Type="http://schemas.openxmlformats.org/officeDocument/2006/relationships/image" Target="../media/image28.png"/><Relationship Id="rId2" Type="http://schemas.openxmlformats.org/officeDocument/2006/relationships/hyperlink" Target="mailto:casimir.artmann@sogeti.se" TargetMode="External"/><Relationship Id="rId1" Type="http://schemas.openxmlformats.org/officeDocument/2006/relationships/slideLayout" Target="../slideLayouts/slideLayout4.xml"/><Relationship Id="rId6" Type="http://schemas.openxmlformats.org/officeDocument/2006/relationships/hyperlink" Target="mailto:anthony.joseph@capgemini.com" TargetMode="External"/><Relationship Id="rId11" Type="http://schemas.openxmlformats.org/officeDocument/2006/relationships/image" Target="../media/image21.png"/><Relationship Id="rId5" Type="http://schemas.openxmlformats.org/officeDocument/2006/relationships/hyperlink" Target="mailto:thomas.alby@capgemini.com" TargetMode="External"/><Relationship Id="rId10" Type="http://schemas.openxmlformats.org/officeDocument/2006/relationships/hyperlink" Target="mailto:christophe.dupas@sogeti.com" TargetMode="External"/><Relationship Id="rId4" Type="http://schemas.openxmlformats.org/officeDocument/2006/relationships/hyperlink" Target="mailto:philippe.gentil@capgemini.com" TargetMode="External"/><Relationship Id="rId9" Type="http://schemas.openxmlformats.org/officeDocument/2006/relationships/hyperlink" Target="mailto:julien.bellanger@capgemini.com" TargetMode="External"/></Relationships>
</file>

<file path=ppt/slides/_rels/slide2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mailto:aldis.liubinskas@capgemini.com" TargetMode="External"/><Relationship Id="rId7" Type="http://schemas.openxmlformats.org/officeDocument/2006/relationships/image" Target="../media/image21.png"/><Relationship Id="rId2" Type="http://schemas.openxmlformats.org/officeDocument/2006/relationships/hyperlink" Target="mailto:cornelius.burger@capgemini.com" TargetMode="External"/><Relationship Id="rId1" Type="http://schemas.openxmlformats.org/officeDocument/2006/relationships/slideLayout" Target="../slideLayouts/slideLayout4.xml"/><Relationship Id="rId6" Type="http://schemas.openxmlformats.org/officeDocument/2006/relationships/hyperlink" Target="mailto:subir.sarbabidya@capgemini.com" TargetMode="External"/><Relationship Id="rId5" Type="http://schemas.openxmlformats.org/officeDocument/2006/relationships/hyperlink" Target="mailto:rahul.murudkar@capgemini.com" TargetMode="External"/><Relationship Id="rId4" Type="http://schemas.openxmlformats.org/officeDocument/2006/relationships/hyperlink" Target="mailto:yann.le-thieis@capgemini.com" TargetMode="External"/><Relationship Id="rId9" Type="http://schemas.openxmlformats.org/officeDocument/2006/relationships/image" Target="../media/image24.jpeg"/></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4.xml"/><Relationship Id="rId13" Type="http://schemas.openxmlformats.org/officeDocument/2006/relationships/hyperlink" Target="mailto:markus.kokott@capgemini.com" TargetMode="Externa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62.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image" Target="../media/image61.png"/><Relationship Id="rId5" Type="http://schemas.openxmlformats.org/officeDocument/2006/relationships/tags" Target="../tags/tag48.xml"/><Relationship Id="rId15" Type="http://schemas.openxmlformats.org/officeDocument/2006/relationships/image" Target="../media/image23.png"/><Relationship Id="rId10" Type="http://schemas.openxmlformats.org/officeDocument/2006/relationships/image" Target="../media/image60.jpeg"/><Relationship Id="rId4" Type="http://schemas.openxmlformats.org/officeDocument/2006/relationships/tags" Target="../tags/tag47.xml"/><Relationship Id="rId9" Type="http://schemas.openxmlformats.org/officeDocument/2006/relationships/notesSlide" Target="../notesSlides/notesSlide2.xml"/><Relationship Id="rId14" Type="http://schemas.openxmlformats.org/officeDocument/2006/relationships/hyperlink" Target="mailto:thilo.hermann@capgemini.com"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km3.capgemini.com/book/1075062" TargetMode="External"/><Relationship Id="rId2" Type="http://schemas.openxmlformats.org/officeDocument/2006/relationships/hyperlink" Target="mailto:adrien.calvayrac@capgemini.com;%20fabien.gioe@capgemini.com" TargetMode="External"/><Relationship Id="rId1" Type="http://schemas.openxmlformats.org/officeDocument/2006/relationships/slideLayout" Target="../slideLayouts/slideLayout4.xml"/><Relationship Id="rId4" Type="http://schemas.openxmlformats.org/officeDocument/2006/relationships/image" Target="../media/image63.jpeg"/></Relationships>
</file>

<file path=ppt/slides/_rels/slide3.xml.rels><?xml version="1.0" encoding="UTF-8" standalone="yes"?>
<Relationships xmlns="http://schemas.openxmlformats.org/package/2006/relationships"><Relationship Id="rId8" Type="http://schemas.openxmlformats.org/officeDocument/2006/relationships/hyperlink" Target="mailto:edmond.segalen@capgemini.com" TargetMode="External"/><Relationship Id="rId13" Type="http://schemas.openxmlformats.org/officeDocument/2006/relationships/hyperlink" Target="mailto:neeraj.sidhaye@capgemini.com" TargetMode="External"/><Relationship Id="rId18" Type="http://schemas.openxmlformats.org/officeDocument/2006/relationships/hyperlink" Target="mailto:pierre-loic.ropars@capgemini.com" TargetMode="External"/><Relationship Id="rId26" Type="http://schemas.openxmlformats.org/officeDocument/2006/relationships/hyperlink" Target="mailto:thomas.alby@capgemini.com" TargetMode="External"/><Relationship Id="rId39" Type="http://schemas.openxmlformats.org/officeDocument/2006/relationships/hyperlink" Target="mailto:aliasgar.muchhala@capgemini.com" TargetMode="External"/><Relationship Id="rId3" Type="http://schemas.openxmlformats.org/officeDocument/2006/relationships/hyperlink" Target="mailto:andrew.j.glover@capgemini.com" TargetMode="External"/><Relationship Id="rId21" Type="http://schemas.openxmlformats.org/officeDocument/2006/relationships/hyperlink" Target="mailto:nick.walter@capgemini.com" TargetMode="External"/><Relationship Id="rId34" Type="http://schemas.openxmlformats.org/officeDocument/2006/relationships/hyperlink" Target="mailto:rahul.murudkar@capgemini.com" TargetMode="External"/><Relationship Id="rId7" Type="http://schemas.openxmlformats.org/officeDocument/2006/relationships/hyperlink" Target="mailto:jean-pierre.le-henaff@capgemini.com" TargetMode="External"/><Relationship Id="rId12" Type="http://schemas.openxmlformats.org/officeDocument/2006/relationships/hyperlink" Target="mailto:tjarriault@prosodie.com" TargetMode="External"/><Relationship Id="rId17" Type="http://schemas.openxmlformats.org/officeDocument/2006/relationships/hyperlink" Target="mailto:philippe.triquenot@sogeti.lu" TargetMode="External"/><Relationship Id="rId25" Type="http://schemas.openxmlformats.org/officeDocument/2006/relationships/hyperlink" Target="mailto:philippe.gentil@capgemini.com" TargetMode="External"/><Relationship Id="rId33" Type="http://schemas.openxmlformats.org/officeDocument/2006/relationships/hyperlink" Target="mailto:yann.le-thieis@capgemini.com" TargetMode="External"/><Relationship Id="rId38" Type="http://schemas.openxmlformats.org/officeDocument/2006/relationships/hyperlink" Target="mailto:david.rutter@capgemini.com" TargetMode="External"/><Relationship Id="rId2" Type="http://schemas.openxmlformats.org/officeDocument/2006/relationships/hyperlink" Target="mailto:james.devaney@capgemini.com" TargetMode="External"/><Relationship Id="rId16" Type="http://schemas.openxmlformats.org/officeDocument/2006/relationships/hyperlink" Target="mailto:thilo.hermann@capgemini.com" TargetMode="External"/><Relationship Id="rId20" Type="http://schemas.openxmlformats.org/officeDocument/2006/relationships/hyperlink" Target="mailto:carsten.a.rasmussen@capgemini.com" TargetMode="External"/><Relationship Id="rId29" Type="http://schemas.openxmlformats.org/officeDocument/2006/relationships/hyperlink" Target="mailto:skander.guetari@capgemini.com" TargetMode="External"/><Relationship Id="rId1" Type="http://schemas.openxmlformats.org/officeDocument/2006/relationships/slideLayout" Target="../slideLayouts/slideLayout4.xml"/><Relationship Id="rId6" Type="http://schemas.openxmlformats.org/officeDocument/2006/relationships/hyperlink" Target="mailto:justin.cooke@capgemini.com" TargetMode="External"/><Relationship Id="rId11" Type="http://schemas.openxmlformats.org/officeDocument/2006/relationships/hyperlink" Target="mailto:aldis.liubinskas@capgemini.com" TargetMode="External"/><Relationship Id="rId24" Type="http://schemas.openxmlformats.org/officeDocument/2006/relationships/hyperlink" Target="mailto:manuel.sevilla@capgemini.com" TargetMode="External"/><Relationship Id="rId32" Type="http://schemas.openxmlformats.org/officeDocument/2006/relationships/hyperlink" Target="mailto:cornelius.burger@capgemini.com" TargetMode="External"/><Relationship Id="rId37" Type="http://schemas.openxmlformats.org/officeDocument/2006/relationships/hyperlink" Target="mailto:gururaj.joshi@capgemini.com" TargetMode="External"/><Relationship Id="rId5" Type="http://schemas.openxmlformats.org/officeDocument/2006/relationships/hyperlink" Target="mailto:craig.wappett@capgemini.com" TargetMode="External"/><Relationship Id="rId15" Type="http://schemas.openxmlformats.org/officeDocument/2006/relationships/hyperlink" Target="mailto:michael.cirikovic@capgemini.com" TargetMode="External"/><Relationship Id="rId23" Type="http://schemas.openxmlformats.org/officeDocument/2006/relationships/hyperlink" Target="mailto:casimir.artmann@sogeti.se" TargetMode="External"/><Relationship Id="rId28" Type="http://schemas.openxmlformats.org/officeDocument/2006/relationships/hyperlink" Target="mailto:jeanguillaume.lalanne@capgemini.com" TargetMode="External"/><Relationship Id="rId36" Type="http://schemas.openxmlformats.org/officeDocument/2006/relationships/hyperlink" Target="mailto:markus.kokott@capgemini.com" TargetMode="External"/><Relationship Id="rId10" Type="http://schemas.openxmlformats.org/officeDocument/2006/relationships/hyperlink" Target="mailto:kai.schroeder@capgemini.com" TargetMode="External"/><Relationship Id="rId19" Type="http://schemas.openxmlformats.org/officeDocument/2006/relationships/hyperlink" Target="mailto:cornelia.goers@capgemini.com" TargetMode="External"/><Relationship Id="rId31" Type="http://schemas.openxmlformats.org/officeDocument/2006/relationships/hyperlink" Target="mailto:christophe.dupas@sogeti.com" TargetMode="External"/><Relationship Id="rId4" Type="http://schemas.openxmlformats.org/officeDocument/2006/relationships/hyperlink" Target="mailto:michael.osborne@capgemini.com" TargetMode="External"/><Relationship Id="rId9" Type="http://schemas.openxmlformats.org/officeDocument/2006/relationships/hyperlink" Target="mailto:pascal.haget@capgemini.com" TargetMode="External"/><Relationship Id="rId14" Type="http://schemas.openxmlformats.org/officeDocument/2006/relationships/hyperlink" Target="mailto:joakim.lindbom@capgemini.com" TargetMode="External"/><Relationship Id="rId22" Type="http://schemas.openxmlformats.org/officeDocument/2006/relationships/hyperlink" Target="mailto:michael.broderick@capgemini.com" TargetMode="External"/><Relationship Id="rId27" Type="http://schemas.openxmlformats.org/officeDocument/2006/relationships/hyperlink" Target="mailto:anthony.joseph@capgemini.com" TargetMode="External"/><Relationship Id="rId30" Type="http://schemas.openxmlformats.org/officeDocument/2006/relationships/hyperlink" Target="mailto:julien.bellanger@capgemini.com" TargetMode="External"/><Relationship Id="rId35" Type="http://schemas.openxmlformats.org/officeDocument/2006/relationships/hyperlink" Target="mailto:subir.sarbabidya@capgemini.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6.png"/><Relationship Id="rId5" Type="http://schemas.openxmlformats.org/officeDocument/2006/relationships/hyperlink" Target="mailto:architecture.global@capgemini.com" TargetMode="External"/><Relationship Id="rId4" Type="http://schemas.openxmlformats.org/officeDocument/2006/relationships/image" Target="../media/image65.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mailto:adrien.calvayrac@capgemini.com;%20fabien.gioe@capgemini.com?subject=Please%20add%20me%20to%20the%20SME%20MicroServices%20mailing%20list" TargetMode="External"/><Relationship Id="rId1" Type="http://schemas.openxmlformats.org/officeDocument/2006/relationships/slideLayout" Target="../slideLayouts/slideLayout4.xml"/><Relationship Id="rId6" Type="http://schemas.openxmlformats.org/officeDocument/2006/relationships/hyperlink" Target="mailto:Archi-SME-Microservices@capgemini.com"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www.redbooks.ibm.com/abstracts/sg248275.html?Open" TargetMode="External"/><Relationship Id="rId7" Type="http://schemas.openxmlformats.org/officeDocument/2006/relationships/hyperlink" Target="http://microservices.io/index.html" TargetMode="External"/><Relationship Id="rId2" Type="http://schemas.openxmlformats.org/officeDocument/2006/relationships/hyperlink" Target="https://www.capgemini.com/resources/microservices-in-cloud-based-infrastructure" TargetMode="External"/><Relationship Id="rId1" Type="http://schemas.openxmlformats.org/officeDocument/2006/relationships/slideLayout" Target="../slideLayouts/slideLayout4.xml"/><Relationship Id="rId6" Type="http://schemas.openxmlformats.org/officeDocument/2006/relationships/hyperlink" Target="https://martinfowler.com/microservices/" TargetMode="External"/><Relationship Id="rId5" Type="http://schemas.openxmlformats.org/officeDocument/2006/relationships/hyperlink" Target="https://www.youtube.com/watch?v=wgdBVIX9ifA" TargetMode="External"/><Relationship Id="rId4" Type="http://schemas.openxmlformats.org/officeDocument/2006/relationships/hyperlink" Target="https://www.redhat.com/en/resources/microservices-improved-architecture-design"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km3.capgemini.com/files/Overcoming-Ongoing-Digital-Transformational-Challenges-with-Microservices.pdf" TargetMode="External"/><Relationship Id="rId13" Type="http://schemas.openxmlformats.org/officeDocument/2006/relationships/hyperlink" Target="https://km3.capgemini.com/files/CA%20Technologies%20for%20Capgemini%20-%20Microservices%20&amp;%20API%20Factory.pdf" TargetMode="External"/><Relationship Id="rId3" Type="http://schemas.openxmlformats.org/officeDocument/2006/relationships/hyperlink" Target="https://km3.capgemini.com/files/Microservice_Architecture_vs._Service_Oriented_Architecture@TMNS.PDF" TargetMode="External"/><Relationship Id="rId7" Type="http://schemas.openxmlformats.org/officeDocument/2006/relationships/hyperlink" Target="https://km3.capgemini.com/files/Scope-versus-size@WSO2.pdf" TargetMode="External"/><Relationship Id="rId12" Type="http://schemas.openxmlformats.org/officeDocument/2006/relationships/hyperlink" Target="mailto:craig.wappett@capgemini.com" TargetMode="External"/><Relationship Id="rId2" Type="http://schemas.openxmlformats.org/officeDocument/2006/relationships/hyperlink" Target="https://km3.capgemini.com/system/tdf/book/2017/05/24/Microservices%20Best%20Practices_v1.pdf?file=1&amp;type=document" TargetMode="External"/><Relationship Id="rId16"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hyperlink" Target="https://km3.capgemini.com/files/Future_Architecture_Of_Digital_Experiences@Forrester.pdf" TargetMode="External"/><Relationship Id="rId11" Type="http://schemas.openxmlformats.org/officeDocument/2006/relationships/hyperlink" Target="mailto:rahul.murudkar@capgemini.com" TargetMode="External"/><Relationship Id="rId5" Type="http://schemas.openxmlformats.org/officeDocument/2006/relationships/hyperlink" Target="https://km3.capgemini.com/files/Microservice_Design@Forrester.pdf" TargetMode="External"/><Relationship Id="rId15" Type="http://schemas.openxmlformats.org/officeDocument/2006/relationships/hyperlink" Target="https://km3.capgemini.com/community/12745" TargetMode="External"/><Relationship Id="rId10" Type="http://schemas.openxmlformats.org/officeDocument/2006/relationships/hyperlink" Target="https://km3.capgemini.com/files/Microservice%20Architecture%20For%20Integrations%20v0.1.pdf" TargetMode="External"/><Relationship Id="rId4" Type="http://schemas.openxmlformats.org/officeDocument/2006/relationships/hyperlink" Target="https://km3.capgemini.com/files/Future_Of_Solution_Architecture@Forrester.pdf" TargetMode="External"/><Relationship Id="rId9" Type="http://schemas.openxmlformats.org/officeDocument/2006/relationships/hyperlink" Target="https://km3.capgemini.com/files/Best_Practices_for_Microservices_whitepaper@MuleSoft.pdf" TargetMode="External"/><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hyperlink" Target="mailto:andrew.j.glover@capgemini.com" TargetMode="External"/><Relationship Id="rId2" Type="http://schemas.openxmlformats.org/officeDocument/2006/relationships/hyperlink" Target="mailto:james.devaney@capgemini.com" TargetMode="Externa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hyperlink" Target="mailto:craig.wappett@capgemini.com" TargetMode="External"/><Relationship Id="rId4" Type="http://schemas.openxmlformats.org/officeDocument/2006/relationships/hyperlink" Target="mailto:michael.osborne@capgemini.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mailto:justin.cooke@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810266" y="2353371"/>
            <a:ext cx="6884170" cy="866559"/>
          </a:xfrm>
        </p:spPr>
        <p:txBody>
          <a:bodyPr/>
          <a:lstStyle/>
          <a:p>
            <a:r>
              <a:rPr lang="fr-FR" sz="3200" dirty="0" err="1" smtClean="0">
                <a:solidFill>
                  <a:schemeClr val="tx2"/>
                </a:solidFill>
              </a:rPr>
              <a:t>StarterPack</a:t>
            </a:r>
            <a:r>
              <a:rPr lang="fr-FR" sz="3200" dirty="0" smtClean="0">
                <a:solidFill>
                  <a:schemeClr val="tx2"/>
                </a:solidFill>
              </a:rPr>
              <a:t> </a:t>
            </a:r>
            <a:r>
              <a:rPr lang="fr-FR" sz="3200" dirty="0" err="1" smtClean="0">
                <a:solidFill>
                  <a:schemeClr val="tx2"/>
                </a:solidFill>
              </a:rPr>
              <a:t>MicroServices</a:t>
            </a:r>
            <a:r>
              <a:rPr lang="fr-FR" sz="3200" dirty="0" smtClean="0">
                <a:solidFill>
                  <a:schemeClr val="tx2"/>
                </a:solidFill>
              </a:rPr>
              <a:t/>
            </a:r>
            <a:br>
              <a:rPr lang="fr-FR" sz="3200" dirty="0" smtClean="0">
                <a:solidFill>
                  <a:schemeClr val="tx2"/>
                </a:solidFill>
              </a:rPr>
            </a:br>
            <a:r>
              <a:rPr lang="fr-FR" sz="2000" dirty="0" err="1" smtClean="0">
                <a:solidFill>
                  <a:schemeClr val="tx2"/>
                </a:solidFill>
              </a:rPr>
              <a:t>Ref</a:t>
            </a:r>
            <a:r>
              <a:rPr lang="fr-FR" sz="2000" dirty="0" smtClean="0">
                <a:solidFill>
                  <a:schemeClr val="tx2"/>
                </a:solidFill>
              </a:rPr>
              <a:t> 2017-ArchiValse#3</a:t>
            </a:r>
            <a:endParaRPr lang="fr-FR" sz="2000" dirty="0">
              <a:solidFill>
                <a:schemeClr val="tx2"/>
              </a:solidFill>
            </a:endParaRPr>
          </a:p>
        </p:txBody>
      </p:sp>
      <p:sp>
        <p:nvSpPr>
          <p:cNvPr id="4" name="Sous-titre 3"/>
          <p:cNvSpPr>
            <a:spLocks noGrp="1"/>
          </p:cNvSpPr>
          <p:nvPr>
            <p:ph type="subTitle" idx="1"/>
          </p:nvPr>
        </p:nvSpPr>
        <p:spPr>
          <a:xfrm>
            <a:off x="7329814" y="6247257"/>
            <a:ext cx="4287130" cy="549076"/>
          </a:xfrm>
        </p:spPr>
        <p:txBody>
          <a:bodyPr/>
          <a:lstStyle/>
          <a:p>
            <a:r>
              <a:rPr lang="fr-FR" sz="2400" dirty="0" err="1" smtClean="0"/>
              <a:t>February</a:t>
            </a:r>
            <a:r>
              <a:rPr lang="fr-FR" sz="2400" dirty="0" smtClean="0"/>
              <a:t> 2017 </a:t>
            </a:r>
            <a:r>
              <a:rPr lang="fr-FR" sz="2400" smtClean="0"/>
              <a:t>– v1.2</a:t>
            </a:r>
            <a:endParaRPr lang="fr-FR" sz="2400" dirty="0"/>
          </a:p>
        </p:txBody>
      </p:sp>
      <p:sp>
        <p:nvSpPr>
          <p:cNvPr id="5" name="ZoneTexte 4"/>
          <p:cNvSpPr txBox="1"/>
          <p:nvPr/>
        </p:nvSpPr>
        <p:spPr>
          <a:xfrm rot="21387032">
            <a:off x="3678635" y="166902"/>
            <a:ext cx="5411764" cy="646331"/>
          </a:xfrm>
          <a:prstGeom prst="rect">
            <a:avLst/>
          </a:prstGeom>
          <a:noFill/>
        </p:spPr>
        <p:txBody>
          <a:bodyPr wrap="square" rtlCol="0">
            <a:spAutoFit/>
          </a:bodyPr>
          <a:lstStyle/>
          <a:p>
            <a:r>
              <a:rPr lang="fr-FR" sz="3600" dirty="0" err="1" smtClean="0">
                <a:solidFill>
                  <a:srgbClr val="FF0000"/>
                </a:solidFill>
              </a:rPr>
              <a:t>Internal</a:t>
            </a:r>
            <a:r>
              <a:rPr lang="fr-FR" sz="3600" dirty="0" smtClean="0">
                <a:solidFill>
                  <a:srgbClr val="FF0000"/>
                </a:solidFill>
              </a:rPr>
              <a:t> Document </a:t>
            </a:r>
            <a:r>
              <a:rPr lang="fr-FR" sz="3600" dirty="0" err="1" smtClean="0">
                <a:solidFill>
                  <a:srgbClr val="FF0000"/>
                </a:solidFill>
              </a:rPr>
              <a:t>only</a:t>
            </a:r>
            <a:endParaRPr lang="fr-FR" sz="3600" dirty="0" smtClean="0">
              <a:solidFill>
                <a:srgbClr val="FF0000"/>
              </a:solidFill>
            </a:endParaRPr>
          </a:p>
        </p:txBody>
      </p:sp>
      <p:pic>
        <p:nvPicPr>
          <p:cNvPr id="64" name="Image 6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232492" y="4056389"/>
            <a:ext cx="2325460" cy="2102378"/>
          </a:xfrm>
          <a:prstGeom prst="rect">
            <a:avLst/>
          </a:prstGeom>
        </p:spPr>
      </p:pic>
    </p:spTree>
    <p:extLst>
      <p:ext uri="{BB962C8B-B14F-4D97-AF65-F5344CB8AC3E}">
        <p14:creationId xmlns:p14="http://schemas.microsoft.com/office/powerpoint/2010/main" val="4304746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016" y="1063627"/>
            <a:ext cx="10337584" cy="5150360"/>
          </a:xfrm>
          <a:prstGeom prst="rect">
            <a:avLst/>
          </a:prstGeom>
          <a:solidFill>
            <a:srgbClr val="F8F8F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2400" dirty="0" err="1" smtClean="0">
              <a:solidFill>
                <a:schemeClr val="tx2">
                  <a:lumMod val="50000"/>
                </a:schemeClr>
              </a:solidFill>
            </a:endParaRPr>
          </a:p>
        </p:txBody>
      </p:sp>
      <p:sp>
        <p:nvSpPr>
          <p:cNvPr id="8" name="CPTK12TOCA05m01"/>
          <p:cNvSpPr/>
          <p:nvPr/>
        </p:nvSpPr>
        <p:spPr bwMode="auto">
          <a:xfrm>
            <a:off x="1053329" y="1158294"/>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chemeClr val="tx1"/>
                </a:solidFill>
              </a:rPr>
              <a:t>CALF</a:t>
            </a:r>
            <a:endParaRPr lang="fr-FR" b="1" dirty="0">
              <a:solidFill>
                <a:schemeClr val="tx1"/>
              </a:solidFill>
              <a:cs typeface="Arial" charset="0"/>
            </a:endParaRPr>
          </a:p>
        </p:txBody>
      </p:sp>
      <p:sp>
        <p:nvSpPr>
          <p:cNvPr id="9" name="Titre 1"/>
          <p:cNvSpPr>
            <a:spLocks noGrp="1"/>
          </p:cNvSpPr>
          <p:nvPr>
            <p:ph type="title"/>
          </p:nvPr>
        </p:nvSpPr>
        <p:spPr/>
        <p:txBody>
          <a:bodyPr/>
          <a:lstStyle/>
          <a:p>
            <a:r>
              <a:rPr lang="fr-FR" dirty="0" smtClean="0"/>
              <a:t>Return of </a:t>
            </a:r>
            <a:r>
              <a:rPr lang="fr-FR" dirty="0" err="1" smtClean="0"/>
              <a:t>Experience</a:t>
            </a:r>
            <a:r>
              <a:rPr lang="fr-FR" dirty="0" smtClean="0"/>
              <a:t> – Digital Factoring Platform</a:t>
            </a:r>
            <a:endParaRPr lang="fr-FR" dirty="0"/>
          </a:p>
        </p:txBody>
      </p:sp>
      <p:sp>
        <p:nvSpPr>
          <p:cNvPr id="3" name="Espace réservé du contenu 2"/>
          <p:cNvSpPr>
            <a:spLocks noGrp="1"/>
          </p:cNvSpPr>
          <p:nvPr>
            <p:ph idx="1"/>
          </p:nvPr>
        </p:nvSpPr>
        <p:spPr>
          <a:xfrm>
            <a:off x="1216175" y="2757425"/>
            <a:ext cx="4749619" cy="2489278"/>
          </a:xfrm>
        </p:spPr>
        <p:txBody>
          <a:bodyPr/>
          <a:lstStyle/>
          <a:p>
            <a:pPr marL="0" indent="0">
              <a:spcAft>
                <a:spcPts val="1200"/>
              </a:spcAft>
              <a:buNone/>
            </a:pPr>
            <a:r>
              <a:rPr lang="en-US" sz="1600" b="1" u="sng" dirty="0" smtClean="0">
                <a:solidFill>
                  <a:schemeClr val="tx1"/>
                </a:solidFill>
              </a:rPr>
              <a:t>Quick Description:</a:t>
            </a:r>
          </a:p>
          <a:p>
            <a:pPr marL="450850" algn="just">
              <a:spcAft>
                <a:spcPts val="300"/>
              </a:spcAft>
              <a:buClr>
                <a:srgbClr val="C8C500"/>
              </a:buClr>
            </a:pPr>
            <a:r>
              <a:rPr lang="en-US" sz="1600" dirty="0" smtClean="0">
                <a:solidFill>
                  <a:schemeClr val="tx1"/>
                </a:solidFill>
              </a:rPr>
              <a:t>Development platform in a Public Cloud</a:t>
            </a:r>
          </a:p>
          <a:p>
            <a:pPr marL="736599" lvl="1" indent="-285750" algn="just">
              <a:spcAft>
                <a:spcPts val="300"/>
              </a:spcAft>
              <a:buClr>
                <a:schemeClr val="accent2"/>
              </a:buClr>
              <a:buFont typeface="Wingdings" panose="05000000000000000000" pitchFamily="2" charset="2"/>
              <a:buChar char="ü"/>
            </a:pPr>
            <a:r>
              <a:rPr lang="en-US" sz="1400" dirty="0" err="1" smtClean="0">
                <a:solidFill>
                  <a:schemeClr val="tx1"/>
                </a:solidFill>
              </a:rPr>
              <a:t>DevOps</a:t>
            </a:r>
            <a:r>
              <a:rPr lang="en-US" sz="1400" dirty="0" smtClean="0">
                <a:solidFill>
                  <a:schemeClr val="tx1"/>
                </a:solidFill>
              </a:rPr>
              <a:t> oriented (Jenkins, Rancher, Nexus, </a:t>
            </a:r>
            <a:r>
              <a:rPr lang="en-US" sz="1400" dirty="0" err="1" smtClean="0">
                <a:solidFill>
                  <a:schemeClr val="tx1"/>
                </a:solidFill>
              </a:rPr>
              <a:t>SonarQube</a:t>
            </a:r>
            <a:r>
              <a:rPr lang="en-US" sz="1400" dirty="0" smtClean="0">
                <a:solidFill>
                  <a:schemeClr val="tx1"/>
                </a:solidFill>
              </a:rPr>
              <a:t>, </a:t>
            </a:r>
            <a:r>
              <a:rPr lang="en-US" sz="1400" dirty="0" err="1" smtClean="0">
                <a:solidFill>
                  <a:schemeClr val="tx1"/>
                </a:solidFill>
              </a:rPr>
              <a:t>Gitlab</a:t>
            </a:r>
            <a:r>
              <a:rPr lang="en-US" sz="1400" dirty="0" smtClean="0">
                <a:solidFill>
                  <a:schemeClr val="tx1"/>
                </a:solidFill>
              </a:rPr>
              <a:t>)</a:t>
            </a:r>
          </a:p>
          <a:p>
            <a:pPr marL="736599" lvl="1" indent="-285750" algn="just">
              <a:spcAft>
                <a:spcPts val="300"/>
              </a:spcAft>
              <a:buClr>
                <a:schemeClr val="accent2"/>
              </a:buClr>
              <a:buFont typeface="Wingdings" panose="05000000000000000000" pitchFamily="2" charset="2"/>
              <a:buChar char="ü"/>
            </a:pPr>
            <a:r>
              <a:rPr lang="en-US" sz="1400" dirty="0" smtClean="0">
                <a:solidFill>
                  <a:schemeClr val="tx1"/>
                </a:solidFill>
              </a:rPr>
              <a:t>Based on </a:t>
            </a:r>
            <a:r>
              <a:rPr lang="en-US" sz="1400" dirty="0" err="1" smtClean="0">
                <a:solidFill>
                  <a:schemeClr val="tx1"/>
                </a:solidFill>
              </a:rPr>
              <a:t>Docker</a:t>
            </a:r>
            <a:endParaRPr lang="en-US" sz="1400" dirty="0" smtClean="0">
              <a:solidFill>
                <a:schemeClr val="tx1"/>
              </a:solidFill>
            </a:endParaRPr>
          </a:p>
          <a:p>
            <a:pPr marL="450850" algn="just">
              <a:spcAft>
                <a:spcPts val="300"/>
              </a:spcAft>
              <a:buClr>
                <a:srgbClr val="C8C500"/>
              </a:buClr>
            </a:pPr>
            <a:r>
              <a:rPr lang="en-US" sz="1600" dirty="0" smtClean="0">
                <a:solidFill>
                  <a:schemeClr val="tx1"/>
                </a:solidFill>
              </a:rPr>
              <a:t>Production platform in-house</a:t>
            </a:r>
            <a:endParaRPr lang="en-US" sz="1600" dirty="0">
              <a:solidFill>
                <a:schemeClr val="tx1"/>
              </a:solidFill>
            </a:endParaRPr>
          </a:p>
          <a:p>
            <a:pPr marL="736599" lvl="1" indent="-285750" algn="just">
              <a:spcAft>
                <a:spcPts val="300"/>
              </a:spcAft>
              <a:buClr>
                <a:schemeClr val="accent2"/>
              </a:buClr>
              <a:buFont typeface="Wingdings" panose="05000000000000000000" pitchFamily="2" charset="2"/>
              <a:buChar char="ü"/>
            </a:pPr>
            <a:r>
              <a:rPr lang="en-US" sz="1400" dirty="0" smtClean="0">
                <a:solidFill>
                  <a:schemeClr val="tx1"/>
                </a:solidFill>
              </a:rPr>
              <a:t>Based on </a:t>
            </a:r>
            <a:r>
              <a:rPr lang="en-US" sz="1400" dirty="0" err="1">
                <a:solidFill>
                  <a:schemeClr val="tx1"/>
                </a:solidFill>
              </a:rPr>
              <a:t>Docker</a:t>
            </a:r>
            <a:r>
              <a:rPr lang="en-US" sz="1400" dirty="0">
                <a:solidFill>
                  <a:schemeClr val="tx1"/>
                </a:solidFill>
              </a:rPr>
              <a:t> Datacenter </a:t>
            </a:r>
            <a:endParaRPr lang="en-US" sz="1400" dirty="0" smtClean="0">
              <a:solidFill>
                <a:schemeClr val="tx1"/>
              </a:solidFill>
            </a:endParaRPr>
          </a:p>
          <a:p>
            <a:pPr marL="188221" indent="0" algn="just">
              <a:spcAft>
                <a:spcPts val="300"/>
              </a:spcAft>
              <a:buClr>
                <a:schemeClr val="accent2"/>
              </a:buClr>
              <a:buNone/>
            </a:pPr>
            <a:endParaRPr lang="en-US" sz="1400" dirty="0" smtClean="0">
              <a:solidFill>
                <a:schemeClr val="tx1"/>
              </a:solidFill>
            </a:endParaRPr>
          </a:p>
          <a:p>
            <a:pPr marL="188221" indent="0" algn="just">
              <a:spcAft>
                <a:spcPts val="300"/>
              </a:spcAft>
              <a:buClr>
                <a:schemeClr val="accent2"/>
              </a:buClr>
              <a:buNone/>
            </a:pPr>
            <a:r>
              <a:rPr lang="en-US" sz="1600" dirty="0" smtClean="0">
                <a:solidFill>
                  <a:schemeClr val="tx1"/>
                </a:solidFill>
                <a:sym typeface="Wingdings" panose="05000000000000000000" pitchFamily="2" charset="2"/>
              </a:rPr>
              <a:t> </a:t>
            </a:r>
            <a:r>
              <a:rPr lang="en-US" sz="1600" dirty="0" smtClean="0">
                <a:solidFill>
                  <a:schemeClr val="tx1"/>
                </a:solidFill>
              </a:rPr>
              <a:t>Please contact </a:t>
            </a:r>
            <a:r>
              <a:rPr lang="en-US" sz="1600" dirty="0" smtClean="0">
                <a:solidFill>
                  <a:schemeClr val="tx1"/>
                </a:solidFill>
                <a:hlinkClick r:id="rId2"/>
              </a:rPr>
              <a:t>Jean-Pierre </a:t>
            </a:r>
            <a:r>
              <a:rPr lang="en-US" sz="1600" dirty="0">
                <a:solidFill>
                  <a:schemeClr val="tx1"/>
                </a:solidFill>
                <a:hlinkClick r:id="rId2"/>
              </a:rPr>
              <a:t>Le </a:t>
            </a:r>
            <a:r>
              <a:rPr lang="en-US" sz="1600" dirty="0" err="1">
                <a:solidFill>
                  <a:schemeClr val="tx1"/>
                </a:solidFill>
                <a:hlinkClick r:id="rId2"/>
              </a:rPr>
              <a:t>Hénaff</a:t>
            </a:r>
            <a:r>
              <a:rPr lang="en-US" sz="1600" dirty="0" smtClean="0">
                <a:solidFill>
                  <a:schemeClr val="tx1"/>
                </a:solidFill>
              </a:rPr>
              <a:t> for more information</a:t>
            </a:r>
            <a:endParaRPr lang="en-US" sz="1600" dirty="0">
              <a:solidFill>
                <a:schemeClr val="tx1"/>
              </a:solidFill>
            </a:endParaRPr>
          </a:p>
        </p:txBody>
      </p:sp>
      <p:sp>
        <p:nvSpPr>
          <p:cNvPr id="7" name="CPTK12TOCA05m01"/>
          <p:cNvSpPr/>
          <p:nvPr/>
        </p:nvSpPr>
        <p:spPr bwMode="auto">
          <a:xfrm>
            <a:off x="1053329"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Client:</a:t>
            </a:r>
            <a:endParaRPr lang="fr-FR" b="1" dirty="0">
              <a:solidFill>
                <a:srgbClr val="263147"/>
              </a:solidFill>
              <a:cs typeface="Arial" charset="0"/>
            </a:endParaRPr>
          </a:p>
        </p:txBody>
      </p:sp>
      <p:sp>
        <p:nvSpPr>
          <p:cNvPr id="11" name="CPTK12TOCA05m01"/>
          <p:cNvSpPr/>
          <p:nvPr/>
        </p:nvSpPr>
        <p:spPr bwMode="auto">
          <a:xfrm>
            <a:off x="4356968" y="1158294"/>
            <a:ext cx="4167600"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dirty="0" smtClean="0">
                <a:solidFill>
                  <a:schemeClr val="tx1"/>
                </a:solidFill>
              </a:rPr>
              <a:t>Digital Factoring Platform</a:t>
            </a:r>
            <a:endParaRPr lang="fr-FR" dirty="0">
              <a:solidFill>
                <a:schemeClr val="tx1"/>
              </a:solidFill>
              <a:cs typeface="Arial" charset="0"/>
            </a:endParaRPr>
          </a:p>
        </p:txBody>
      </p:sp>
      <p:sp>
        <p:nvSpPr>
          <p:cNvPr id="12" name="CPTK12TOCA05m01"/>
          <p:cNvSpPr/>
          <p:nvPr/>
        </p:nvSpPr>
        <p:spPr bwMode="auto">
          <a:xfrm>
            <a:off x="4356968"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Project:</a:t>
            </a:r>
            <a:endParaRPr lang="fr-FR" b="1" dirty="0">
              <a:solidFill>
                <a:srgbClr val="263147"/>
              </a:solidFill>
              <a:cs typeface="Arial" charset="0"/>
            </a:endParaRPr>
          </a:p>
        </p:txBody>
      </p:sp>
      <p:sp>
        <p:nvSpPr>
          <p:cNvPr id="13" name="CPTK12TOCA05m01"/>
          <p:cNvSpPr/>
          <p:nvPr/>
        </p:nvSpPr>
        <p:spPr bwMode="auto">
          <a:xfrm>
            <a:off x="8867685" y="1504744"/>
            <a:ext cx="2321424" cy="7370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2000" tIns="0" rIns="72000" bIns="0" numCol="1" rtlCol="0" anchor="ctr" anchorCtr="0" compatLnSpc="1">
            <a:prstTxWarp prst="textNoShape">
              <a:avLst/>
            </a:prstTxWarp>
            <a:noAutofit/>
          </a:bodyPr>
          <a:lstStyle/>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600" dirty="0" smtClean="0">
                <a:solidFill>
                  <a:schemeClr val="tx1"/>
                </a:solidFill>
                <a:hlinkClick r:id="rId2"/>
              </a:rPr>
              <a:t>Jean-Pierre </a:t>
            </a:r>
            <a:r>
              <a:rPr lang="en-US" sz="1600" dirty="0">
                <a:solidFill>
                  <a:schemeClr val="tx1"/>
                </a:solidFill>
                <a:hlinkClick r:id="rId2"/>
              </a:rPr>
              <a:t>Le </a:t>
            </a:r>
            <a:r>
              <a:rPr lang="en-US" sz="1600" dirty="0" err="1" smtClean="0">
                <a:solidFill>
                  <a:schemeClr val="tx1"/>
                </a:solidFill>
                <a:hlinkClick r:id="rId2"/>
              </a:rPr>
              <a:t>Hénaff</a:t>
            </a:r>
            <a:endParaRPr lang="en-US" sz="1600" dirty="0" smtClean="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600" dirty="0" smtClean="0">
                <a:solidFill>
                  <a:schemeClr val="tx1"/>
                </a:solidFill>
                <a:cs typeface="Arial" charset="0"/>
                <a:hlinkClick r:id="rId3"/>
              </a:rPr>
              <a:t>Edmond </a:t>
            </a:r>
            <a:r>
              <a:rPr lang="en-US" sz="1600" dirty="0" err="1" smtClean="0">
                <a:solidFill>
                  <a:schemeClr val="tx1"/>
                </a:solidFill>
                <a:cs typeface="Arial" charset="0"/>
                <a:hlinkClick r:id="rId3"/>
              </a:rPr>
              <a:t>Segalen</a:t>
            </a:r>
            <a:endParaRPr lang="fr-FR" sz="1600" dirty="0">
              <a:solidFill>
                <a:schemeClr val="tx1"/>
              </a:solidFill>
              <a:cs typeface="Arial" charset="0"/>
            </a:endParaRPr>
          </a:p>
        </p:txBody>
      </p:sp>
      <p:sp>
        <p:nvSpPr>
          <p:cNvPr id="14" name="CPTK12TOCA05m01"/>
          <p:cNvSpPr/>
          <p:nvPr/>
        </p:nvSpPr>
        <p:spPr bwMode="auto">
          <a:xfrm>
            <a:off x="8867685" y="1158294"/>
            <a:ext cx="2321424"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Contacts:</a:t>
            </a:r>
            <a:endParaRPr lang="fr-FR" b="1" dirty="0">
              <a:solidFill>
                <a:srgbClr val="263147"/>
              </a:solidFill>
              <a:cs typeface="Arial" charset="0"/>
            </a:endParaRPr>
          </a:p>
        </p:txBody>
      </p:sp>
      <p:sp>
        <p:nvSpPr>
          <p:cNvPr id="15" name="CPTK12TOCA05m01"/>
          <p:cNvSpPr/>
          <p:nvPr/>
        </p:nvSpPr>
        <p:spPr bwMode="auto">
          <a:xfrm>
            <a:off x="1052955" y="1629958"/>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chemeClr val="tx1"/>
                </a:solidFill>
              </a:rPr>
              <a:t>Banking</a:t>
            </a:r>
            <a:endParaRPr lang="fr-FR" b="1" dirty="0">
              <a:solidFill>
                <a:schemeClr val="tx1"/>
              </a:solidFill>
              <a:cs typeface="Arial" charset="0"/>
            </a:endParaRPr>
          </a:p>
        </p:txBody>
      </p:sp>
      <p:sp>
        <p:nvSpPr>
          <p:cNvPr id="16" name="CPTK12TOCA05m01"/>
          <p:cNvSpPr/>
          <p:nvPr/>
        </p:nvSpPr>
        <p:spPr bwMode="auto">
          <a:xfrm>
            <a:off x="1052955" y="1629958"/>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Sector:</a:t>
            </a:r>
            <a:endParaRPr lang="fr-FR" b="1" dirty="0">
              <a:solidFill>
                <a:srgbClr val="263147"/>
              </a:solidFill>
              <a:cs typeface="Arial" charset="0"/>
            </a:endParaRPr>
          </a:p>
        </p:txBody>
      </p:sp>
      <p:pic>
        <p:nvPicPr>
          <p:cNvPr id="17" name="Picture 3"/>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302697" y="1198484"/>
            <a:ext cx="1736156" cy="297381"/>
          </a:xfrm>
          <a:prstGeom prst="rect">
            <a:avLst/>
          </a:prstGeom>
        </p:spPr>
      </p:pic>
      <p:pic>
        <p:nvPicPr>
          <p:cNvPr id="4" name="Image 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691435" y="2875160"/>
            <a:ext cx="4352499" cy="2431528"/>
          </a:xfrm>
          <a:prstGeom prst="rect">
            <a:avLst/>
          </a:prstGeom>
        </p:spPr>
      </p:pic>
      <p:pic>
        <p:nvPicPr>
          <p:cNvPr id="135" name="Image 134" descr="untitled.bmp"/>
          <p:cNvPicPr>
            <a:picLocks noChangeAspect="1"/>
          </p:cNvPicPr>
          <p:nvPr/>
        </p:nvPicPr>
        <p:blipFill>
          <a:blip r:embed="rId6" cstate="email"/>
          <a:stretch>
            <a:fillRect/>
          </a:stretch>
        </p:blipFill>
        <p:spPr>
          <a:xfrm>
            <a:off x="10896223" y="1967861"/>
            <a:ext cx="381377" cy="381377"/>
          </a:xfrm>
          <a:prstGeom prst="ellipse">
            <a:avLst/>
          </a:prstGeom>
        </p:spPr>
      </p:pic>
    </p:spTree>
    <p:extLst>
      <p:ext uri="{BB962C8B-B14F-4D97-AF65-F5344CB8AC3E}">
        <p14:creationId xmlns:p14="http://schemas.microsoft.com/office/powerpoint/2010/main" val="3018821392"/>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016" y="1063627"/>
            <a:ext cx="10337584" cy="5150360"/>
          </a:xfrm>
          <a:prstGeom prst="rect">
            <a:avLst/>
          </a:prstGeom>
          <a:solidFill>
            <a:srgbClr val="F8F8F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2400" dirty="0" err="1" smtClean="0">
              <a:solidFill>
                <a:schemeClr val="tx2">
                  <a:lumMod val="50000"/>
                </a:schemeClr>
              </a:solidFill>
            </a:endParaRPr>
          </a:p>
        </p:txBody>
      </p:sp>
      <p:sp>
        <p:nvSpPr>
          <p:cNvPr id="8" name="CPTK12TOCA05m01"/>
          <p:cNvSpPr/>
          <p:nvPr/>
        </p:nvSpPr>
        <p:spPr bwMode="auto">
          <a:xfrm>
            <a:off x="1053329" y="1158294"/>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fr-FR" b="1" dirty="0" smtClean="0">
                <a:solidFill>
                  <a:schemeClr val="tx1"/>
                </a:solidFill>
                <a:cs typeface="Arial" charset="0"/>
              </a:rPr>
              <a:t>AMADEUS</a:t>
            </a:r>
            <a:endParaRPr lang="fr-FR" b="1" dirty="0">
              <a:solidFill>
                <a:schemeClr val="tx1"/>
              </a:solidFill>
              <a:cs typeface="Arial" charset="0"/>
            </a:endParaRPr>
          </a:p>
        </p:txBody>
      </p:sp>
      <p:sp>
        <p:nvSpPr>
          <p:cNvPr id="9" name="Titre 1"/>
          <p:cNvSpPr>
            <a:spLocks noGrp="1"/>
          </p:cNvSpPr>
          <p:nvPr>
            <p:ph type="title"/>
          </p:nvPr>
        </p:nvSpPr>
        <p:spPr/>
        <p:txBody>
          <a:bodyPr/>
          <a:lstStyle/>
          <a:p>
            <a:r>
              <a:rPr lang="fr-FR" dirty="0"/>
              <a:t>Return of </a:t>
            </a:r>
            <a:r>
              <a:rPr lang="fr-FR" dirty="0" err="1"/>
              <a:t>Experience</a:t>
            </a:r>
            <a:r>
              <a:rPr lang="fr-FR" dirty="0"/>
              <a:t> – </a:t>
            </a:r>
            <a:r>
              <a:rPr lang="fr-FR" dirty="0" smtClean="0"/>
              <a:t>State of the Art</a:t>
            </a:r>
            <a:endParaRPr lang="fr-FR" dirty="0"/>
          </a:p>
        </p:txBody>
      </p:sp>
      <p:sp>
        <p:nvSpPr>
          <p:cNvPr id="3" name="Espace réservé du contenu 2"/>
          <p:cNvSpPr>
            <a:spLocks noGrp="1"/>
          </p:cNvSpPr>
          <p:nvPr>
            <p:ph idx="1"/>
          </p:nvPr>
        </p:nvSpPr>
        <p:spPr>
          <a:xfrm>
            <a:off x="1216175" y="2757425"/>
            <a:ext cx="8772210" cy="2489278"/>
          </a:xfrm>
        </p:spPr>
        <p:txBody>
          <a:bodyPr/>
          <a:lstStyle/>
          <a:p>
            <a:pPr marL="0" indent="0">
              <a:spcAft>
                <a:spcPts val="1200"/>
              </a:spcAft>
              <a:buNone/>
            </a:pPr>
            <a:r>
              <a:rPr lang="en-US" sz="1600" b="1" u="sng" dirty="0" smtClean="0">
                <a:solidFill>
                  <a:schemeClr val="tx1"/>
                </a:solidFill>
              </a:rPr>
              <a:t>Quick Description:</a:t>
            </a:r>
          </a:p>
          <a:p>
            <a:pPr marL="450850" algn="just">
              <a:spcAft>
                <a:spcPts val="300"/>
              </a:spcAft>
              <a:buClr>
                <a:srgbClr val="C8C500"/>
              </a:buClr>
            </a:pPr>
            <a:r>
              <a:rPr lang="en-US" sz="1600" dirty="0" smtClean="0">
                <a:solidFill>
                  <a:schemeClr val="tx1"/>
                </a:solidFill>
              </a:rPr>
              <a:t>State of the Art on Complex Transactional Systems (Word document, 8 pages)</a:t>
            </a:r>
            <a:endParaRPr lang="en-US" sz="1600" dirty="0">
              <a:solidFill>
                <a:schemeClr val="tx1"/>
              </a:solidFill>
            </a:endParaRPr>
          </a:p>
          <a:p>
            <a:pPr marL="736599" lvl="1" indent="-285750" algn="just">
              <a:spcAft>
                <a:spcPts val="300"/>
              </a:spcAft>
              <a:buClr>
                <a:schemeClr val="accent2"/>
              </a:buClr>
              <a:buFont typeface="Wingdings" panose="05000000000000000000" pitchFamily="2" charset="2"/>
              <a:buChar char="ü"/>
            </a:pPr>
            <a:r>
              <a:rPr lang="en-US" sz="1400" dirty="0" smtClean="0">
                <a:solidFill>
                  <a:schemeClr val="tx1"/>
                </a:solidFill>
              </a:rPr>
              <a:t>Distributed Architectures (commodity hardware, </a:t>
            </a:r>
            <a:r>
              <a:rPr lang="en-US" sz="1400" dirty="0" err="1" smtClean="0">
                <a:solidFill>
                  <a:schemeClr val="tx1"/>
                </a:solidFill>
              </a:rPr>
              <a:t>MicroServices</a:t>
            </a:r>
            <a:r>
              <a:rPr lang="en-US" sz="1400" dirty="0" smtClean="0">
                <a:solidFill>
                  <a:schemeClr val="tx1"/>
                </a:solidFill>
              </a:rPr>
              <a:t>)</a:t>
            </a:r>
          </a:p>
          <a:p>
            <a:pPr marL="736599" lvl="1" indent="-285750" algn="just">
              <a:spcAft>
                <a:spcPts val="300"/>
              </a:spcAft>
              <a:buClr>
                <a:schemeClr val="accent2"/>
              </a:buClr>
              <a:buFont typeface="Wingdings" panose="05000000000000000000" pitchFamily="2" charset="2"/>
              <a:buChar char="ü"/>
            </a:pPr>
            <a:r>
              <a:rPr lang="en-US" sz="1400" dirty="0" smtClean="0">
                <a:solidFill>
                  <a:schemeClr val="tx1"/>
                </a:solidFill>
              </a:rPr>
              <a:t>Middleware </a:t>
            </a:r>
            <a:r>
              <a:rPr lang="en-US" sz="1400" dirty="0">
                <a:solidFill>
                  <a:schemeClr val="tx1"/>
                </a:solidFill>
              </a:rPr>
              <a:t>and OTF framework (Amadeus</a:t>
            </a:r>
            <a:r>
              <a:rPr lang="en-US" sz="1400" dirty="0" smtClean="0">
                <a:solidFill>
                  <a:schemeClr val="tx1"/>
                </a:solidFill>
              </a:rPr>
              <a:t>)</a:t>
            </a:r>
          </a:p>
          <a:p>
            <a:pPr marL="736599" lvl="1" indent="-285750" algn="just">
              <a:spcAft>
                <a:spcPts val="300"/>
              </a:spcAft>
              <a:buClr>
                <a:schemeClr val="accent2"/>
              </a:buClr>
              <a:buFont typeface="Wingdings" panose="05000000000000000000" pitchFamily="2" charset="2"/>
              <a:buChar char="ü"/>
            </a:pPr>
            <a:r>
              <a:rPr lang="en-US" sz="1400" dirty="0" smtClean="0">
                <a:solidFill>
                  <a:schemeClr val="tx1"/>
                </a:solidFill>
              </a:rPr>
              <a:t>Complete bibliography</a:t>
            </a:r>
            <a:endParaRPr lang="en-US" sz="1400" dirty="0">
              <a:solidFill>
                <a:schemeClr val="tx1"/>
              </a:solidFill>
            </a:endParaRPr>
          </a:p>
          <a:p>
            <a:pPr marL="450850" lvl="1" indent="-273805" algn="just">
              <a:spcAft>
                <a:spcPts val="300"/>
              </a:spcAft>
              <a:buClr>
                <a:srgbClr val="C8C500"/>
              </a:buClr>
            </a:pPr>
            <a:r>
              <a:rPr lang="en-US" sz="1600" b="1" dirty="0" smtClean="0">
                <a:solidFill>
                  <a:schemeClr val="tx1"/>
                </a:solidFill>
              </a:rPr>
              <a:t>Language: French</a:t>
            </a:r>
            <a:endParaRPr lang="en-US" sz="1600" b="1" dirty="0">
              <a:solidFill>
                <a:schemeClr val="tx1"/>
              </a:solidFill>
            </a:endParaRPr>
          </a:p>
          <a:p>
            <a:pPr marL="188221" indent="0" algn="just">
              <a:spcAft>
                <a:spcPts val="300"/>
              </a:spcAft>
              <a:buClr>
                <a:schemeClr val="accent2"/>
              </a:buClr>
              <a:buNone/>
            </a:pPr>
            <a:endParaRPr lang="en-US" sz="1400" dirty="0" smtClean="0">
              <a:solidFill>
                <a:schemeClr val="tx1"/>
              </a:solidFill>
            </a:endParaRPr>
          </a:p>
          <a:p>
            <a:pPr marL="188221" indent="0" algn="just">
              <a:spcAft>
                <a:spcPts val="300"/>
              </a:spcAft>
              <a:buClr>
                <a:schemeClr val="accent2"/>
              </a:buClr>
              <a:buNone/>
            </a:pPr>
            <a:r>
              <a:rPr lang="en-US" sz="1600" dirty="0" smtClean="0">
                <a:solidFill>
                  <a:schemeClr val="tx1"/>
                </a:solidFill>
                <a:sym typeface="Wingdings" panose="05000000000000000000" pitchFamily="2" charset="2"/>
              </a:rPr>
              <a:t> </a:t>
            </a:r>
            <a:r>
              <a:rPr lang="en-US" sz="1600" dirty="0" smtClean="0">
                <a:solidFill>
                  <a:schemeClr val="tx1"/>
                </a:solidFill>
              </a:rPr>
              <a:t>Please contact </a:t>
            </a:r>
            <a:r>
              <a:rPr lang="en-US" sz="1600" dirty="0">
                <a:solidFill>
                  <a:schemeClr val="tx1"/>
                </a:solidFill>
                <a:hlinkClick r:id="rId3"/>
              </a:rPr>
              <a:t>Pascal </a:t>
            </a:r>
            <a:r>
              <a:rPr lang="en-US" sz="1600" dirty="0" err="1" smtClean="0">
                <a:solidFill>
                  <a:schemeClr val="tx1"/>
                </a:solidFill>
                <a:hlinkClick r:id="rId3"/>
              </a:rPr>
              <a:t>Haget</a:t>
            </a:r>
            <a:r>
              <a:rPr lang="en-US" sz="1600" dirty="0" smtClean="0">
                <a:solidFill>
                  <a:schemeClr val="tx1"/>
                </a:solidFill>
              </a:rPr>
              <a:t> for more information</a:t>
            </a:r>
            <a:endParaRPr lang="en-US" sz="1600" dirty="0">
              <a:solidFill>
                <a:schemeClr val="tx1"/>
              </a:solidFill>
            </a:endParaRPr>
          </a:p>
        </p:txBody>
      </p:sp>
      <p:sp>
        <p:nvSpPr>
          <p:cNvPr id="7" name="CPTK12TOCA05m01"/>
          <p:cNvSpPr/>
          <p:nvPr/>
        </p:nvSpPr>
        <p:spPr bwMode="auto">
          <a:xfrm>
            <a:off x="1053329"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Client:</a:t>
            </a:r>
            <a:endParaRPr lang="fr-FR" b="1" dirty="0">
              <a:solidFill>
                <a:srgbClr val="263147"/>
              </a:solidFill>
              <a:cs typeface="Arial" charset="0"/>
            </a:endParaRPr>
          </a:p>
        </p:txBody>
      </p:sp>
      <p:sp>
        <p:nvSpPr>
          <p:cNvPr id="11" name="CPTK12TOCA05m01"/>
          <p:cNvSpPr/>
          <p:nvPr/>
        </p:nvSpPr>
        <p:spPr bwMode="auto">
          <a:xfrm>
            <a:off x="4356968" y="1158294"/>
            <a:ext cx="4167600"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dirty="0" smtClean="0">
                <a:solidFill>
                  <a:schemeClr val="tx1"/>
                </a:solidFill>
              </a:rPr>
              <a:t>State of the Art</a:t>
            </a:r>
            <a:endParaRPr lang="fr-FR" dirty="0">
              <a:solidFill>
                <a:schemeClr val="tx1"/>
              </a:solidFill>
              <a:cs typeface="Arial" charset="0"/>
            </a:endParaRPr>
          </a:p>
        </p:txBody>
      </p:sp>
      <p:sp>
        <p:nvSpPr>
          <p:cNvPr id="12" name="CPTK12TOCA05m01"/>
          <p:cNvSpPr/>
          <p:nvPr/>
        </p:nvSpPr>
        <p:spPr bwMode="auto">
          <a:xfrm>
            <a:off x="4356968"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Project:</a:t>
            </a:r>
            <a:endParaRPr lang="fr-FR" b="1" dirty="0">
              <a:solidFill>
                <a:srgbClr val="263147"/>
              </a:solidFill>
              <a:cs typeface="Arial" charset="0"/>
            </a:endParaRPr>
          </a:p>
        </p:txBody>
      </p:sp>
      <p:sp>
        <p:nvSpPr>
          <p:cNvPr id="13" name="CPTK12TOCA05m01"/>
          <p:cNvSpPr/>
          <p:nvPr/>
        </p:nvSpPr>
        <p:spPr bwMode="auto">
          <a:xfrm>
            <a:off x="8867685" y="1504744"/>
            <a:ext cx="2321424" cy="7370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2000" tIns="0" rIns="72000" bIns="0" numCol="1" rtlCol="0" anchor="ctr" anchorCtr="0" compatLnSpc="1">
            <a:prstTxWarp prst="textNoShape">
              <a:avLst/>
            </a:prstTxWarp>
            <a:noAutofit/>
          </a:bodyPr>
          <a:lstStyle/>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600" dirty="0" smtClean="0">
                <a:solidFill>
                  <a:schemeClr val="tx1"/>
                </a:solidFill>
                <a:hlinkClick r:id="rId3"/>
              </a:rPr>
              <a:t>Pascal </a:t>
            </a:r>
            <a:r>
              <a:rPr lang="en-US" sz="1600" dirty="0" err="1" smtClean="0">
                <a:solidFill>
                  <a:schemeClr val="tx1"/>
                </a:solidFill>
                <a:hlinkClick r:id="rId3"/>
              </a:rPr>
              <a:t>Haget</a:t>
            </a:r>
            <a:endParaRPr lang="en-US" sz="1600" dirty="0" smtClean="0">
              <a:solidFill>
                <a:schemeClr val="tx1"/>
              </a:solidFill>
            </a:endParaRPr>
          </a:p>
        </p:txBody>
      </p:sp>
      <p:sp>
        <p:nvSpPr>
          <p:cNvPr id="14" name="CPTK12TOCA05m01"/>
          <p:cNvSpPr/>
          <p:nvPr/>
        </p:nvSpPr>
        <p:spPr bwMode="auto">
          <a:xfrm>
            <a:off x="8867685" y="1158294"/>
            <a:ext cx="2321424"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Contacts:</a:t>
            </a:r>
            <a:endParaRPr lang="fr-FR" b="1" dirty="0">
              <a:solidFill>
                <a:srgbClr val="263147"/>
              </a:solidFill>
              <a:cs typeface="Arial" charset="0"/>
            </a:endParaRPr>
          </a:p>
        </p:txBody>
      </p:sp>
      <p:sp>
        <p:nvSpPr>
          <p:cNvPr id="15" name="CPTK12TOCA05m01"/>
          <p:cNvSpPr/>
          <p:nvPr/>
        </p:nvSpPr>
        <p:spPr bwMode="auto">
          <a:xfrm>
            <a:off x="1052955" y="1629958"/>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chemeClr val="tx1"/>
                </a:solidFill>
              </a:rPr>
              <a:t>Transports</a:t>
            </a:r>
            <a:endParaRPr lang="fr-FR" b="1" dirty="0">
              <a:solidFill>
                <a:schemeClr val="tx1"/>
              </a:solidFill>
              <a:cs typeface="Arial" charset="0"/>
            </a:endParaRPr>
          </a:p>
        </p:txBody>
      </p:sp>
      <p:sp>
        <p:nvSpPr>
          <p:cNvPr id="16" name="CPTK12TOCA05m01"/>
          <p:cNvSpPr/>
          <p:nvPr/>
        </p:nvSpPr>
        <p:spPr bwMode="auto">
          <a:xfrm>
            <a:off x="1052955" y="1629958"/>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Sector:</a:t>
            </a:r>
            <a:endParaRPr lang="fr-FR" b="1" dirty="0">
              <a:solidFill>
                <a:srgbClr val="263147"/>
              </a:solidFill>
              <a:cs typeface="Arial" charset="0"/>
            </a:endParaRPr>
          </a:p>
        </p:txBody>
      </p:sp>
      <p:graphicFrame>
        <p:nvGraphicFramePr>
          <p:cNvPr id="6" name="Objet 5" title="State of the Art"/>
          <p:cNvGraphicFramePr>
            <a:graphicFrameLocks noChangeAspect="1"/>
          </p:cNvGraphicFramePr>
          <p:nvPr>
            <p:extLst>
              <p:ext uri="{D42A27DB-BD31-4B8C-83A1-F6EECF244321}">
                <p14:modId xmlns:p14="http://schemas.microsoft.com/office/powerpoint/2010/main" val="1248527129"/>
              </p:ext>
            </p:extLst>
          </p:nvPr>
        </p:nvGraphicFramePr>
        <p:xfrm>
          <a:off x="9350144" y="3108328"/>
          <a:ext cx="914400" cy="792163"/>
        </p:xfrm>
        <a:graphic>
          <a:graphicData uri="http://schemas.openxmlformats.org/presentationml/2006/ole">
            <mc:AlternateContent xmlns:mc="http://schemas.openxmlformats.org/markup-compatibility/2006">
              <mc:Choice xmlns:v="urn:schemas-microsoft-com:vml" Requires="v">
                <p:oleObj spid="_x0000_s13387" name="Document" showAsIcon="1" r:id="rId5" imgW="914400" imgH="792360" progId="Word.Document.12">
                  <p:embed/>
                </p:oleObj>
              </mc:Choice>
              <mc:Fallback>
                <p:oleObj name="Document" showAsIcon="1" r:id="rId5" imgW="914400" imgH="792360" progId="Word.Document.12">
                  <p:embed/>
                  <p:pic>
                    <p:nvPicPr>
                      <p:cNvPr id="0" name=""/>
                      <p:cNvPicPr/>
                      <p:nvPr/>
                    </p:nvPicPr>
                    <p:blipFill>
                      <a:blip r:embed="rId6"/>
                      <a:stretch>
                        <a:fillRect/>
                      </a:stretch>
                    </p:blipFill>
                    <p:spPr>
                      <a:xfrm>
                        <a:off x="9350144" y="3108328"/>
                        <a:ext cx="914400" cy="792163"/>
                      </a:xfrm>
                      <a:prstGeom prst="rect">
                        <a:avLst/>
                      </a:prstGeom>
                    </p:spPr>
                  </p:pic>
                </p:oleObj>
              </mc:Fallback>
            </mc:AlternateContent>
          </a:graphicData>
        </a:graphic>
      </p:graphicFrame>
      <p:pic>
        <p:nvPicPr>
          <p:cNvPr id="19" name="Image 18" descr="untitled.bmp"/>
          <p:cNvPicPr>
            <a:picLocks noChangeAspect="1"/>
          </p:cNvPicPr>
          <p:nvPr/>
        </p:nvPicPr>
        <p:blipFill>
          <a:blip r:embed="rId7" cstate="email"/>
          <a:stretch>
            <a:fillRect/>
          </a:stretch>
        </p:blipFill>
        <p:spPr>
          <a:xfrm>
            <a:off x="10896223" y="1980126"/>
            <a:ext cx="381377" cy="381377"/>
          </a:xfrm>
          <a:prstGeom prst="ellipse">
            <a:avLst/>
          </a:prstGeom>
        </p:spPr>
      </p:pic>
    </p:spTree>
    <p:extLst>
      <p:ext uri="{BB962C8B-B14F-4D97-AF65-F5344CB8AC3E}">
        <p14:creationId xmlns:p14="http://schemas.microsoft.com/office/powerpoint/2010/main" val="2663574667"/>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016" y="1063627"/>
            <a:ext cx="10337584" cy="5150360"/>
          </a:xfrm>
          <a:prstGeom prst="rect">
            <a:avLst/>
          </a:prstGeom>
          <a:solidFill>
            <a:srgbClr val="F8F8F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2400" dirty="0" err="1" smtClean="0">
              <a:solidFill>
                <a:schemeClr val="tx2">
                  <a:lumMod val="50000"/>
                </a:schemeClr>
              </a:solidFill>
            </a:endParaRPr>
          </a:p>
        </p:txBody>
      </p:sp>
      <p:sp>
        <p:nvSpPr>
          <p:cNvPr id="8" name="CPTK12TOCA05m01"/>
          <p:cNvSpPr/>
          <p:nvPr/>
        </p:nvSpPr>
        <p:spPr bwMode="auto">
          <a:xfrm>
            <a:off x="1053329" y="1158294"/>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fr-FR" b="1" dirty="0" smtClean="0">
                <a:solidFill>
                  <a:schemeClr val="tx1"/>
                </a:solidFill>
                <a:cs typeface="Arial" charset="0"/>
              </a:rPr>
              <a:t>Lufthansa</a:t>
            </a:r>
            <a:endParaRPr lang="fr-FR" b="1" dirty="0">
              <a:solidFill>
                <a:schemeClr val="tx1"/>
              </a:solidFill>
              <a:cs typeface="Arial" charset="0"/>
            </a:endParaRPr>
          </a:p>
        </p:txBody>
      </p:sp>
      <p:sp>
        <p:nvSpPr>
          <p:cNvPr id="9" name="Titre 1"/>
          <p:cNvSpPr>
            <a:spLocks noGrp="1"/>
          </p:cNvSpPr>
          <p:nvPr>
            <p:ph type="title"/>
          </p:nvPr>
        </p:nvSpPr>
        <p:spPr/>
        <p:txBody>
          <a:bodyPr/>
          <a:lstStyle/>
          <a:p>
            <a:r>
              <a:rPr lang="fr-FR" dirty="0"/>
              <a:t>Return of </a:t>
            </a:r>
            <a:r>
              <a:rPr lang="fr-FR" dirty="0" err="1"/>
              <a:t>Experience</a:t>
            </a:r>
            <a:r>
              <a:rPr lang="fr-FR" dirty="0"/>
              <a:t> – Move to </a:t>
            </a:r>
            <a:r>
              <a:rPr lang="fr-FR" dirty="0" err="1" smtClean="0"/>
              <a:t>Microservices</a:t>
            </a:r>
            <a:r>
              <a:rPr lang="fr-FR" dirty="0" smtClean="0"/>
              <a:t> architecture</a:t>
            </a:r>
            <a:endParaRPr lang="fr-FR" dirty="0"/>
          </a:p>
        </p:txBody>
      </p:sp>
      <p:sp>
        <p:nvSpPr>
          <p:cNvPr id="3" name="Espace réservé du contenu 2"/>
          <p:cNvSpPr>
            <a:spLocks noGrp="1"/>
          </p:cNvSpPr>
          <p:nvPr>
            <p:ph idx="1"/>
          </p:nvPr>
        </p:nvSpPr>
        <p:spPr>
          <a:xfrm>
            <a:off x="1216175" y="2535485"/>
            <a:ext cx="8772210" cy="2489278"/>
          </a:xfrm>
        </p:spPr>
        <p:txBody>
          <a:bodyPr/>
          <a:lstStyle/>
          <a:p>
            <a:pPr marL="0" indent="0">
              <a:spcAft>
                <a:spcPts val="1200"/>
              </a:spcAft>
              <a:buNone/>
            </a:pPr>
            <a:r>
              <a:rPr lang="en-US" sz="1600" b="1" u="sng" dirty="0" smtClean="0">
                <a:solidFill>
                  <a:schemeClr val="tx1"/>
                </a:solidFill>
              </a:rPr>
              <a:t>Quick Description:</a:t>
            </a:r>
          </a:p>
          <a:p>
            <a:pPr marL="450850" algn="just">
              <a:spcAft>
                <a:spcPts val="300"/>
              </a:spcAft>
              <a:buClr>
                <a:srgbClr val="C8C500"/>
              </a:buClr>
            </a:pPr>
            <a:r>
              <a:rPr lang="en-US" sz="1600" dirty="0">
                <a:solidFill>
                  <a:schemeClr val="tx1"/>
                </a:solidFill>
              </a:rPr>
              <a:t>Been working as the architect on a program, where the central system changed development approach </a:t>
            </a:r>
            <a:r>
              <a:rPr lang="en-US" sz="1600" b="1" dirty="0">
                <a:solidFill>
                  <a:schemeClr val="accent3"/>
                </a:solidFill>
              </a:rPr>
              <a:t>from waterfall to agile</a:t>
            </a:r>
            <a:r>
              <a:rPr lang="en-US" sz="1600" dirty="0">
                <a:solidFill>
                  <a:schemeClr val="tx1"/>
                </a:solidFill>
              </a:rPr>
              <a:t>, with the tech delivery changing </a:t>
            </a:r>
            <a:r>
              <a:rPr lang="en-US" sz="1600" b="1" dirty="0">
                <a:solidFill>
                  <a:schemeClr val="accent3"/>
                </a:solidFill>
              </a:rPr>
              <a:t>from central system to </a:t>
            </a:r>
            <a:r>
              <a:rPr lang="en-US" sz="1600" b="1" dirty="0" err="1" smtClean="0">
                <a:solidFill>
                  <a:schemeClr val="accent3"/>
                </a:solidFill>
              </a:rPr>
              <a:t>microservices</a:t>
            </a:r>
            <a:endParaRPr lang="en-US" sz="1600" dirty="0">
              <a:solidFill>
                <a:schemeClr val="tx1"/>
              </a:solidFill>
            </a:endParaRPr>
          </a:p>
          <a:p>
            <a:pPr marL="450850" algn="just">
              <a:spcAft>
                <a:spcPts val="300"/>
              </a:spcAft>
              <a:buClr>
                <a:srgbClr val="C8C500"/>
              </a:buClr>
            </a:pPr>
            <a:r>
              <a:rPr lang="en-US" sz="1600" dirty="0">
                <a:solidFill>
                  <a:schemeClr val="tx1"/>
                </a:solidFill>
              </a:rPr>
              <a:t>The “new” system is being explained to business people as “biggest dwarf” to explain the </a:t>
            </a:r>
            <a:r>
              <a:rPr lang="en-US" sz="1600" dirty="0" err="1">
                <a:solidFill>
                  <a:schemeClr val="tx1"/>
                </a:solidFill>
              </a:rPr>
              <a:t>microservices</a:t>
            </a:r>
            <a:r>
              <a:rPr lang="en-US" sz="1600" dirty="0">
                <a:solidFill>
                  <a:schemeClr val="tx1"/>
                </a:solidFill>
              </a:rPr>
              <a:t> </a:t>
            </a:r>
            <a:r>
              <a:rPr lang="en-US" sz="1600" dirty="0" smtClean="0">
                <a:solidFill>
                  <a:schemeClr val="tx1"/>
                </a:solidFill>
              </a:rPr>
              <a:t>approach</a:t>
            </a:r>
            <a:endParaRPr lang="en-US" sz="1600" dirty="0">
              <a:solidFill>
                <a:schemeClr val="tx1"/>
              </a:solidFill>
            </a:endParaRPr>
          </a:p>
          <a:p>
            <a:pPr marL="450850" algn="just">
              <a:spcAft>
                <a:spcPts val="300"/>
              </a:spcAft>
              <a:buClr>
                <a:srgbClr val="C8C500"/>
              </a:buClr>
            </a:pPr>
            <a:r>
              <a:rPr lang="en-US" sz="1600" dirty="0" smtClean="0">
                <a:solidFill>
                  <a:schemeClr val="tx1"/>
                </a:solidFill>
              </a:rPr>
              <a:t>In </a:t>
            </a:r>
            <a:r>
              <a:rPr lang="en-US" sz="1600" dirty="0">
                <a:solidFill>
                  <a:schemeClr val="tx1"/>
                </a:solidFill>
              </a:rPr>
              <a:t>essence, the system is a UI layer with logic underneath to visualize the capacity and price planning of 3+ Lufthansa airlines. The available functionality includes ways to manipulate the complex settings to steer capacity and pricing algorithms.</a:t>
            </a:r>
          </a:p>
          <a:p>
            <a:pPr marL="188221" indent="0" algn="just">
              <a:spcAft>
                <a:spcPts val="300"/>
              </a:spcAft>
              <a:buClr>
                <a:schemeClr val="accent2"/>
              </a:buClr>
              <a:buNone/>
            </a:pPr>
            <a:endParaRPr lang="en-US" sz="1400" dirty="0" smtClean="0">
              <a:solidFill>
                <a:schemeClr val="tx1"/>
              </a:solidFill>
            </a:endParaRPr>
          </a:p>
          <a:p>
            <a:pPr marL="188221" indent="0" algn="just">
              <a:spcAft>
                <a:spcPts val="300"/>
              </a:spcAft>
              <a:buClr>
                <a:schemeClr val="accent2"/>
              </a:buClr>
              <a:buNone/>
            </a:pPr>
            <a:r>
              <a:rPr lang="en-US" sz="1600" dirty="0" smtClean="0">
                <a:solidFill>
                  <a:schemeClr val="tx1"/>
                </a:solidFill>
                <a:sym typeface="Wingdings" panose="05000000000000000000" pitchFamily="2" charset="2"/>
              </a:rPr>
              <a:t> </a:t>
            </a:r>
            <a:r>
              <a:rPr lang="en-US" sz="1600" dirty="0" smtClean="0">
                <a:solidFill>
                  <a:schemeClr val="tx1"/>
                </a:solidFill>
              </a:rPr>
              <a:t>Please contact </a:t>
            </a:r>
            <a:r>
              <a:rPr lang="en-US" sz="1600" dirty="0">
                <a:solidFill>
                  <a:schemeClr val="tx1"/>
                </a:solidFill>
                <a:hlinkClick r:id="rId2"/>
              </a:rPr>
              <a:t>Kai </a:t>
            </a:r>
            <a:r>
              <a:rPr lang="en-US" sz="1600" dirty="0" smtClean="0">
                <a:solidFill>
                  <a:schemeClr val="tx1"/>
                </a:solidFill>
                <a:hlinkClick r:id="rId2"/>
              </a:rPr>
              <a:t>Schroeder</a:t>
            </a:r>
            <a:r>
              <a:rPr lang="en-US" sz="1600" dirty="0" smtClean="0">
                <a:solidFill>
                  <a:schemeClr val="tx1"/>
                </a:solidFill>
              </a:rPr>
              <a:t> for more information</a:t>
            </a:r>
            <a:endParaRPr lang="en-US" sz="1600" dirty="0">
              <a:solidFill>
                <a:schemeClr val="tx1"/>
              </a:solidFill>
            </a:endParaRPr>
          </a:p>
        </p:txBody>
      </p:sp>
      <p:sp>
        <p:nvSpPr>
          <p:cNvPr id="7" name="CPTK12TOCA05m01"/>
          <p:cNvSpPr/>
          <p:nvPr/>
        </p:nvSpPr>
        <p:spPr bwMode="auto">
          <a:xfrm>
            <a:off x="1053329"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Client:</a:t>
            </a:r>
            <a:endParaRPr lang="fr-FR" b="1" dirty="0">
              <a:solidFill>
                <a:srgbClr val="263147"/>
              </a:solidFill>
              <a:cs typeface="Arial" charset="0"/>
            </a:endParaRPr>
          </a:p>
        </p:txBody>
      </p:sp>
      <p:sp>
        <p:nvSpPr>
          <p:cNvPr id="11" name="CPTK12TOCA05m01"/>
          <p:cNvSpPr/>
          <p:nvPr/>
        </p:nvSpPr>
        <p:spPr bwMode="auto">
          <a:xfrm>
            <a:off x="4356968" y="1158294"/>
            <a:ext cx="4167600" cy="64471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dirty="0" smtClean="0">
                <a:solidFill>
                  <a:schemeClr val="tx1"/>
                </a:solidFill>
              </a:rPr>
              <a:t>Move to Microservices architecture</a:t>
            </a:r>
            <a:endParaRPr lang="fr-FR" dirty="0">
              <a:solidFill>
                <a:schemeClr val="tx1"/>
              </a:solidFill>
              <a:cs typeface="Arial" charset="0"/>
            </a:endParaRPr>
          </a:p>
        </p:txBody>
      </p:sp>
      <p:sp>
        <p:nvSpPr>
          <p:cNvPr id="12" name="CPTK12TOCA05m01"/>
          <p:cNvSpPr/>
          <p:nvPr/>
        </p:nvSpPr>
        <p:spPr bwMode="auto">
          <a:xfrm>
            <a:off x="4356968"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Project:</a:t>
            </a:r>
            <a:endParaRPr lang="fr-FR" b="1" dirty="0">
              <a:solidFill>
                <a:srgbClr val="263147"/>
              </a:solidFill>
              <a:cs typeface="Arial" charset="0"/>
            </a:endParaRPr>
          </a:p>
        </p:txBody>
      </p:sp>
      <p:sp>
        <p:nvSpPr>
          <p:cNvPr id="13" name="CPTK12TOCA05m01"/>
          <p:cNvSpPr/>
          <p:nvPr/>
        </p:nvSpPr>
        <p:spPr bwMode="auto">
          <a:xfrm>
            <a:off x="8867685" y="1504744"/>
            <a:ext cx="2321424" cy="7370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2000" tIns="0" rIns="72000" bIns="0" numCol="1" rtlCol="0" anchor="ctr" anchorCtr="0" compatLnSpc="1">
            <a:prstTxWarp prst="textNoShape">
              <a:avLst/>
            </a:prstTxWarp>
            <a:noAutofit/>
          </a:bodyPr>
          <a:lstStyle/>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600" dirty="0" smtClean="0">
                <a:solidFill>
                  <a:schemeClr val="tx1"/>
                </a:solidFill>
                <a:hlinkClick r:id="rId2"/>
              </a:rPr>
              <a:t>Kai Schroeder</a:t>
            </a:r>
            <a:endParaRPr lang="en-US" sz="1600" dirty="0" smtClean="0">
              <a:solidFill>
                <a:schemeClr val="tx1"/>
              </a:solidFill>
            </a:endParaRPr>
          </a:p>
        </p:txBody>
      </p:sp>
      <p:sp>
        <p:nvSpPr>
          <p:cNvPr id="14" name="CPTK12TOCA05m01"/>
          <p:cNvSpPr/>
          <p:nvPr/>
        </p:nvSpPr>
        <p:spPr bwMode="auto">
          <a:xfrm>
            <a:off x="8867685" y="1158294"/>
            <a:ext cx="2321424"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Contacts:</a:t>
            </a:r>
            <a:endParaRPr lang="fr-FR" b="1" dirty="0">
              <a:solidFill>
                <a:srgbClr val="263147"/>
              </a:solidFill>
              <a:cs typeface="Arial" charset="0"/>
            </a:endParaRPr>
          </a:p>
        </p:txBody>
      </p:sp>
      <p:sp>
        <p:nvSpPr>
          <p:cNvPr id="15" name="CPTK12TOCA05m01"/>
          <p:cNvSpPr/>
          <p:nvPr/>
        </p:nvSpPr>
        <p:spPr bwMode="auto">
          <a:xfrm>
            <a:off x="1052955" y="1629958"/>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chemeClr val="tx1"/>
                </a:solidFill>
              </a:rPr>
              <a:t>Transports</a:t>
            </a:r>
            <a:endParaRPr lang="fr-FR" b="1" dirty="0">
              <a:solidFill>
                <a:schemeClr val="tx1"/>
              </a:solidFill>
              <a:cs typeface="Arial" charset="0"/>
            </a:endParaRPr>
          </a:p>
        </p:txBody>
      </p:sp>
      <p:sp>
        <p:nvSpPr>
          <p:cNvPr id="16" name="CPTK12TOCA05m01"/>
          <p:cNvSpPr/>
          <p:nvPr/>
        </p:nvSpPr>
        <p:spPr bwMode="auto">
          <a:xfrm>
            <a:off x="1052955" y="1629958"/>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Sector:</a:t>
            </a:r>
            <a:endParaRPr lang="fr-FR" b="1" dirty="0">
              <a:solidFill>
                <a:srgbClr val="263147"/>
              </a:solidFill>
              <a:cs typeface="Arial" charset="0"/>
            </a:endParaRPr>
          </a:p>
        </p:txBody>
      </p:sp>
      <p:pic>
        <p:nvPicPr>
          <p:cNvPr id="19" name="Image 18" descr="german.bmp"/>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896223" y="1954329"/>
            <a:ext cx="381377" cy="393296"/>
          </a:xfrm>
          <a:prstGeom prst="ellipse">
            <a:avLst/>
          </a:prstGeom>
        </p:spPr>
      </p:pic>
    </p:spTree>
    <p:extLst>
      <p:ext uri="{BB962C8B-B14F-4D97-AF65-F5344CB8AC3E}">
        <p14:creationId xmlns:p14="http://schemas.microsoft.com/office/powerpoint/2010/main" val="3458546687"/>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016" y="952795"/>
            <a:ext cx="10337584" cy="5401828"/>
          </a:xfrm>
          <a:prstGeom prst="rect">
            <a:avLst/>
          </a:prstGeom>
          <a:solidFill>
            <a:srgbClr val="F8F8F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2400" dirty="0" err="1" smtClean="0">
              <a:solidFill>
                <a:schemeClr val="tx2">
                  <a:lumMod val="50000"/>
                </a:schemeClr>
              </a:solidFill>
            </a:endParaRPr>
          </a:p>
        </p:txBody>
      </p:sp>
      <p:sp>
        <p:nvSpPr>
          <p:cNvPr id="8" name="CPTK12TOCA05m01"/>
          <p:cNvSpPr/>
          <p:nvPr/>
        </p:nvSpPr>
        <p:spPr bwMode="auto">
          <a:xfrm>
            <a:off x="1053329" y="1047462"/>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fr-FR" b="1" dirty="0" smtClean="0">
                <a:solidFill>
                  <a:schemeClr val="tx1"/>
                </a:solidFill>
                <a:cs typeface="Arial" charset="0"/>
              </a:rPr>
              <a:t>Disney</a:t>
            </a:r>
            <a:endParaRPr lang="fr-FR" b="1" dirty="0">
              <a:solidFill>
                <a:schemeClr val="tx1"/>
              </a:solidFill>
              <a:cs typeface="Arial" charset="0"/>
            </a:endParaRPr>
          </a:p>
        </p:txBody>
      </p:sp>
      <p:sp>
        <p:nvSpPr>
          <p:cNvPr id="9" name="Titre 1"/>
          <p:cNvSpPr>
            <a:spLocks noGrp="1"/>
          </p:cNvSpPr>
          <p:nvPr>
            <p:ph type="title"/>
          </p:nvPr>
        </p:nvSpPr>
        <p:spPr/>
        <p:txBody>
          <a:bodyPr/>
          <a:lstStyle/>
          <a:p>
            <a:r>
              <a:rPr lang="fr-FR" dirty="0"/>
              <a:t>Return of </a:t>
            </a:r>
            <a:r>
              <a:rPr lang="fr-FR" dirty="0" err="1"/>
              <a:t>Experience</a:t>
            </a:r>
            <a:r>
              <a:rPr lang="fr-FR" dirty="0"/>
              <a:t> – </a:t>
            </a:r>
            <a:r>
              <a:rPr lang="en-US" dirty="0" smtClean="0"/>
              <a:t>Microservices architecture for a service platform</a:t>
            </a:r>
            <a:endParaRPr lang="fr-FR" dirty="0"/>
          </a:p>
        </p:txBody>
      </p:sp>
      <p:sp>
        <p:nvSpPr>
          <p:cNvPr id="3" name="Espace réservé du contenu 2"/>
          <p:cNvSpPr>
            <a:spLocks noGrp="1"/>
          </p:cNvSpPr>
          <p:nvPr>
            <p:ph idx="1"/>
          </p:nvPr>
        </p:nvSpPr>
        <p:spPr>
          <a:xfrm>
            <a:off x="1165841" y="2010854"/>
            <a:ext cx="9885934" cy="4242461"/>
          </a:xfrm>
        </p:spPr>
        <p:txBody>
          <a:bodyPr/>
          <a:lstStyle/>
          <a:p>
            <a:pPr marL="0" indent="0">
              <a:buNone/>
            </a:pPr>
            <a:r>
              <a:rPr lang="en-US" sz="1200" b="1" u="sng" dirty="0" smtClean="0">
                <a:solidFill>
                  <a:schemeClr val="tx1"/>
                </a:solidFill>
              </a:rPr>
              <a:t>Business Issues:</a:t>
            </a:r>
          </a:p>
          <a:p>
            <a:pPr marL="450850" algn="just">
              <a:spcAft>
                <a:spcPts val="300"/>
              </a:spcAft>
              <a:buClr>
                <a:srgbClr val="C8C500"/>
              </a:buClr>
            </a:pPr>
            <a:r>
              <a:rPr lang="en-US" sz="1200" dirty="0" smtClean="0">
                <a:solidFill>
                  <a:schemeClr val="tx1"/>
                </a:solidFill>
              </a:rPr>
              <a:t>This </a:t>
            </a:r>
            <a:r>
              <a:rPr lang="en-US" sz="1200" dirty="0">
                <a:solidFill>
                  <a:schemeClr val="tx1"/>
                </a:solidFill>
              </a:rPr>
              <a:t>major theme park wanted to enrich their guest’s experience even before they arrived at the park. </a:t>
            </a:r>
            <a:r>
              <a:rPr lang="en-US" sz="1200" dirty="0" smtClean="0">
                <a:solidFill>
                  <a:schemeClr val="tx1"/>
                </a:solidFill>
              </a:rPr>
              <a:t>They </a:t>
            </a:r>
            <a:r>
              <a:rPr lang="en-US" sz="1200" dirty="0">
                <a:solidFill>
                  <a:schemeClr val="tx1"/>
                </a:solidFill>
              </a:rPr>
              <a:t>engaged with </a:t>
            </a:r>
            <a:r>
              <a:rPr lang="en-US" sz="1200" dirty="0" err="1">
                <a:solidFill>
                  <a:schemeClr val="tx1"/>
                </a:solidFill>
              </a:rPr>
              <a:t>Capgemini</a:t>
            </a:r>
            <a:r>
              <a:rPr lang="en-US" sz="1200" dirty="0">
                <a:solidFill>
                  <a:schemeClr val="tx1"/>
                </a:solidFill>
              </a:rPr>
              <a:t> over five years ago to build an entirely </a:t>
            </a:r>
            <a:r>
              <a:rPr lang="en-US" sz="1200" b="1" dirty="0">
                <a:solidFill>
                  <a:schemeClr val="tx1"/>
                </a:solidFill>
              </a:rPr>
              <a:t>new guest service platform </a:t>
            </a:r>
            <a:r>
              <a:rPr lang="en-US" sz="1200" dirty="0">
                <a:solidFill>
                  <a:schemeClr val="tx1"/>
                </a:solidFill>
              </a:rPr>
              <a:t>that would engage their customers from the moment they began to plan their visit, to improve their experience in the hotel and in the park and even after they </a:t>
            </a:r>
            <a:r>
              <a:rPr lang="en-US" sz="1200" dirty="0" smtClean="0">
                <a:solidFill>
                  <a:schemeClr val="tx1"/>
                </a:solidFill>
              </a:rPr>
              <a:t>leave.</a:t>
            </a:r>
            <a:endParaRPr lang="en-US" sz="1200" dirty="0">
              <a:solidFill>
                <a:schemeClr val="tx1"/>
              </a:solidFill>
            </a:endParaRPr>
          </a:p>
          <a:p>
            <a:pPr marL="450850" algn="just">
              <a:spcAft>
                <a:spcPts val="300"/>
              </a:spcAft>
              <a:buClr>
                <a:srgbClr val="C8C500"/>
              </a:buClr>
            </a:pPr>
            <a:r>
              <a:rPr lang="en-US" sz="1200" dirty="0">
                <a:solidFill>
                  <a:schemeClr val="tx1"/>
                </a:solidFill>
              </a:rPr>
              <a:t>The applications that have been developed serve operations, resort staff and the guests </a:t>
            </a:r>
            <a:r>
              <a:rPr lang="en-US" sz="1200" dirty="0" smtClean="0">
                <a:solidFill>
                  <a:schemeClr val="tx1"/>
                </a:solidFill>
              </a:rPr>
              <a:t>themselves</a:t>
            </a:r>
          </a:p>
          <a:p>
            <a:pPr marL="0" indent="0" algn="just">
              <a:spcAft>
                <a:spcPts val="300"/>
              </a:spcAft>
              <a:buClr>
                <a:srgbClr val="C8C500"/>
              </a:buClr>
              <a:buNone/>
            </a:pPr>
            <a:r>
              <a:rPr lang="en-US" sz="1200" b="1" u="sng" dirty="0" err="1" smtClean="0">
                <a:solidFill>
                  <a:schemeClr val="tx1"/>
                </a:solidFill>
              </a:rPr>
              <a:t>Capgemini</a:t>
            </a:r>
            <a:r>
              <a:rPr lang="en-US" sz="1200" b="1" u="sng" dirty="0" smtClean="0">
                <a:solidFill>
                  <a:schemeClr val="tx1"/>
                </a:solidFill>
              </a:rPr>
              <a:t> Solution:</a:t>
            </a:r>
          </a:p>
          <a:p>
            <a:pPr marL="450850" algn="just">
              <a:spcAft>
                <a:spcPts val="300"/>
              </a:spcAft>
              <a:buClr>
                <a:srgbClr val="C8C500"/>
              </a:buClr>
            </a:pPr>
            <a:r>
              <a:rPr lang="en-US" sz="1200" dirty="0" err="1">
                <a:solidFill>
                  <a:schemeClr val="tx1"/>
                </a:solidFill>
              </a:rPr>
              <a:t>Capgemini</a:t>
            </a:r>
            <a:r>
              <a:rPr lang="en-US" sz="1200" dirty="0">
                <a:solidFill>
                  <a:schemeClr val="tx1"/>
                </a:solidFill>
              </a:rPr>
              <a:t> have been providing system development </a:t>
            </a:r>
            <a:r>
              <a:rPr lang="en-US" sz="1200" dirty="0" smtClean="0">
                <a:solidFill>
                  <a:schemeClr val="tx1"/>
                </a:solidFill>
              </a:rPr>
              <a:t>&amp; </a:t>
            </a:r>
            <a:r>
              <a:rPr lang="en-US" sz="1200" dirty="0">
                <a:solidFill>
                  <a:schemeClr val="tx1"/>
                </a:solidFill>
              </a:rPr>
              <a:t>system integration for this major theme park </a:t>
            </a:r>
            <a:r>
              <a:rPr lang="en-US" sz="1200" dirty="0" smtClean="0">
                <a:solidFill>
                  <a:schemeClr val="tx1"/>
                </a:solidFill>
              </a:rPr>
              <a:t>for </a:t>
            </a:r>
            <a:r>
              <a:rPr lang="en-US" sz="1200" dirty="0">
                <a:solidFill>
                  <a:schemeClr val="tx1"/>
                </a:solidFill>
              </a:rPr>
              <a:t>over five </a:t>
            </a:r>
            <a:r>
              <a:rPr lang="en-US" sz="1200" dirty="0" smtClean="0">
                <a:solidFill>
                  <a:schemeClr val="tx1"/>
                </a:solidFill>
              </a:rPr>
              <a:t>years</a:t>
            </a:r>
            <a:endParaRPr lang="en-US" sz="1200" dirty="0">
              <a:solidFill>
                <a:schemeClr val="tx1"/>
              </a:solidFill>
            </a:endParaRPr>
          </a:p>
          <a:p>
            <a:pPr marL="450850" algn="just">
              <a:spcAft>
                <a:spcPts val="300"/>
              </a:spcAft>
              <a:buClr>
                <a:srgbClr val="C8C500"/>
              </a:buClr>
            </a:pPr>
            <a:r>
              <a:rPr lang="en-US" sz="1200" dirty="0" err="1">
                <a:solidFill>
                  <a:schemeClr val="tx1"/>
                </a:solidFill>
              </a:rPr>
              <a:t>Capgemini</a:t>
            </a:r>
            <a:r>
              <a:rPr lang="en-US" sz="1200" dirty="0">
                <a:solidFill>
                  <a:schemeClr val="tx1"/>
                </a:solidFill>
              </a:rPr>
              <a:t> assist in </a:t>
            </a:r>
            <a:r>
              <a:rPr lang="en-US" sz="1200" b="1" dirty="0">
                <a:solidFill>
                  <a:schemeClr val="tx1"/>
                </a:solidFill>
              </a:rPr>
              <a:t>requirements, analysis, design, development and testing of applications</a:t>
            </a:r>
            <a:r>
              <a:rPr lang="en-US" sz="1200" dirty="0">
                <a:solidFill>
                  <a:schemeClr val="tx1"/>
                </a:solidFill>
              </a:rPr>
              <a:t>, some of which include</a:t>
            </a:r>
            <a:r>
              <a:rPr lang="en-US" sz="1200" dirty="0" smtClean="0">
                <a:solidFill>
                  <a:schemeClr val="tx1"/>
                </a:solidFill>
              </a:rPr>
              <a:t>:</a:t>
            </a:r>
            <a:endParaRPr lang="en-US" sz="1200" dirty="0">
              <a:solidFill>
                <a:schemeClr val="tx1"/>
              </a:solidFill>
            </a:endParaRPr>
          </a:p>
          <a:p>
            <a:pPr marL="736599" lvl="1" indent="-285750" algn="just">
              <a:spcAft>
                <a:spcPts val="300"/>
              </a:spcAft>
              <a:buClr>
                <a:schemeClr val="accent2"/>
              </a:buClr>
              <a:buFont typeface="Wingdings" panose="05000000000000000000" pitchFamily="2" charset="2"/>
              <a:buChar char="ü"/>
            </a:pPr>
            <a:r>
              <a:rPr lang="en-US" sz="1050" dirty="0">
                <a:solidFill>
                  <a:srgbClr val="000000"/>
                </a:solidFill>
              </a:rPr>
              <a:t>Cast Applications (Applications that help Park and resort staff</a:t>
            </a:r>
            <a:r>
              <a:rPr lang="en-US" sz="1050" dirty="0" smtClean="0">
                <a:solidFill>
                  <a:srgbClr val="000000"/>
                </a:solidFill>
              </a:rPr>
              <a:t>), </a:t>
            </a:r>
            <a:r>
              <a:rPr lang="en-US" sz="1050" dirty="0" smtClean="0">
                <a:solidFill>
                  <a:schemeClr val="tx1"/>
                </a:solidFill>
              </a:rPr>
              <a:t>Reservation Systems, Check-in </a:t>
            </a:r>
            <a:r>
              <a:rPr lang="en-US" sz="1050" dirty="0">
                <a:solidFill>
                  <a:schemeClr val="tx1"/>
                </a:solidFill>
              </a:rPr>
              <a:t>folio </a:t>
            </a:r>
            <a:r>
              <a:rPr lang="en-US" sz="1050" dirty="0" smtClean="0">
                <a:solidFill>
                  <a:schemeClr val="tx1"/>
                </a:solidFill>
              </a:rPr>
              <a:t>management, Door </a:t>
            </a:r>
            <a:r>
              <a:rPr lang="en-US" sz="1050" dirty="0">
                <a:solidFill>
                  <a:schemeClr val="tx1"/>
                </a:solidFill>
              </a:rPr>
              <a:t>lock </a:t>
            </a:r>
            <a:r>
              <a:rPr lang="en-US" sz="1050" dirty="0" smtClean="0">
                <a:solidFill>
                  <a:schemeClr val="tx1"/>
                </a:solidFill>
              </a:rPr>
              <a:t>Management, Charge </a:t>
            </a:r>
            <a:r>
              <a:rPr lang="en-US" sz="1050" dirty="0">
                <a:solidFill>
                  <a:schemeClr val="tx1"/>
                </a:solidFill>
              </a:rPr>
              <a:t>Account </a:t>
            </a:r>
            <a:r>
              <a:rPr lang="en-US" sz="1050" dirty="0" smtClean="0">
                <a:solidFill>
                  <a:schemeClr val="tx1"/>
                </a:solidFill>
              </a:rPr>
              <a:t>management, Dining </a:t>
            </a:r>
            <a:r>
              <a:rPr lang="en-US" sz="1050" dirty="0">
                <a:solidFill>
                  <a:schemeClr val="tx1"/>
                </a:solidFill>
              </a:rPr>
              <a:t>Reservation </a:t>
            </a:r>
            <a:r>
              <a:rPr lang="en-US" sz="1050" dirty="0" smtClean="0">
                <a:solidFill>
                  <a:schemeClr val="tx1"/>
                </a:solidFill>
              </a:rPr>
              <a:t>systems, Mobile </a:t>
            </a:r>
            <a:r>
              <a:rPr lang="en-US" sz="1050" dirty="0">
                <a:solidFill>
                  <a:schemeClr val="tx1"/>
                </a:solidFill>
              </a:rPr>
              <a:t>Lobby App (iPhone and Android</a:t>
            </a:r>
            <a:r>
              <a:rPr lang="en-US" sz="1050" dirty="0" smtClean="0">
                <a:solidFill>
                  <a:schemeClr val="tx1"/>
                </a:solidFill>
              </a:rPr>
              <a:t>), Property </a:t>
            </a:r>
            <a:r>
              <a:rPr lang="en-US" sz="1050" dirty="0">
                <a:solidFill>
                  <a:schemeClr val="tx1"/>
                </a:solidFill>
              </a:rPr>
              <a:t>management </a:t>
            </a:r>
            <a:r>
              <a:rPr lang="en-US" sz="1050" dirty="0" smtClean="0">
                <a:solidFill>
                  <a:schemeClr val="tx1"/>
                </a:solidFill>
              </a:rPr>
              <a:t>Systems, Availability, Room fulfillment, Integration </a:t>
            </a:r>
            <a:r>
              <a:rPr lang="en-US" sz="1050" dirty="0">
                <a:solidFill>
                  <a:schemeClr val="tx1"/>
                </a:solidFill>
              </a:rPr>
              <a:t>with payment </a:t>
            </a:r>
            <a:r>
              <a:rPr lang="en-US" sz="1050" dirty="0" smtClean="0">
                <a:solidFill>
                  <a:schemeClr val="tx1"/>
                </a:solidFill>
              </a:rPr>
              <a:t>systems, Theme </a:t>
            </a:r>
            <a:r>
              <a:rPr lang="en-US" sz="1050" dirty="0">
                <a:solidFill>
                  <a:schemeClr val="tx1"/>
                </a:solidFill>
              </a:rPr>
              <a:t>Park Magical express (This is an application used by Cast members to manage the guest Experience from Airport Arrival to departure (Transportation + Baggage tracking to the room ..</a:t>
            </a:r>
            <a:r>
              <a:rPr lang="en-US" sz="1050" dirty="0" err="1">
                <a:solidFill>
                  <a:schemeClr val="tx1"/>
                </a:solidFill>
              </a:rPr>
              <a:t>etc</a:t>
            </a:r>
            <a:r>
              <a:rPr lang="en-US" sz="1050" dirty="0" smtClean="0">
                <a:solidFill>
                  <a:schemeClr val="tx1"/>
                </a:solidFill>
              </a:rPr>
              <a:t>), Theme </a:t>
            </a:r>
            <a:r>
              <a:rPr lang="en-US" sz="1050" dirty="0">
                <a:solidFill>
                  <a:schemeClr val="tx1"/>
                </a:solidFill>
              </a:rPr>
              <a:t>Park Vacation Club (This is a to manage Vacation club members points and </a:t>
            </a:r>
            <a:r>
              <a:rPr lang="en-US" sz="1050" dirty="0" smtClean="0">
                <a:solidFill>
                  <a:schemeClr val="tx1"/>
                </a:solidFill>
              </a:rPr>
              <a:t>reservations), Mobile </a:t>
            </a:r>
            <a:r>
              <a:rPr lang="en-US" sz="1050" dirty="0">
                <a:solidFill>
                  <a:schemeClr val="tx1"/>
                </a:solidFill>
              </a:rPr>
              <a:t>apps to plan your visit and manage your membership points</a:t>
            </a:r>
          </a:p>
          <a:p>
            <a:pPr marL="450850" algn="just">
              <a:spcAft>
                <a:spcPts val="300"/>
              </a:spcAft>
              <a:buClr>
                <a:srgbClr val="C8C500"/>
              </a:buClr>
            </a:pPr>
            <a:r>
              <a:rPr lang="en-US" sz="1200" dirty="0">
                <a:solidFill>
                  <a:schemeClr val="tx1"/>
                </a:solidFill>
              </a:rPr>
              <a:t>Most of the technology is based on Java Server pages and </a:t>
            </a:r>
            <a:r>
              <a:rPr lang="en-US" sz="1200" dirty="0" smtClean="0">
                <a:solidFill>
                  <a:schemeClr val="tx1"/>
                </a:solidFill>
              </a:rPr>
              <a:t>Facets, plus </a:t>
            </a:r>
            <a:r>
              <a:rPr lang="en-US" sz="1200" dirty="0">
                <a:solidFill>
                  <a:schemeClr val="tx1"/>
                </a:solidFill>
              </a:rPr>
              <a:t>newer applications </a:t>
            </a:r>
            <a:r>
              <a:rPr lang="en-US" sz="1200" dirty="0" smtClean="0">
                <a:solidFill>
                  <a:schemeClr val="tx1"/>
                </a:solidFill>
              </a:rPr>
              <a:t>developed </a:t>
            </a:r>
            <a:r>
              <a:rPr lang="en-US" sz="1200" dirty="0">
                <a:solidFill>
                  <a:schemeClr val="tx1"/>
                </a:solidFill>
              </a:rPr>
              <a:t>on angular JS. Middle Tier: </a:t>
            </a:r>
            <a:r>
              <a:rPr lang="en-US" sz="1200" dirty="0" err="1">
                <a:solidFill>
                  <a:schemeClr val="tx1"/>
                </a:solidFill>
              </a:rPr>
              <a:t>Websphere</a:t>
            </a:r>
            <a:r>
              <a:rPr lang="en-US" sz="1200" dirty="0">
                <a:solidFill>
                  <a:schemeClr val="tx1"/>
                </a:solidFill>
              </a:rPr>
              <a:t>, </a:t>
            </a:r>
            <a:r>
              <a:rPr lang="en-US" sz="1200" dirty="0" err="1">
                <a:solidFill>
                  <a:schemeClr val="tx1"/>
                </a:solidFill>
              </a:rPr>
              <a:t>Jboss</a:t>
            </a:r>
            <a:r>
              <a:rPr lang="en-US" sz="1200" dirty="0">
                <a:solidFill>
                  <a:schemeClr val="tx1"/>
                </a:solidFill>
              </a:rPr>
              <a:t>, Azul </a:t>
            </a:r>
            <a:r>
              <a:rPr lang="en-US" sz="1200" dirty="0" smtClean="0">
                <a:solidFill>
                  <a:schemeClr val="tx1"/>
                </a:solidFill>
              </a:rPr>
              <a:t>JVM</a:t>
            </a:r>
            <a:endParaRPr lang="en-US" sz="1200" dirty="0">
              <a:solidFill>
                <a:schemeClr val="tx1"/>
              </a:solidFill>
            </a:endParaRPr>
          </a:p>
          <a:p>
            <a:pPr marL="450850" algn="just">
              <a:spcAft>
                <a:spcPts val="300"/>
              </a:spcAft>
              <a:buClr>
                <a:srgbClr val="C8C500"/>
              </a:buClr>
            </a:pPr>
            <a:r>
              <a:rPr lang="en-US" sz="1200" dirty="0" smtClean="0">
                <a:solidFill>
                  <a:schemeClr val="tx1"/>
                </a:solidFill>
              </a:rPr>
              <a:t>Heavily </a:t>
            </a:r>
            <a:r>
              <a:rPr lang="en-US" sz="1200" dirty="0">
                <a:solidFill>
                  <a:schemeClr val="tx1"/>
                </a:solidFill>
              </a:rPr>
              <a:t>involved in designing, </a:t>
            </a:r>
            <a:r>
              <a:rPr lang="en-US" sz="1200" dirty="0" smtClean="0">
                <a:solidFill>
                  <a:schemeClr val="tx1"/>
                </a:solidFill>
              </a:rPr>
              <a:t>building, </a:t>
            </a:r>
            <a:r>
              <a:rPr lang="en-US" sz="1200" dirty="0">
                <a:solidFill>
                  <a:schemeClr val="tx1"/>
                </a:solidFill>
              </a:rPr>
              <a:t>maintaining entire </a:t>
            </a:r>
            <a:r>
              <a:rPr lang="en-US" sz="1200" dirty="0" err="1">
                <a:solidFill>
                  <a:schemeClr val="tx1"/>
                </a:solidFill>
              </a:rPr>
              <a:t>ReST</a:t>
            </a:r>
            <a:r>
              <a:rPr lang="en-US" sz="1200" dirty="0">
                <a:solidFill>
                  <a:schemeClr val="tx1"/>
                </a:solidFill>
              </a:rPr>
              <a:t> paradigm based middle tier, along with Sonic </a:t>
            </a:r>
            <a:r>
              <a:rPr lang="en-US" sz="1200" dirty="0" err="1">
                <a:solidFill>
                  <a:schemeClr val="tx1"/>
                </a:solidFill>
              </a:rPr>
              <a:t>Eventing</a:t>
            </a:r>
            <a:r>
              <a:rPr lang="en-US" sz="1200" dirty="0">
                <a:solidFill>
                  <a:schemeClr val="tx1"/>
                </a:solidFill>
              </a:rPr>
              <a:t>/ESB </a:t>
            </a:r>
            <a:r>
              <a:rPr lang="en-US" sz="1200" dirty="0" smtClean="0">
                <a:solidFill>
                  <a:schemeClr val="tx1"/>
                </a:solidFill>
              </a:rPr>
              <a:t>infrastructure</a:t>
            </a:r>
            <a:endParaRPr lang="en-US" sz="1200" dirty="0">
              <a:solidFill>
                <a:schemeClr val="tx1"/>
              </a:solidFill>
            </a:endParaRPr>
          </a:p>
          <a:p>
            <a:pPr marL="450850" algn="just">
              <a:spcAft>
                <a:spcPts val="300"/>
              </a:spcAft>
              <a:buClr>
                <a:srgbClr val="C8C500"/>
              </a:buClr>
            </a:pPr>
            <a:r>
              <a:rPr lang="en-US" sz="1200" dirty="0">
                <a:solidFill>
                  <a:schemeClr val="tx1"/>
                </a:solidFill>
              </a:rPr>
              <a:t>We also worked on HTTP caching, Object caching and other good performance techniques for end </a:t>
            </a:r>
            <a:r>
              <a:rPr lang="en-US" sz="1200" dirty="0" smtClean="0">
                <a:solidFill>
                  <a:schemeClr val="tx1"/>
                </a:solidFill>
              </a:rPr>
              <a:t>user</a:t>
            </a:r>
            <a:endParaRPr lang="en-US" sz="1200" dirty="0">
              <a:solidFill>
                <a:schemeClr val="tx1"/>
              </a:solidFill>
            </a:endParaRPr>
          </a:p>
          <a:p>
            <a:pPr marL="450850" algn="just">
              <a:spcAft>
                <a:spcPts val="300"/>
              </a:spcAft>
              <a:buClr>
                <a:srgbClr val="C8C500"/>
              </a:buClr>
            </a:pPr>
            <a:r>
              <a:rPr lang="en-US" sz="1200" dirty="0">
                <a:solidFill>
                  <a:schemeClr val="tx1"/>
                </a:solidFill>
              </a:rPr>
              <a:t>A </a:t>
            </a:r>
            <a:r>
              <a:rPr lang="en-US" sz="1200" b="1" dirty="0">
                <a:solidFill>
                  <a:schemeClr val="tx1"/>
                </a:solidFill>
              </a:rPr>
              <a:t>Microservice architecture </a:t>
            </a:r>
            <a:r>
              <a:rPr lang="en-US" sz="1200" dirty="0">
                <a:solidFill>
                  <a:schemeClr val="tx1"/>
                </a:solidFill>
              </a:rPr>
              <a:t>is now being </a:t>
            </a:r>
            <a:r>
              <a:rPr lang="en-US" sz="1200" dirty="0" smtClean="0">
                <a:solidFill>
                  <a:schemeClr val="tx1"/>
                </a:solidFill>
              </a:rPr>
              <a:t>used</a:t>
            </a:r>
            <a:endParaRPr lang="en-US" sz="1200" dirty="0">
              <a:solidFill>
                <a:schemeClr val="tx1"/>
              </a:solidFill>
            </a:endParaRPr>
          </a:p>
          <a:p>
            <a:pPr marL="0" indent="0" algn="just">
              <a:spcAft>
                <a:spcPts val="300"/>
              </a:spcAft>
              <a:buClr>
                <a:srgbClr val="C8C500"/>
              </a:buClr>
              <a:buNone/>
            </a:pPr>
            <a:r>
              <a:rPr lang="en-US" sz="1200" b="1" u="sng" dirty="0" smtClean="0">
                <a:solidFill>
                  <a:schemeClr val="tx1"/>
                </a:solidFill>
              </a:rPr>
              <a:t>Client benefits:</a:t>
            </a:r>
          </a:p>
          <a:p>
            <a:pPr marL="450850" algn="just">
              <a:spcAft>
                <a:spcPts val="300"/>
              </a:spcAft>
              <a:buClr>
                <a:srgbClr val="C8C500"/>
              </a:buClr>
            </a:pPr>
            <a:r>
              <a:rPr lang="en-US" sz="1200" dirty="0">
                <a:solidFill>
                  <a:schemeClr val="tx1"/>
                </a:solidFill>
              </a:rPr>
              <a:t>The applications have been able to scale to meet an increasing demand for park services</a:t>
            </a:r>
          </a:p>
          <a:p>
            <a:pPr marL="450850" algn="just">
              <a:spcAft>
                <a:spcPts val="300"/>
              </a:spcAft>
              <a:buClr>
                <a:srgbClr val="C8C500"/>
              </a:buClr>
            </a:pPr>
            <a:r>
              <a:rPr lang="en-US" sz="1200" dirty="0">
                <a:solidFill>
                  <a:schemeClr val="tx1"/>
                </a:solidFill>
              </a:rPr>
              <a:t>Customers rate the applications very </a:t>
            </a:r>
            <a:r>
              <a:rPr lang="en-US" sz="1200" dirty="0" smtClean="0">
                <a:solidFill>
                  <a:schemeClr val="tx1"/>
                </a:solidFill>
              </a:rPr>
              <a:t>highly</a:t>
            </a:r>
          </a:p>
        </p:txBody>
      </p:sp>
      <p:sp>
        <p:nvSpPr>
          <p:cNvPr id="7" name="CPTK12TOCA05m01"/>
          <p:cNvSpPr/>
          <p:nvPr/>
        </p:nvSpPr>
        <p:spPr bwMode="auto">
          <a:xfrm>
            <a:off x="1053329" y="1047462"/>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Client:</a:t>
            </a:r>
            <a:endParaRPr lang="fr-FR" b="1" dirty="0">
              <a:solidFill>
                <a:srgbClr val="263147"/>
              </a:solidFill>
              <a:cs typeface="Arial" charset="0"/>
            </a:endParaRPr>
          </a:p>
        </p:txBody>
      </p:sp>
      <p:sp>
        <p:nvSpPr>
          <p:cNvPr id="11" name="CPTK12TOCA05m01"/>
          <p:cNvSpPr/>
          <p:nvPr/>
        </p:nvSpPr>
        <p:spPr bwMode="auto">
          <a:xfrm>
            <a:off x="4356968" y="1047462"/>
            <a:ext cx="4167600" cy="64471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dirty="0"/>
              <a:t>Microservice architecture theme park</a:t>
            </a:r>
            <a:endParaRPr lang="fr-FR" b="1" dirty="0">
              <a:solidFill>
                <a:schemeClr val="tx1"/>
              </a:solidFill>
              <a:cs typeface="Arial" charset="0"/>
            </a:endParaRPr>
          </a:p>
        </p:txBody>
      </p:sp>
      <p:sp>
        <p:nvSpPr>
          <p:cNvPr id="12" name="CPTK12TOCA05m01"/>
          <p:cNvSpPr/>
          <p:nvPr/>
        </p:nvSpPr>
        <p:spPr bwMode="auto">
          <a:xfrm>
            <a:off x="4356968" y="1047462"/>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Project:</a:t>
            </a:r>
            <a:endParaRPr lang="fr-FR" b="1" dirty="0">
              <a:solidFill>
                <a:srgbClr val="263147"/>
              </a:solidFill>
              <a:cs typeface="Arial" charset="0"/>
            </a:endParaRPr>
          </a:p>
        </p:txBody>
      </p:sp>
      <p:sp>
        <p:nvSpPr>
          <p:cNvPr id="13" name="CPTK12TOCA05m01"/>
          <p:cNvSpPr/>
          <p:nvPr/>
        </p:nvSpPr>
        <p:spPr bwMode="auto">
          <a:xfrm>
            <a:off x="8867685" y="1393912"/>
            <a:ext cx="2321424" cy="7370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2000" tIns="0" rIns="72000" bIns="0" numCol="1" rtlCol="0" anchor="ctr" anchorCtr="0" compatLnSpc="1">
            <a:prstTxWarp prst="textNoShape">
              <a:avLst/>
            </a:prstTxWarp>
            <a:noAutofit/>
          </a:bodyPr>
          <a:lstStyle/>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600" dirty="0" smtClean="0">
                <a:solidFill>
                  <a:schemeClr val="tx1"/>
                </a:solidFill>
                <a:hlinkClick r:id="rId2"/>
              </a:rPr>
              <a:t>Steve Rogers</a:t>
            </a:r>
            <a:endParaRPr lang="en-US" sz="1600" dirty="0" smtClean="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600" dirty="0">
                <a:hlinkClick r:id="rId3"/>
              </a:rPr>
              <a:t>Al </a:t>
            </a:r>
            <a:r>
              <a:rPr lang="en-US" sz="1600" dirty="0" err="1">
                <a:hlinkClick r:id="rId3"/>
              </a:rPr>
              <a:t>Liubinskas</a:t>
            </a:r>
            <a:endParaRPr lang="en-US" sz="1600" dirty="0" smtClean="0">
              <a:solidFill>
                <a:schemeClr val="tx1"/>
              </a:solidFill>
            </a:endParaRPr>
          </a:p>
        </p:txBody>
      </p:sp>
      <p:sp>
        <p:nvSpPr>
          <p:cNvPr id="14" name="CPTK12TOCA05m01"/>
          <p:cNvSpPr/>
          <p:nvPr/>
        </p:nvSpPr>
        <p:spPr bwMode="auto">
          <a:xfrm>
            <a:off x="8867685" y="1047462"/>
            <a:ext cx="2321424"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Contacts:</a:t>
            </a:r>
            <a:endParaRPr lang="fr-FR" b="1" dirty="0">
              <a:solidFill>
                <a:srgbClr val="263147"/>
              </a:solidFill>
              <a:cs typeface="Arial" charset="0"/>
            </a:endParaRPr>
          </a:p>
        </p:txBody>
      </p:sp>
      <p:sp>
        <p:nvSpPr>
          <p:cNvPr id="15" name="CPTK12TOCA05m01"/>
          <p:cNvSpPr/>
          <p:nvPr/>
        </p:nvSpPr>
        <p:spPr bwMode="auto">
          <a:xfrm>
            <a:off x="1052955" y="1519126"/>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chemeClr val="tx1"/>
                </a:solidFill>
              </a:rPr>
              <a:t>Entertainment</a:t>
            </a:r>
            <a:endParaRPr lang="fr-FR" b="1" dirty="0">
              <a:solidFill>
                <a:schemeClr val="tx1"/>
              </a:solidFill>
              <a:cs typeface="Arial" charset="0"/>
            </a:endParaRPr>
          </a:p>
        </p:txBody>
      </p:sp>
      <p:sp>
        <p:nvSpPr>
          <p:cNvPr id="16" name="CPTK12TOCA05m01"/>
          <p:cNvSpPr/>
          <p:nvPr/>
        </p:nvSpPr>
        <p:spPr bwMode="auto">
          <a:xfrm>
            <a:off x="1052955" y="1519126"/>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Sector:</a:t>
            </a:r>
            <a:endParaRPr lang="fr-FR" b="1" dirty="0">
              <a:solidFill>
                <a:srgbClr val="263147"/>
              </a:solidFill>
              <a:cs typeface="Arial" charset="0"/>
            </a:endParaRPr>
          </a:p>
        </p:txBody>
      </p:sp>
      <p:pic>
        <p:nvPicPr>
          <p:cNvPr id="18" name="Picture 2"/>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10905332" y="1850847"/>
            <a:ext cx="381377" cy="398921"/>
          </a:xfrm>
          <a:prstGeom prst="ellipse">
            <a:avLst/>
          </a:prstGeom>
          <a:noFill/>
          <a:ln w="9525">
            <a:noFill/>
            <a:miter lim="800000"/>
            <a:headEnd/>
            <a:tailEnd/>
          </a:ln>
        </p:spPr>
      </p:pic>
    </p:spTree>
    <p:extLst>
      <p:ext uri="{BB962C8B-B14F-4D97-AF65-F5344CB8AC3E}">
        <p14:creationId xmlns:p14="http://schemas.microsoft.com/office/powerpoint/2010/main" val="3883750964"/>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016" y="952795"/>
            <a:ext cx="10337584" cy="5401828"/>
          </a:xfrm>
          <a:prstGeom prst="rect">
            <a:avLst/>
          </a:prstGeom>
          <a:solidFill>
            <a:srgbClr val="F8F8F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2400" dirty="0" err="1" smtClean="0">
              <a:solidFill>
                <a:schemeClr val="tx2">
                  <a:lumMod val="50000"/>
                </a:schemeClr>
              </a:solidFill>
            </a:endParaRPr>
          </a:p>
        </p:txBody>
      </p:sp>
      <p:sp>
        <p:nvSpPr>
          <p:cNvPr id="8" name="CPTK12TOCA05m01"/>
          <p:cNvSpPr/>
          <p:nvPr/>
        </p:nvSpPr>
        <p:spPr bwMode="auto">
          <a:xfrm>
            <a:off x="1053329" y="1047462"/>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fr-FR" sz="1400" b="1" dirty="0" err="1" smtClean="0">
                <a:solidFill>
                  <a:schemeClr val="tx1"/>
                </a:solidFill>
                <a:cs typeface="Arial" charset="0"/>
              </a:rPr>
              <a:t>Southwest</a:t>
            </a:r>
            <a:r>
              <a:rPr lang="fr-FR" sz="1400" b="1" dirty="0" smtClean="0">
                <a:solidFill>
                  <a:schemeClr val="tx1"/>
                </a:solidFill>
                <a:cs typeface="Arial" charset="0"/>
              </a:rPr>
              <a:t> Airlines</a:t>
            </a:r>
            <a:endParaRPr lang="fr-FR" sz="1400" b="1" dirty="0">
              <a:solidFill>
                <a:schemeClr val="tx1"/>
              </a:solidFill>
              <a:cs typeface="Arial" charset="0"/>
            </a:endParaRPr>
          </a:p>
        </p:txBody>
      </p:sp>
      <p:sp>
        <p:nvSpPr>
          <p:cNvPr id="9" name="Titre 1"/>
          <p:cNvSpPr>
            <a:spLocks noGrp="1"/>
          </p:cNvSpPr>
          <p:nvPr>
            <p:ph type="title"/>
          </p:nvPr>
        </p:nvSpPr>
        <p:spPr/>
        <p:txBody>
          <a:bodyPr/>
          <a:lstStyle/>
          <a:p>
            <a:r>
              <a:rPr lang="fr-FR" dirty="0"/>
              <a:t>Return of </a:t>
            </a:r>
            <a:r>
              <a:rPr lang="fr-FR" dirty="0" err="1"/>
              <a:t>Experience</a:t>
            </a:r>
            <a:r>
              <a:rPr lang="fr-FR" dirty="0"/>
              <a:t> – </a:t>
            </a:r>
            <a:r>
              <a:rPr lang="en-US" dirty="0"/>
              <a:t>Air Waybill and Capacity Management solution</a:t>
            </a:r>
            <a:endParaRPr lang="fr-FR" dirty="0"/>
          </a:p>
        </p:txBody>
      </p:sp>
      <p:sp>
        <p:nvSpPr>
          <p:cNvPr id="3" name="Espace réservé du contenu 2"/>
          <p:cNvSpPr>
            <a:spLocks noGrp="1"/>
          </p:cNvSpPr>
          <p:nvPr>
            <p:ph idx="1"/>
          </p:nvPr>
        </p:nvSpPr>
        <p:spPr>
          <a:xfrm>
            <a:off x="1165841" y="2188410"/>
            <a:ext cx="9885934" cy="2489278"/>
          </a:xfrm>
        </p:spPr>
        <p:txBody>
          <a:bodyPr/>
          <a:lstStyle/>
          <a:p>
            <a:pPr marL="0" indent="0">
              <a:buNone/>
            </a:pPr>
            <a:r>
              <a:rPr lang="en-US" sz="1400" b="1" u="sng" dirty="0" smtClean="0">
                <a:solidFill>
                  <a:schemeClr val="tx1"/>
                </a:solidFill>
              </a:rPr>
              <a:t>Context:</a:t>
            </a:r>
          </a:p>
          <a:p>
            <a:pPr marL="450850" algn="just">
              <a:buClr>
                <a:srgbClr val="C8C500"/>
              </a:buClr>
            </a:pPr>
            <a:r>
              <a:rPr lang="en-US" sz="1400" dirty="0">
                <a:solidFill>
                  <a:schemeClr val="tx1"/>
                </a:solidFill>
              </a:rPr>
              <a:t>Cargo management solution providing Air Waybill management, flight capacity management capabilities for a large US airline. Delivered complex </a:t>
            </a:r>
            <a:r>
              <a:rPr lang="en-US" sz="1400" dirty="0" err="1">
                <a:solidFill>
                  <a:schemeClr val="tx1"/>
                </a:solidFill>
              </a:rPr>
              <a:t>eventing</a:t>
            </a:r>
            <a:r>
              <a:rPr lang="en-US" sz="1400" dirty="0">
                <a:solidFill>
                  <a:schemeClr val="tx1"/>
                </a:solidFill>
              </a:rPr>
              <a:t> solution to manage irregular operation scenarios of Flight and Shipment lifecycle</a:t>
            </a:r>
          </a:p>
          <a:p>
            <a:pPr marL="0" indent="0" algn="just">
              <a:spcAft>
                <a:spcPts val="300"/>
              </a:spcAft>
              <a:buClr>
                <a:srgbClr val="C8C500"/>
              </a:buClr>
              <a:buNone/>
            </a:pPr>
            <a:r>
              <a:rPr lang="en-US" sz="1400" b="1" u="sng" dirty="0">
                <a:solidFill>
                  <a:schemeClr val="tx1"/>
                </a:solidFill>
              </a:rPr>
              <a:t>Key Capabilities:</a:t>
            </a:r>
            <a:endParaRPr lang="en-US" sz="1400" b="1" u="sng" dirty="0" smtClean="0">
              <a:solidFill>
                <a:schemeClr val="tx1"/>
              </a:solidFill>
            </a:endParaRPr>
          </a:p>
          <a:p>
            <a:pPr marL="450850" algn="just">
              <a:spcAft>
                <a:spcPts val="300"/>
              </a:spcAft>
              <a:buClr>
                <a:srgbClr val="C8C500"/>
              </a:buClr>
            </a:pPr>
            <a:r>
              <a:rPr lang="en-US" sz="1400" dirty="0">
                <a:solidFill>
                  <a:schemeClr val="tx1"/>
                </a:solidFill>
              </a:rPr>
              <a:t>Custom built Microservices based application based on Spring to iteratively deliver Microservices from foundational capabilities like capacity and schedule management to transactional </a:t>
            </a:r>
            <a:r>
              <a:rPr lang="en-US" sz="1400" dirty="0" smtClean="0">
                <a:solidFill>
                  <a:schemeClr val="tx1"/>
                </a:solidFill>
              </a:rPr>
              <a:t>capabilities </a:t>
            </a:r>
            <a:r>
              <a:rPr lang="en-US" sz="1400" dirty="0">
                <a:solidFill>
                  <a:schemeClr val="tx1"/>
                </a:solidFill>
              </a:rPr>
              <a:t>like Air Waybill and customer data mgmt.</a:t>
            </a:r>
          </a:p>
          <a:p>
            <a:pPr marL="450850" algn="just">
              <a:spcAft>
                <a:spcPts val="300"/>
              </a:spcAft>
              <a:buClr>
                <a:srgbClr val="C8C500"/>
              </a:buClr>
            </a:pPr>
            <a:r>
              <a:rPr lang="en-US" sz="1400" dirty="0">
                <a:solidFill>
                  <a:schemeClr val="tx1"/>
                </a:solidFill>
              </a:rPr>
              <a:t>Services communicate both synchronously with REST services and asynchronously through </a:t>
            </a:r>
            <a:r>
              <a:rPr lang="en-US" sz="1400" dirty="0" err="1">
                <a:solidFill>
                  <a:schemeClr val="tx1"/>
                </a:solidFill>
              </a:rPr>
              <a:t>eventing</a:t>
            </a:r>
            <a:r>
              <a:rPr lang="en-US" sz="1400" dirty="0">
                <a:solidFill>
                  <a:schemeClr val="tx1"/>
                </a:solidFill>
              </a:rPr>
              <a:t> pattern with AKKA and </a:t>
            </a:r>
            <a:r>
              <a:rPr lang="en-US" sz="1400" dirty="0" err="1">
                <a:solidFill>
                  <a:schemeClr val="tx1"/>
                </a:solidFill>
              </a:rPr>
              <a:t>Gemfire</a:t>
            </a:r>
            <a:r>
              <a:rPr lang="en-US" sz="1400" dirty="0">
                <a:solidFill>
                  <a:schemeClr val="tx1"/>
                </a:solidFill>
              </a:rPr>
              <a:t>.</a:t>
            </a:r>
          </a:p>
          <a:p>
            <a:pPr marL="450850" algn="just">
              <a:spcAft>
                <a:spcPts val="300"/>
              </a:spcAft>
              <a:buClr>
                <a:srgbClr val="C8C500"/>
              </a:buClr>
            </a:pPr>
            <a:r>
              <a:rPr lang="en-US" sz="1400" dirty="0">
                <a:solidFill>
                  <a:schemeClr val="tx1"/>
                </a:solidFill>
              </a:rPr>
              <a:t>Ability to provide multiple tiers of scalability based on services with high demand (Air Waybill) against services with low demand (Customer mgmt.).</a:t>
            </a:r>
          </a:p>
          <a:p>
            <a:pPr marL="450850" algn="just">
              <a:buClr>
                <a:srgbClr val="C8C500"/>
              </a:buClr>
            </a:pPr>
            <a:r>
              <a:rPr lang="en-US" sz="1400" dirty="0">
                <a:solidFill>
                  <a:schemeClr val="tx1"/>
                </a:solidFill>
              </a:rPr>
              <a:t>Rapid development, deployment and testing using feature team based approach responsible for full stack development of the features from UI to </a:t>
            </a:r>
            <a:r>
              <a:rPr lang="en-US" sz="1400" dirty="0" smtClean="0">
                <a:solidFill>
                  <a:schemeClr val="tx1"/>
                </a:solidFill>
              </a:rPr>
              <a:t>Microservices</a:t>
            </a:r>
          </a:p>
          <a:p>
            <a:pPr marL="0" indent="0" algn="just">
              <a:spcAft>
                <a:spcPts val="300"/>
              </a:spcAft>
              <a:buClr>
                <a:srgbClr val="C8C500"/>
              </a:buClr>
              <a:buNone/>
            </a:pPr>
            <a:r>
              <a:rPr lang="en-US" sz="1400" b="1" u="sng" dirty="0" smtClean="0">
                <a:solidFill>
                  <a:schemeClr val="tx1"/>
                </a:solidFill>
              </a:rPr>
              <a:t>Technologies:</a:t>
            </a:r>
          </a:p>
          <a:p>
            <a:pPr marL="450850" algn="just">
              <a:spcAft>
                <a:spcPts val="300"/>
              </a:spcAft>
              <a:buClr>
                <a:srgbClr val="C8C500"/>
              </a:buClr>
            </a:pPr>
            <a:r>
              <a:rPr lang="en-US" sz="1400" dirty="0">
                <a:solidFill>
                  <a:schemeClr val="tx1"/>
                </a:solidFill>
              </a:rPr>
              <a:t>Spring, </a:t>
            </a:r>
            <a:r>
              <a:rPr lang="en-US" sz="1400" dirty="0" err="1">
                <a:solidFill>
                  <a:schemeClr val="tx1"/>
                </a:solidFill>
              </a:rPr>
              <a:t>AngularJS</a:t>
            </a:r>
            <a:r>
              <a:rPr lang="en-US" sz="1400" dirty="0">
                <a:solidFill>
                  <a:schemeClr val="tx1"/>
                </a:solidFill>
              </a:rPr>
              <a:t>, Pivotal </a:t>
            </a:r>
            <a:r>
              <a:rPr lang="en-US" sz="1400" dirty="0" err="1">
                <a:solidFill>
                  <a:schemeClr val="tx1"/>
                </a:solidFill>
              </a:rPr>
              <a:t>GemFire</a:t>
            </a:r>
            <a:r>
              <a:rPr lang="en-US" sz="1400" dirty="0">
                <a:solidFill>
                  <a:schemeClr val="tx1"/>
                </a:solidFill>
              </a:rPr>
              <a:t>, Pivotal </a:t>
            </a:r>
            <a:r>
              <a:rPr lang="en-US" sz="1400" dirty="0" err="1">
                <a:solidFill>
                  <a:schemeClr val="tx1"/>
                </a:solidFill>
              </a:rPr>
              <a:t>TCServer</a:t>
            </a:r>
            <a:r>
              <a:rPr lang="en-US" sz="1400" dirty="0">
                <a:solidFill>
                  <a:schemeClr val="tx1"/>
                </a:solidFill>
              </a:rPr>
              <a:t>, </a:t>
            </a:r>
            <a:r>
              <a:rPr lang="en-US" sz="1400" dirty="0" err="1">
                <a:solidFill>
                  <a:schemeClr val="tx1"/>
                </a:solidFill>
              </a:rPr>
              <a:t>Rundeck</a:t>
            </a:r>
            <a:r>
              <a:rPr lang="en-US" sz="1400" dirty="0">
                <a:solidFill>
                  <a:schemeClr val="tx1"/>
                </a:solidFill>
              </a:rPr>
              <a:t>, Jenkins, </a:t>
            </a:r>
            <a:r>
              <a:rPr lang="en-US" sz="1400" dirty="0" err="1">
                <a:solidFill>
                  <a:schemeClr val="tx1"/>
                </a:solidFill>
              </a:rPr>
              <a:t>SonarQube</a:t>
            </a:r>
            <a:r>
              <a:rPr lang="en-US" sz="1400" dirty="0">
                <a:solidFill>
                  <a:schemeClr val="tx1"/>
                </a:solidFill>
              </a:rPr>
              <a:t>, Nexus, </a:t>
            </a:r>
            <a:r>
              <a:rPr lang="en-US" sz="1400" dirty="0" err="1">
                <a:solidFill>
                  <a:schemeClr val="tx1"/>
                </a:solidFill>
              </a:rPr>
              <a:t>Checkstyle</a:t>
            </a:r>
            <a:r>
              <a:rPr lang="en-US" sz="1400" dirty="0">
                <a:solidFill>
                  <a:schemeClr val="tx1"/>
                </a:solidFill>
              </a:rPr>
              <a:t>, Karma, </a:t>
            </a:r>
            <a:r>
              <a:rPr lang="en-US" sz="1400" dirty="0" smtClean="0">
                <a:solidFill>
                  <a:schemeClr val="tx1"/>
                </a:solidFill>
              </a:rPr>
              <a:t>REST</a:t>
            </a:r>
            <a:endParaRPr lang="en-US" sz="1400" dirty="0">
              <a:solidFill>
                <a:schemeClr val="tx1"/>
              </a:solidFill>
            </a:endParaRPr>
          </a:p>
        </p:txBody>
      </p:sp>
      <p:sp>
        <p:nvSpPr>
          <p:cNvPr id="7" name="CPTK12TOCA05m01"/>
          <p:cNvSpPr/>
          <p:nvPr/>
        </p:nvSpPr>
        <p:spPr bwMode="auto">
          <a:xfrm>
            <a:off x="1053329" y="1047462"/>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Client:</a:t>
            </a:r>
            <a:endParaRPr lang="fr-FR" b="1" dirty="0">
              <a:solidFill>
                <a:srgbClr val="263147"/>
              </a:solidFill>
              <a:cs typeface="Arial" charset="0"/>
            </a:endParaRPr>
          </a:p>
        </p:txBody>
      </p:sp>
      <p:sp>
        <p:nvSpPr>
          <p:cNvPr id="11" name="CPTK12TOCA05m01"/>
          <p:cNvSpPr/>
          <p:nvPr/>
        </p:nvSpPr>
        <p:spPr bwMode="auto">
          <a:xfrm>
            <a:off x="4356968" y="1047462"/>
            <a:ext cx="4167600" cy="64471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dirty="0"/>
              <a:t>Air Waybill and Capacity </a:t>
            </a:r>
            <a:r>
              <a:rPr lang="en-US" dirty="0" smtClean="0"/>
              <a:t>Management solution</a:t>
            </a:r>
            <a:endParaRPr lang="fr-FR" b="1" dirty="0">
              <a:solidFill>
                <a:schemeClr val="tx1"/>
              </a:solidFill>
              <a:cs typeface="Arial" charset="0"/>
            </a:endParaRPr>
          </a:p>
        </p:txBody>
      </p:sp>
      <p:sp>
        <p:nvSpPr>
          <p:cNvPr id="12" name="CPTK12TOCA05m01"/>
          <p:cNvSpPr/>
          <p:nvPr/>
        </p:nvSpPr>
        <p:spPr bwMode="auto">
          <a:xfrm>
            <a:off x="4356968" y="1047462"/>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Project:</a:t>
            </a:r>
            <a:endParaRPr lang="fr-FR" b="1" dirty="0">
              <a:solidFill>
                <a:srgbClr val="263147"/>
              </a:solidFill>
              <a:cs typeface="Arial" charset="0"/>
            </a:endParaRPr>
          </a:p>
        </p:txBody>
      </p:sp>
      <p:sp>
        <p:nvSpPr>
          <p:cNvPr id="13" name="CPTK12TOCA05m01"/>
          <p:cNvSpPr/>
          <p:nvPr/>
        </p:nvSpPr>
        <p:spPr bwMode="auto">
          <a:xfrm>
            <a:off x="8867685" y="1393912"/>
            <a:ext cx="2321424" cy="7370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2000" tIns="0" rIns="72000" bIns="0" numCol="1" rtlCol="0" anchor="ctr" anchorCtr="0" compatLnSpc="1">
            <a:prstTxWarp prst="textNoShape">
              <a:avLst/>
            </a:prstTxWarp>
            <a:noAutofit/>
          </a:bodyPr>
          <a:lstStyle/>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600" dirty="0" smtClean="0">
                <a:hlinkClick r:id="rId2"/>
              </a:rPr>
              <a:t>Al </a:t>
            </a:r>
            <a:r>
              <a:rPr lang="en-US" sz="1600" dirty="0">
                <a:hlinkClick r:id="rId2"/>
              </a:rPr>
              <a:t>Liubinskas</a:t>
            </a:r>
            <a:endParaRPr lang="en-US" sz="1600" dirty="0" smtClean="0">
              <a:solidFill>
                <a:schemeClr val="tx1"/>
              </a:solidFill>
            </a:endParaRPr>
          </a:p>
        </p:txBody>
      </p:sp>
      <p:sp>
        <p:nvSpPr>
          <p:cNvPr id="14" name="CPTK12TOCA05m01"/>
          <p:cNvSpPr/>
          <p:nvPr/>
        </p:nvSpPr>
        <p:spPr bwMode="auto">
          <a:xfrm>
            <a:off x="8867685" y="1047462"/>
            <a:ext cx="2321424"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Contacts:</a:t>
            </a:r>
            <a:endParaRPr lang="fr-FR" b="1" dirty="0">
              <a:solidFill>
                <a:srgbClr val="263147"/>
              </a:solidFill>
              <a:cs typeface="Arial" charset="0"/>
            </a:endParaRPr>
          </a:p>
        </p:txBody>
      </p:sp>
      <p:sp>
        <p:nvSpPr>
          <p:cNvPr id="15" name="CPTK12TOCA05m01"/>
          <p:cNvSpPr/>
          <p:nvPr/>
        </p:nvSpPr>
        <p:spPr bwMode="auto">
          <a:xfrm>
            <a:off x="1052955" y="1519126"/>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chemeClr val="tx1"/>
                </a:solidFill>
              </a:rPr>
              <a:t>Transports</a:t>
            </a:r>
            <a:endParaRPr lang="fr-FR" b="1" dirty="0">
              <a:solidFill>
                <a:schemeClr val="tx1"/>
              </a:solidFill>
              <a:cs typeface="Arial" charset="0"/>
            </a:endParaRPr>
          </a:p>
        </p:txBody>
      </p:sp>
      <p:sp>
        <p:nvSpPr>
          <p:cNvPr id="16" name="CPTK12TOCA05m01"/>
          <p:cNvSpPr/>
          <p:nvPr/>
        </p:nvSpPr>
        <p:spPr bwMode="auto">
          <a:xfrm>
            <a:off x="1052955" y="1519126"/>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Sector:</a:t>
            </a:r>
            <a:endParaRPr lang="fr-FR" b="1" dirty="0">
              <a:solidFill>
                <a:srgbClr val="263147"/>
              </a:solidFill>
              <a:cs typeface="Arial" charset="0"/>
            </a:endParaRPr>
          </a:p>
        </p:txBody>
      </p:sp>
      <p:pic>
        <p:nvPicPr>
          <p:cNvPr id="17"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905332" y="1849630"/>
            <a:ext cx="381377" cy="398921"/>
          </a:xfrm>
          <a:prstGeom prst="ellipse">
            <a:avLst/>
          </a:prstGeom>
          <a:noFill/>
          <a:ln w="9525">
            <a:noFill/>
            <a:miter lim="800000"/>
            <a:headEnd/>
            <a:tailEnd/>
          </a:ln>
        </p:spPr>
      </p:pic>
    </p:spTree>
    <p:extLst>
      <p:ext uri="{BB962C8B-B14F-4D97-AF65-F5344CB8AC3E}">
        <p14:creationId xmlns:p14="http://schemas.microsoft.com/office/powerpoint/2010/main" val="540057483"/>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016" y="1063627"/>
            <a:ext cx="10337584" cy="5150360"/>
          </a:xfrm>
          <a:prstGeom prst="rect">
            <a:avLst/>
          </a:prstGeom>
          <a:solidFill>
            <a:srgbClr val="F8F8F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2400" dirty="0" err="1" smtClean="0">
              <a:solidFill>
                <a:schemeClr val="tx2">
                  <a:lumMod val="50000"/>
                </a:schemeClr>
              </a:solidFill>
            </a:endParaRPr>
          </a:p>
        </p:txBody>
      </p:sp>
      <p:sp>
        <p:nvSpPr>
          <p:cNvPr id="8" name="CPTK12TOCA05m01"/>
          <p:cNvSpPr/>
          <p:nvPr/>
        </p:nvSpPr>
        <p:spPr bwMode="auto">
          <a:xfrm>
            <a:off x="1053329" y="1158294"/>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fr-FR" b="1" dirty="0" smtClean="0">
                <a:solidFill>
                  <a:schemeClr val="tx1"/>
                </a:solidFill>
                <a:cs typeface="Arial" charset="0"/>
              </a:rPr>
              <a:t>PSA</a:t>
            </a:r>
            <a:endParaRPr lang="fr-FR" b="1" dirty="0">
              <a:solidFill>
                <a:schemeClr val="tx1"/>
              </a:solidFill>
              <a:cs typeface="Arial" charset="0"/>
            </a:endParaRPr>
          </a:p>
        </p:txBody>
      </p:sp>
      <p:sp>
        <p:nvSpPr>
          <p:cNvPr id="9" name="Titre 1"/>
          <p:cNvSpPr>
            <a:spLocks noGrp="1"/>
          </p:cNvSpPr>
          <p:nvPr>
            <p:ph type="title"/>
          </p:nvPr>
        </p:nvSpPr>
        <p:spPr/>
        <p:txBody>
          <a:bodyPr/>
          <a:lstStyle/>
          <a:p>
            <a:r>
              <a:rPr lang="fr-FR" dirty="0" smtClean="0"/>
              <a:t>Return of </a:t>
            </a:r>
            <a:r>
              <a:rPr lang="fr-FR" dirty="0" err="1" smtClean="0"/>
              <a:t>Experience</a:t>
            </a:r>
            <a:r>
              <a:rPr lang="fr-FR" dirty="0" smtClean="0"/>
              <a:t> – </a:t>
            </a:r>
            <a:r>
              <a:rPr lang="en-US" dirty="0" err="1"/>
              <a:t>Deployement</a:t>
            </a:r>
            <a:r>
              <a:rPr lang="en-US" dirty="0"/>
              <a:t> of </a:t>
            </a:r>
            <a:r>
              <a:rPr lang="en-US" dirty="0" err="1"/>
              <a:t>microservices</a:t>
            </a:r>
            <a:r>
              <a:rPr lang="en-US" dirty="0"/>
              <a:t> on </a:t>
            </a:r>
            <a:r>
              <a:rPr lang="en-US" dirty="0" smtClean="0"/>
              <a:t>AWS</a:t>
            </a:r>
            <a:endParaRPr lang="fr-FR" dirty="0"/>
          </a:p>
        </p:txBody>
      </p:sp>
      <p:sp>
        <p:nvSpPr>
          <p:cNvPr id="3" name="Espace réservé du contenu 2"/>
          <p:cNvSpPr>
            <a:spLocks noGrp="1"/>
          </p:cNvSpPr>
          <p:nvPr>
            <p:ph idx="1"/>
          </p:nvPr>
        </p:nvSpPr>
        <p:spPr>
          <a:xfrm>
            <a:off x="1216175" y="2535485"/>
            <a:ext cx="8772210" cy="2489278"/>
          </a:xfrm>
        </p:spPr>
        <p:txBody>
          <a:bodyPr/>
          <a:lstStyle/>
          <a:p>
            <a:pPr marL="0" indent="0">
              <a:spcAft>
                <a:spcPts val="1200"/>
              </a:spcAft>
              <a:buNone/>
            </a:pPr>
            <a:r>
              <a:rPr lang="en-US" sz="1600" b="1" u="sng" dirty="0" smtClean="0">
                <a:solidFill>
                  <a:schemeClr val="tx1"/>
                </a:solidFill>
              </a:rPr>
              <a:t>Quick Description:</a:t>
            </a:r>
          </a:p>
          <a:p>
            <a:pPr marL="450850" algn="just">
              <a:spcAft>
                <a:spcPts val="300"/>
              </a:spcAft>
              <a:buClr>
                <a:srgbClr val="C8C500"/>
              </a:buClr>
            </a:pPr>
            <a:r>
              <a:rPr lang="fr-FR" sz="1600" dirty="0" smtClean="0">
                <a:solidFill>
                  <a:schemeClr val="tx1"/>
                </a:solidFill>
              </a:rPr>
              <a:t>In the contexte of a </a:t>
            </a:r>
            <a:r>
              <a:rPr lang="fr-FR" sz="1600" dirty="0" err="1" smtClean="0">
                <a:solidFill>
                  <a:schemeClr val="tx1"/>
                </a:solidFill>
              </a:rPr>
              <a:t>Connected</a:t>
            </a:r>
            <a:r>
              <a:rPr lang="fr-FR" sz="1600" dirty="0" smtClean="0">
                <a:solidFill>
                  <a:schemeClr val="tx1"/>
                </a:solidFill>
              </a:rPr>
              <a:t> Car </a:t>
            </a:r>
            <a:r>
              <a:rPr lang="fr-FR" sz="1600" dirty="0" err="1" smtClean="0">
                <a:solidFill>
                  <a:schemeClr val="tx1"/>
                </a:solidFill>
              </a:rPr>
              <a:t>project</a:t>
            </a:r>
            <a:r>
              <a:rPr lang="fr-FR" sz="1600" dirty="0" smtClean="0">
                <a:solidFill>
                  <a:schemeClr val="tx1"/>
                </a:solidFill>
              </a:rPr>
              <a:t> </a:t>
            </a:r>
            <a:r>
              <a:rPr lang="fr-FR" sz="1600" dirty="0" err="1" smtClean="0">
                <a:solidFill>
                  <a:schemeClr val="tx1"/>
                </a:solidFill>
              </a:rPr>
              <a:t>with</a:t>
            </a:r>
            <a:r>
              <a:rPr lang="fr-FR" sz="1600" dirty="0" smtClean="0">
                <a:solidFill>
                  <a:schemeClr val="tx1"/>
                </a:solidFill>
              </a:rPr>
              <a:t> PSA, </a:t>
            </a:r>
            <a:r>
              <a:rPr lang="fr-FR" sz="1600" dirty="0" err="1" smtClean="0">
                <a:solidFill>
                  <a:schemeClr val="tx1"/>
                </a:solidFill>
              </a:rPr>
              <a:t>we</a:t>
            </a:r>
            <a:r>
              <a:rPr lang="fr-FR" sz="1600" dirty="0" smtClean="0">
                <a:solidFill>
                  <a:schemeClr val="tx1"/>
                </a:solidFill>
              </a:rPr>
              <a:t> are </a:t>
            </a:r>
            <a:r>
              <a:rPr lang="fr-FR" sz="1600" dirty="0" err="1" smtClean="0">
                <a:solidFill>
                  <a:schemeClr val="tx1"/>
                </a:solidFill>
              </a:rPr>
              <a:t>working</a:t>
            </a:r>
            <a:r>
              <a:rPr lang="fr-FR" sz="1600" dirty="0" smtClean="0">
                <a:solidFill>
                  <a:schemeClr val="tx1"/>
                </a:solidFill>
              </a:rPr>
              <a:t> on the </a:t>
            </a:r>
            <a:r>
              <a:rPr lang="fr-FR" sz="1600" dirty="0" err="1" smtClean="0">
                <a:solidFill>
                  <a:schemeClr val="tx1"/>
                </a:solidFill>
              </a:rPr>
              <a:t>deployment</a:t>
            </a:r>
            <a:r>
              <a:rPr lang="fr-FR" sz="1600" dirty="0" smtClean="0">
                <a:solidFill>
                  <a:schemeClr val="tx1"/>
                </a:solidFill>
              </a:rPr>
              <a:t> of </a:t>
            </a:r>
            <a:r>
              <a:rPr lang="fr-FR" sz="1600" dirty="0" err="1" smtClean="0">
                <a:solidFill>
                  <a:schemeClr val="tx1"/>
                </a:solidFill>
              </a:rPr>
              <a:t>microservices</a:t>
            </a:r>
            <a:r>
              <a:rPr lang="fr-FR" sz="1600" dirty="0">
                <a:solidFill>
                  <a:schemeClr val="tx1"/>
                </a:solidFill>
              </a:rPr>
              <a:t>, </a:t>
            </a:r>
            <a:r>
              <a:rPr lang="fr-FR" sz="1600" dirty="0" err="1" smtClean="0">
                <a:solidFill>
                  <a:schemeClr val="tx1"/>
                </a:solidFill>
              </a:rPr>
              <a:t>hosted</a:t>
            </a:r>
            <a:r>
              <a:rPr lang="fr-FR" sz="1600" dirty="0" smtClean="0">
                <a:solidFill>
                  <a:schemeClr val="tx1"/>
                </a:solidFill>
              </a:rPr>
              <a:t> on the AWS cloud solution </a:t>
            </a:r>
            <a:r>
              <a:rPr lang="fr-FR" sz="1600" dirty="0">
                <a:solidFill>
                  <a:schemeClr val="tx1"/>
                </a:solidFill>
              </a:rPr>
              <a:t>(</a:t>
            </a:r>
            <a:r>
              <a:rPr lang="fr-FR" sz="1600" dirty="0" err="1">
                <a:solidFill>
                  <a:schemeClr val="tx1"/>
                </a:solidFill>
              </a:rPr>
              <a:t>serverless</a:t>
            </a:r>
            <a:r>
              <a:rPr lang="fr-FR" sz="1600" dirty="0" smtClean="0">
                <a:solidFill>
                  <a:schemeClr val="tx1"/>
                </a:solidFill>
              </a:rPr>
              <a:t>)</a:t>
            </a:r>
            <a:endParaRPr lang="fr-FR" sz="1600" dirty="0">
              <a:solidFill>
                <a:schemeClr val="tx1"/>
              </a:solidFill>
            </a:endParaRPr>
          </a:p>
          <a:p>
            <a:pPr marL="450850" algn="just">
              <a:spcAft>
                <a:spcPts val="300"/>
              </a:spcAft>
              <a:buClr>
                <a:srgbClr val="C8C500"/>
              </a:buClr>
            </a:pPr>
            <a:r>
              <a:rPr lang="fr-FR" sz="1600" dirty="0" smtClean="0">
                <a:solidFill>
                  <a:schemeClr val="tx1"/>
                </a:solidFill>
              </a:rPr>
              <a:t>The objective </a:t>
            </a:r>
            <a:r>
              <a:rPr lang="fr-FR" sz="1600" dirty="0" err="1" smtClean="0">
                <a:solidFill>
                  <a:schemeClr val="tx1"/>
                </a:solidFill>
              </a:rPr>
              <a:t>is</a:t>
            </a:r>
            <a:r>
              <a:rPr lang="fr-FR" sz="1600" dirty="0" smtClean="0">
                <a:solidFill>
                  <a:schemeClr val="tx1"/>
                </a:solidFill>
              </a:rPr>
              <a:t> </a:t>
            </a:r>
            <a:r>
              <a:rPr lang="fr-FR" sz="1600" dirty="0" err="1" smtClean="0">
                <a:solidFill>
                  <a:schemeClr val="tx1"/>
                </a:solidFill>
              </a:rPr>
              <a:t>that</a:t>
            </a:r>
            <a:r>
              <a:rPr lang="fr-FR" sz="1600" dirty="0" smtClean="0">
                <a:solidFill>
                  <a:schemeClr val="tx1"/>
                </a:solidFill>
              </a:rPr>
              <a:t> </a:t>
            </a:r>
            <a:r>
              <a:rPr lang="fr-FR" sz="1600" dirty="0" err="1" smtClean="0">
                <a:solidFill>
                  <a:schemeClr val="tx1"/>
                </a:solidFill>
              </a:rPr>
              <a:t>we</a:t>
            </a:r>
            <a:r>
              <a:rPr lang="fr-FR" sz="1600" dirty="0" smtClean="0">
                <a:solidFill>
                  <a:schemeClr val="tx1"/>
                </a:solidFill>
              </a:rPr>
              <a:t> </a:t>
            </a:r>
            <a:r>
              <a:rPr lang="fr-FR" sz="1600" dirty="0" err="1" smtClean="0">
                <a:solidFill>
                  <a:schemeClr val="tx1"/>
                </a:solidFill>
              </a:rPr>
              <a:t>can</a:t>
            </a:r>
            <a:r>
              <a:rPr lang="fr-FR" sz="1600" dirty="0" smtClean="0">
                <a:solidFill>
                  <a:schemeClr val="tx1"/>
                </a:solidFill>
              </a:rPr>
              <a:t> call </a:t>
            </a:r>
            <a:r>
              <a:rPr lang="fr-FR" sz="1600" dirty="0" err="1" smtClean="0">
                <a:solidFill>
                  <a:schemeClr val="tx1"/>
                </a:solidFill>
              </a:rPr>
              <a:t>microservices</a:t>
            </a:r>
            <a:r>
              <a:rPr lang="fr-FR" sz="1600" dirty="0" smtClean="0">
                <a:solidFill>
                  <a:schemeClr val="tx1"/>
                </a:solidFill>
              </a:rPr>
              <a:t> APIs </a:t>
            </a:r>
            <a:r>
              <a:rPr lang="fr-FR" sz="1600" dirty="0" err="1" smtClean="0">
                <a:solidFill>
                  <a:schemeClr val="tx1"/>
                </a:solidFill>
              </a:rPr>
              <a:t>from</a:t>
            </a:r>
            <a:r>
              <a:rPr lang="fr-FR" sz="1600" dirty="0" smtClean="0">
                <a:solidFill>
                  <a:schemeClr val="tx1"/>
                </a:solidFill>
              </a:rPr>
              <a:t> a </a:t>
            </a:r>
            <a:r>
              <a:rPr lang="fr-FR" sz="1600" dirty="0" err="1" smtClean="0">
                <a:solidFill>
                  <a:schemeClr val="tx1"/>
                </a:solidFill>
              </a:rPr>
              <a:t>connected</a:t>
            </a:r>
            <a:r>
              <a:rPr lang="fr-FR" sz="1600" dirty="0" smtClean="0">
                <a:solidFill>
                  <a:schemeClr val="tx1"/>
                </a:solidFill>
              </a:rPr>
              <a:t> </a:t>
            </a:r>
            <a:r>
              <a:rPr lang="fr-FR" sz="1600" dirty="0" err="1" smtClean="0">
                <a:solidFill>
                  <a:schemeClr val="tx1"/>
                </a:solidFill>
              </a:rPr>
              <a:t>vehicle</a:t>
            </a:r>
            <a:r>
              <a:rPr lang="fr-FR" sz="1600" dirty="0" smtClean="0">
                <a:solidFill>
                  <a:schemeClr val="tx1"/>
                </a:solidFill>
              </a:rPr>
              <a:t> / terminal, in </a:t>
            </a:r>
            <a:r>
              <a:rPr lang="fr-FR" sz="1600" dirty="0" err="1" smtClean="0">
                <a:solidFill>
                  <a:schemeClr val="tx1"/>
                </a:solidFill>
              </a:rPr>
              <a:t>order</a:t>
            </a:r>
            <a:r>
              <a:rPr lang="fr-FR" sz="1600" dirty="0" smtClean="0">
                <a:solidFill>
                  <a:schemeClr val="tx1"/>
                </a:solidFill>
              </a:rPr>
              <a:t> to </a:t>
            </a:r>
            <a:r>
              <a:rPr lang="fr-FR" sz="1600" dirty="0" err="1" smtClean="0">
                <a:solidFill>
                  <a:schemeClr val="tx1"/>
                </a:solidFill>
              </a:rPr>
              <a:t>address</a:t>
            </a:r>
            <a:r>
              <a:rPr lang="fr-FR" sz="1600" dirty="0" smtClean="0">
                <a:solidFill>
                  <a:schemeClr val="tx1"/>
                </a:solidFill>
              </a:rPr>
              <a:t> </a:t>
            </a:r>
            <a:r>
              <a:rPr lang="fr-FR" sz="1600" dirty="0" err="1" smtClean="0">
                <a:solidFill>
                  <a:schemeClr val="tx1"/>
                </a:solidFill>
              </a:rPr>
              <a:t>partners</a:t>
            </a:r>
            <a:r>
              <a:rPr lang="fr-FR" sz="1600" dirty="0" smtClean="0">
                <a:solidFill>
                  <a:schemeClr val="tx1"/>
                </a:solidFill>
              </a:rPr>
              <a:t>’ back-ends. </a:t>
            </a:r>
          </a:p>
          <a:p>
            <a:pPr marL="450850" algn="just">
              <a:spcAft>
                <a:spcPts val="300"/>
              </a:spcAft>
              <a:buClr>
                <a:srgbClr val="C8C500"/>
              </a:buClr>
            </a:pPr>
            <a:r>
              <a:rPr lang="fr-FR" sz="1600" dirty="0" smtClean="0">
                <a:solidFill>
                  <a:schemeClr val="tx1"/>
                </a:solidFill>
              </a:rPr>
              <a:t>In a first </a:t>
            </a:r>
            <a:r>
              <a:rPr lang="fr-FR" sz="1600" dirty="0" err="1" smtClean="0">
                <a:solidFill>
                  <a:schemeClr val="tx1"/>
                </a:solidFill>
              </a:rPr>
              <a:t>step</a:t>
            </a:r>
            <a:r>
              <a:rPr lang="fr-FR" sz="1600" dirty="0" smtClean="0">
                <a:solidFill>
                  <a:schemeClr val="tx1"/>
                </a:solidFill>
              </a:rPr>
              <a:t>, the objective </a:t>
            </a:r>
            <a:r>
              <a:rPr lang="fr-FR" sz="1600" dirty="0" err="1" smtClean="0">
                <a:solidFill>
                  <a:schemeClr val="tx1"/>
                </a:solidFill>
              </a:rPr>
              <a:t>is</a:t>
            </a:r>
            <a:r>
              <a:rPr lang="fr-FR" sz="1600" dirty="0" smtClean="0">
                <a:solidFill>
                  <a:schemeClr val="tx1"/>
                </a:solidFill>
              </a:rPr>
              <a:t> to </a:t>
            </a:r>
            <a:r>
              <a:rPr lang="fr-FR" sz="1600" dirty="0" err="1" smtClean="0">
                <a:solidFill>
                  <a:schemeClr val="tx1"/>
                </a:solidFill>
              </a:rPr>
              <a:t>offer</a:t>
            </a:r>
            <a:r>
              <a:rPr lang="fr-FR" sz="1600" dirty="0" smtClean="0">
                <a:solidFill>
                  <a:schemeClr val="tx1"/>
                </a:solidFill>
              </a:rPr>
              <a:t> parking management services (</a:t>
            </a:r>
            <a:r>
              <a:rPr lang="fr-FR" sz="1600" dirty="0">
                <a:solidFill>
                  <a:schemeClr val="tx1"/>
                </a:solidFill>
              </a:rPr>
              <a:t>on-</a:t>
            </a:r>
            <a:r>
              <a:rPr lang="fr-FR" sz="1600" dirty="0" err="1">
                <a:solidFill>
                  <a:schemeClr val="tx1"/>
                </a:solidFill>
              </a:rPr>
              <a:t>street</a:t>
            </a:r>
            <a:r>
              <a:rPr lang="fr-FR" sz="1600" dirty="0">
                <a:solidFill>
                  <a:schemeClr val="tx1"/>
                </a:solidFill>
              </a:rPr>
              <a:t> / off-</a:t>
            </a:r>
            <a:r>
              <a:rPr lang="fr-FR" sz="1600" dirty="0" err="1">
                <a:solidFill>
                  <a:schemeClr val="tx1"/>
                </a:solidFill>
              </a:rPr>
              <a:t>street</a:t>
            </a:r>
            <a:r>
              <a:rPr lang="fr-FR" sz="1600" dirty="0" smtClean="0">
                <a:solidFill>
                  <a:schemeClr val="tx1"/>
                </a:solidFill>
              </a:rPr>
              <a:t>)</a:t>
            </a:r>
            <a:endParaRPr lang="en-US" sz="1600" dirty="0" smtClean="0">
              <a:solidFill>
                <a:schemeClr val="tx1"/>
              </a:solidFill>
            </a:endParaRPr>
          </a:p>
          <a:p>
            <a:pPr marL="188221" indent="0" algn="just">
              <a:spcAft>
                <a:spcPts val="300"/>
              </a:spcAft>
              <a:buClr>
                <a:schemeClr val="accent2"/>
              </a:buClr>
              <a:buNone/>
            </a:pPr>
            <a:endParaRPr lang="en-US" sz="1400" dirty="0" smtClean="0">
              <a:solidFill>
                <a:schemeClr val="tx1"/>
              </a:solidFill>
            </a:endParaRPr>
          </a:p>
          <a:p>
            <a:pPr marL="188221" indent="0" algn="just">
              <a:spcAft>
                <a:spcPts val="300"/>
              </a:spcAft>
              <a:buClr>
                <a:schemeClr val="accent2"/>
              </a:buClr>
              <a:buNone/>
            </a:pPr>
            <a:r>
              <a:rPr lang="en-US" sz="1600" dirty="0" smtClean="0">
                <a:solidFill>
                  <a:schemeClr val="tx1"/>
                </a:solidFill>
                <a:sym typeface="Wingdings" panose="05000000000000000000" pitchFamily="2" charset="2"/>
              </a:rPr>
              <a:t> </a:t>
            </a:r>
            <a:r>
              <a:rPr lang="en-US" sz="1600" dirty="0" smtClean="0">
                <a:solidFill>
                  <a:schemeClr val="tx1"/>
                </a:solidFill>
              </a:rPr>
              <a:t>Please contact </a:t>
            </a:r>
            <a:r>
              <a:rPr lang="en-US" sz="1600" dirty="0">
                <a:solidFill>
                  <a:schemeClr val="tx1"/>
                </a:solidFill>
                <a:hlinkClick r:id="rId2"/>
              </a:rPr>
              <a:t>Tony </a:t>
            </a:r>
            <a:r>
              <a:rPr lang="en-US" sz="1600" dirty="0" err="1" smtClean="0">
                <a:solidFill>
                  <a:schemeClr val="tx1"/>
                </a:solidFill>
                <a:hlinkClick r:id="rId2"/>
              </a:rPr>
              <a:t>Jarriault</a:t>
            </a:r>
            <a:r>
              <a:rPr lang="en-US" sz="1600" dirty="0" smtClean="0">
                <a:solidFill>
                  <a:schemeClr val="tx1"/>
                </a:solidFill>
              </a:rPr>
              <a:t> for more information</a:t>
            </a:r>
            <a:endParaRPr lang="en-US" sz="1600" dirty="0">
              <a:solidFill>
                <a:schemeClr val="tx1"/>
              </a:solidFill>
            </a:endParaRPr>
          </a:p>
        </p:txBody>
      </p:sp>
      <p:sp>
        <p:nvSpPr>
          <p:cNvPr id="7" name="CPTK12TOCA05m01"/>
          <p:cNvSpPr/>
          <p:nvPr/>
        </p:nvSpPr>
        <p:spPr bwMode="auto">
          <a:xfrm>
            <a:off x="1053329"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Client:</a:t>
            </a:r>
            <a:endParaRPr lang="fr-FR" b="1" dirty="0">
              <a:solidFill>
                <a:srgbClr val="263147"/>
              </a:solidFill>
              <a:cs typeface="Arial" charset="0"/>
            </a:endParaRPr>
          </a:p>
        </p:txBody>
      </p:sp>
      <p:sp>
        <p:nvSpPr>
          <p:cNvPr id="11" name="CPTK12TOCA05m01"/>
          <p:cNvSpPr/>
          <p:nvPr/>
        </p:nvSpPr>
        <p:spPr bwMode="auto">
          <a:xfrm>
            <a:off x="4356968" y="1158293"/>
            <a:ext cx="4167600" cy="65373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fr-FR" dirty="0" err="1" smtClean="0">
                <a:solidFill>
                  <a:schemeClr val="tx1"/>
                </a:solidFill>
                <a:cs typeface="Arial" charset="0"/>
              </a:rPr>
              <a:t>Deployement</a:t>
            </a:r>
            <a:r>
              <a:rPr lang="fr-FR" dirty="0" smtClean="0">
                <a:solidFill>
                  <a:schemeClr val="tx1"/>
                </a:solidFill>
                <a:cs typeface="Arial" charset="0"/>
              </a:rPr>
              <a:t> of </a:t>
            </a:r>
            <a:r>
              <a:rPr lang="fr-FR" dirty="0" err="1" smtClean="0">
                <a:solidFill>
                  <a:schemeClr val="tx1"/>
                </a:solidFill>
                <a:cs typeface="Arial" charset="0"/>
              </a:rPr>
              <a:t>microservices</a:t>
            </a:r>
            <a:r>
              <a:rPr lang="fr-FR" dirty="0" smtClean="0">
                <a:solidFill>
                  <a:schemeClr val="tx1"/>
                </a:solidFill>
                <a:cs typeface="Arial" charset="0"/>
              </a:rPr>
              <a:t> on AWS</a:t>
            </a:r>
            <a:endParaRPr lang="fr-FR" dirty="0">
              <a:solidFill>
                <a:schemeClr val="tx1"/>
              </a:solidFill>
              <a:cs typeface="Arial" charset="0"/>
            </a:endParaRPr>
          </a:p>
        </p:txBody>
      </p:sp>
      <p:sp>
        <p:nvSpPr>
          <p:cNvPr id="12" name="CPTK12TOCA05m01"/>
          <p:cNvSpPr/>
          <p:nvPr/>
        </p:nvSpPr>
        <p:spPr bwMode="auto">
          <a:xfrm>
            <a:off x="4356968"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Project:</a:t>
            </a:r>
            <a:endParaRPr lang="fr-FR" b="1" dirty="0">
              <a:solidFill>
                <a:srgbClr val="263147"/>
              </a:solidFill>
              <a:cs typeface="Arial" charset="0"/>
            </a:endParaRPr>
          </a:p>
        </p:txBody>
      </p:sp>
      <p:sp>
        <p:nvSpPr>
          <p:cNvPr id="13" name="CPTK12TOCA05m01"/>
          <p:cNvSpPr/>
          <p:nvPr/>
        </p:nvSpPr>
        <p:spPr bwMode="auto">
          <a:xfrm>
            <a:off x="8867685" y="1504744"/>
            <a:ext cx="2321424" cy="7370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2000" tIns="0" rIns="72000" bIns="0" numCol="1" rtlCol="0" anchor="ctr" anchorCtr="0" compatLnSpc="1">
            <a:prstTxWarp prst="textNoShape">
              <a:avLst/>
            </a:prstTxWarp>
            <a:noAutofit/>
          </a:bodyPr>
          <a:lstStyle/>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600" dirty="0" smtClean="0">
                <a:solidFill>
                  <a:schemeClr val="tx1"/>
                </a:solidFill>
                <a:hlinkClick r:id="rId2"/>
              </a:rPr>
              <a:t>Tony </a:t>
            </a:r>
            <a:r>
              <a:rPr lang="en-US" sz="1600" dirty="0" err="1" smtClean="0">
                <a:solidFill>
                  <a:schemeClr val="tx1"/>
                </a:solidFill>
                <a:hlinkClick r:id="rId2"/>
              </a:rPr>
              <a:t>Jarriault</a:t>
            </a:r>
            <a:endParaRPr lang="en-US" sz="1600" dirty="0" smtClean="0">
              <a:solidFill>
                <a:schemeClr val="tx1"/>
              </a:solidFill>
            </a:endParaRPr>
          </a:p>
        </p:txBody>
      </p:sp>
      <p:sp>
        <p:nvSpPr>
          <p:cNvPr id="14" name="CPTK12TOCA05m01"/>
          <p:cNvSpPr/>
          <p:nvPr/>
        </p:nvSpPr>
        <p:spPr bwMode="auto">
          <a:xfrm>
            <a:off x="8867685" y="1158294"/>
            <a:ext cx="2321424"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Contacts:</a:t>
            </a:r>
            <a:endParaRPr lang="fr-FR" b="1" dirty="0">
              <a:solidFill>
                <a:srgbClr val="263147"/>
              </a:solidFill>
              <a:cs typeface="Arial" charset="0"/>
            </a:endParaRPr>
          </a:p>
        </p:txBody>
      </p:sp>
      <p:sp>
        <p:nvSpPr>
          <p:cNvPr id="15" name="CPTK12TOCA05m01"/>
          <p:cNvSpPr/>
          <p:nvPr/>
        </p:nvSpPr>
        <p:spPr bwMode="auto">
          <a:xfrm>
            <a:off x="1052955" y="1629958"/>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chemeClr val="tx1"/>
                </a:solidFill>
              </a:rPr>
              <a:t>Transports</a:t>
            </a:r>
            <a:endParaRPr lang="fr-FR" b="1" dirty="0">
              <a:solidFill>
                <a:schemeClr val="tx1"/>
              </a:solidFill>
              <a:cs typeface="Arial" charset="0"/>
            </a:endParaRPr>
          </a:p>
        </p:txBody>
      </p:sp>
      <p:sp>
        <p:nvSpPr>
          <p:cNvPr id="16" name="CPTK12TOCA05m01"/>
          <p:cNvSpPr/>
          <p:nvPr/>
        </p:nvSpPr>
        <p:spPr bwMode="auto">
          <a:xfrm>
            <a:off x="1052955" y="1629958"/>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Sector:</a:t>
            </a:r>
            <a:endParaRPr lang="fr-FR" b="1" dirty="0">
              <a:solidFill>
                <a:srgbClr val="263147"/>
              </a:solidFill>
              <a:cs typeface="Arial" charset="0"/>
            </a:endParaRPr>
          </a:p>
        </p:txBody>
      </p:sp>
      <p:pic>
        <p:nvPicPr>
          <p:cNvPr id="17" name="Image 16" descr="untitled.bmp"/>
          <p:cNvPicPr>
            <a:picLocks noChangeAspect="1"/>
          </p:cNvPicPr>
          <p:nvPr/>
        </p:nvPicPr>
        <p:blipFill>
          <a:blip r:embed="rId3" cstate="email"/>
          <a:stretch>
            <a:fillRect/>
          </a:stretch>
        </p:blipFill>
        <p:spPr>
          <a:xfrm>
            <a:off x="10896223" y="2007243"/>
            <a:ext cx="381377" cy="381377"/>
          </a:xfrm>
          <a:prstGeom prst="ellipse">
            <a:avLst/>
          </a:prstGeom>
        </p:spPr>
      </p:pic>
    </p:spTree>
    <p:extLst>
      <p:ext uri="{BB962C8B-B14F-4D97-AF65-F5344CB8AC3E}">
        <p14:creationId xmlns:p14="http://schemas.microsoft.com/office/powerpoint/2010/main" val="2937883311"/>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016" y="1063627"/>
            <a:ext cx="10337584" cy="5150360"/>
          </a:xfrm>
          <a:prstGeom prst="rect">
            <a:avLst/>
          </a:prstGeom>
          <a:solidFill>
            <a:srgbClr val="F8F8F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2400" dirty="0" err="1" smtClean="0">
              <a:solidFill>
                <a:schemeClr val="tx2">
                  <a:lumMod val="50000"/>
                </a:schemeClr>
              </a:solidFill>
            </a:endParaRPr>
          </a:p>
        </p:txBody>
      </p:sp>
      <p:sp>
        <p:nvSpPr>
          <p:cNvPr id="8" name="CPTK12TOCA05m01"/>
          <p:cNvSpPr/>
          <p:nvPr/>
        </p:nvSpPr>
        <p:spPr bwMode="auto">
          <a:xfrm>
            <a:off x="1053329" y="1158294"/>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fr-FR" b="1" dirty="0" err="1" smtClean="0">
                <a:solidFill>
                  <a:schemeClr val="tx1"/>
                </a:solidFill>
                <a:cs typeface="Arial" charset="0"/>
              </a:rPr>
              <a:t>Capgemini</a:t>
            </a:r>
            <a:endParaRPr lang="fr-FR" b="1" dirty="0">
              <a:solidFill>
                <a:schemeClr val="tx1"/>
              </a:solidFill>
              <a:cs typeface="Arial" charset="0"/>
            </a:endParaRPr>
          </a:p>
        </p:txBody>
      </p:sp>
      <p:sp>
        <p:nvSpPr>
          <p:cNvPr id="9" name="Titre 1"/>
          <p:cNvSpPr>
            <a:spLocks noGrp="1"/>
          </p:cNvSpPr>
          <p:nvPr>
            <p:ph type="title"/>
          </p:nvPr>
        </p:nvSpPr>
        <p:spPr/>
        <p:txBody>
          <a:bodyPr/>
          <a:lstStyle/>
          <a:p>
            <a:r>
              <a:rPr lang="fr-FR" dirty="0" smtClean="0"/>
              <a:t>Return of </a:t>
            </a:r>
            <a:r>
              <a:rPr lang="fr-FR" dirty="0" err="1" smtClean="0"/>
              <a:t>Experience</a:t>
            </a:r>
            <a:r>
              <a:rPr lang="fr-FR" dirty="0" smtClean="0"/>
              <a:t> – </a:t>
            </a:r>
            <a:r>
              <a:rPr lang="en-US" dirty="0"/>
              <a:t>Move to </a:t>
            </a:r>
            <a:r>
              <a:rPr lang="en-US" dirty="0" err="1" smtClean="0"/>
              <a:t>microservices</a:t>
            </a:r>
            <a:r>
              <a:rPr lang="en-US" dirty="0" smtClean="0"/>
              <a:t> architecture</a:t>
            </a:r>
            <a:endParaRPr lang="fr-FR" dirty="0"/>
          </a:p>
        </p:txBody>
      </p:sp>
      <p:sp>
        <p:nvSpPr>
          <p:cNvPr id="3" name="Espace réservé du contenu 2"/>
          <p:cNvSpPr>
            <a:spLocks noGrp="1"/>
          </p:cNvSpPr>
          <p:nvPr>
            <p:ph idx="1"/>
          </p:nvPr>
        </p:nvSpPr>
        <p:spPr>
          <a:xfrm>
            <a:off x="1216174" y="2393437"/>
            <a:ext cx="9907545" cy="3652253"/>
          </a:xfrm>
        </p:spPr>
        <p:txBody>
          <a:bodyPr/>
          <a:lstStyle/>
          <a:p>
            <a:pPr marL="0" indent="0">
              <a:spcAft>
                <a:spcPts val="1200"/>
              </a:spcAft>
              <a:buNone/>
            </a:pPr>
            <a:r>
              <a:rPr lang="en-US" sz="1400" b="1" u="sng" dirty="0" smtClean="0">
                <a:solidFill>
                  <a:schemeClr val="tx1"/>
                </a:solidFill>
              </a:rPr>
              <a:t>Quick Description:</a:t>
            </a:r>
          </a:p>
          <a:p>
            <a:pPr marL="450850" algn="just">
              <a:spcAft>
                <a:spcPts val="300"/>
              </a:spcAft>
              <a:buClr>
                <a:srgbClr val="C8C500"/>
              </a:buClr>
            </a:pPr>
            <a:r>
              <a:rPr lang="en-US" sz="1400" dirty="0" smtClean="0">
                <a:solidFill>
                  <a:schemeClr val="tx1"/>
                </a:solidFill>
              </a:rPr>
              <a:t>We </a:t>
            </a:r>
            <a:r>
              <a:rPr lang="en-US" sz="1400" dirty="0">
                <a:solidFill>
                  <a:schemeClr val="tx1"/>
                </a:solidFill>
              </a:rPr>
              <a:t>have moved some of our services to micro services </a:t>
            </a:r>
            <a:r>
              <a:rPr lang="en-US" sz="1400" dirty="0" smtClean="0">
                <a:solidFill>
                  <a:schemeClr val="tx1"/>
                </a:solidFill>
              </a:rPr>
              <a:t>architecture </a:t>
            </a:r>
            <a:r>
              <a:rPr lang="en-US" sz="1400" dirty="0">
                <a:solidFill>
                  <a:schemeClr val="tx1"/>
                </a:solidFill>
              </a:rPr>
              <a:t>and it’s in progress for other </a:t>
            </a:r>
            <a:r>
              <a:rPr lang="en-US" sz="1400" dirty="0" smtClean="0">
                <a:solidFill>
                  <a:schemeClr val="tx1"/>
                </a:solidFill>
              </a:rPr>
              <a:t>services</a:t>
            </a:r>
            <a:endParaRPr lang="en-US" sz="1400" dirty="0">
              <a:solidFill>
                <a:schemeClr val="tx1"/>
              </a:solidFill>
            </a:endParaRPr>
          </a:p>
          <a:p>
            <a:pPr marL="450850" algn="just">
              <a:spcAft>
                <a:spcPts val="300"/>
              </a:spcAft>
              <a:buClr>
                <a:srgbClr val="C8C500"/>
              </a:buClr>
            </a:pPr>
            <a:r>
              <a:rPr lang="en-US" sz="1400" dirty="0" smtClean="0">
                <a:solidFill>
                  <a:schemeClr val="tx1"/>
                </a:solidFill>
              </a:rPr>
              <a:t>Example 1: </a:t>
            </a:r>
            <a:r>
              <a:rPr lang="en-US" sz="1400" dirty="0">
                <a:solidFill>
                  <a:schemeClr val="tx1"/>
                </a:solidFill>
              </a:rPr>
              <a:t>Audit service</a:t>
            </a:r>
          </a:p>
          <a:p>
            <a:pPr marL="736599" lvl="1" indent="-285750" algn="just">
              <a:spcAft>
                <a:spcPts val="300"/>
              </a:spcAft>
              <a:buClr>
                <a:schemeClr val="accent2"/>
              </a:buClr>
              <a:buFont typeface="Wingdings" panose="05000000000000000000" pitchFamily="2" charset="2"/>
              <a:buChar char="ü"/>
            </a:pPr>
            <a:r>
              <a:rPr lang="en-US" sz="1200" dirty="0" smtClean="0">
                <a:solidFill>
                  <a:schemeClr val="tx1"/>
                </a:solidFill>
              </a:rPr>
              <a:t>Dedicated </a:t>
            </a:r>
            <a:r>
              <a:rPr lang="en-US" sz="1200" dirty="0">
                <a:solidFill>
                  <a:schemeClr val="tx1"/>
                </a:solidFill>
              </a:rPr>
              <a:t>Audit service on MQ interface. All other modules push message to audit queue for </a:t>
            </a:r>
            <a:r>
              <a:rPr lang="en-US" sz="1200" dirty="0" smtClean="0">
                <a:solidFill>
                  <a:schemeClr val="tx1"/>
                </a:solidFill>
              </a:rPr>
              <a:t>auditing</a:t>
            </a:r>
            <a:endParaRPr lang="en-US" sz="1200" dirty="0">
              <a:solidFill>
                <a:schemeClr val="tx1"/>
              </a:solidFill>
            </a:endParaRPr>
          </a:p>
          <a:p>
            <a:pPr marL="736599" lvl="1" indent="-285750" algn="just">
              <a:spcAft>
                <a:spcPts val="300"/>
              </a:spcAft>
              <a:buClr>
                <a:schemeClr val="accent2"/>
              </a:buClr>
              <a:buFont typeface="Wingdings" panose="05000000000000000000" pitchFamily="2" charset="2"/>
              <a:buChar char="ü"/>
            </a:pPr>
            <a:r>
              <a:rPr lang="en-US" sz="1200" dirty="0">
                <a:solidFill>
                  <a:schemeClr val="tx1"/>
                </a:solidFill>
              </a:rPr>
              <a:t>This audit EAR is deployed on a dedicated </a:t>
            </a:r>
            <a:r>
              <a:rPr lang="en-US" sz="1200" dirty="0" smtClean="0">
                <a:solidFill>
                  <a:schemeClr val="tx1"/>
                </a:solidFill>
              </a:rPr>
              <a:t>cluster, and </a:t>
            </a:r>
            <a:r>
              <a:rPr lang="en-US" sz="1200" dirty="0">
                <a:solidFill>
                  <a:schemeClr val="tx1"/>
                </a:solidFill>
              </a:rPr>
              <a:t>loosely coupled from all other </a:t>
            </a:r>
            <a:r>
              <a:rPr lang="en-US" sz="1200" dirty="0" smtClean="0">
                <a:solidFill>
                  <a:schemeClr val="tx1"/>
                </a:solidFill>
              </a:rPr>
              <a:t>services, no </a:t>
            </a:r>
            <a:r>
              <a:rPr lang="en-US" sz="1200" dirty="0">
                <a:solidFill>
                  <a:schemeClr val="tx1"/>
                </a:solidFill>
              </a:rPr>
              <a:t>inter service </a:t>
            </a:r>
            <a:r>
              <a:rPr lang="en-US" sz="1200" dirty="0" smtClean="0">
                <a:solidFill>
                  <a:schemeClr val="tx1"/>
                </a:solidFill>
              </a:rPr>
              <a:t>communication </a:t>
            </a:r>
          </a:p>
          <a:p>
            <a:pPr marL="736599" lvl="1" indent="-285750" algn="just">
              <a:spcAft>
                <a:spcPts val="300"/>
              </a:spcAft>
              <a:buClr>
                <a:schemeClr val="accent2"/>
              </a:buClr>
              <a:buFont typeface="Wingdings" panose="05000000000000000000" pitchFamily="2" charset="2"/>
              <a:buChar char="ü"/>
            </a:pPr>
            <a:r>
              <a:rPr lang="en-US" sz="1200" dirty="0" smtClean="0">
                <a:solidFill>
                  <a:schemeClr val="tx1"/>
                </a:solidFill>
              </a:rPr>
              <a:t>Audit </a:t>
            </a:r>
            <a:r>
              <a:rPr lang="en-US" sz="1200" dirty="0">
                <a:solidFill>
                  <a:schemeClr val="tx1"/>
                </a:solidFill>
              </a:rPr>
              <a:t>service is the only owner of Audit DB, meaning it has </a:t>
            </a:r>
            <a:r>
              <a:rPr lang="en-US" sz="1200" dirty="0" smtClean="0">
                <a:solidFill>
                  <a:schemeClr val="tx1"/>
                </a:solidFill>
              </a:rPr>
              <a:t>its own </a:t>
            </a:r>
            <a:r>
              <a:rPr lang="en-US" sz="1200" dirty="0">
                <a:solidFill>
                  <a:schemeClr val="tx1"/>
                </a:solidFill>
              </a:rPr>
              <a:t>DB and </a:t>
            </a:r>
            <a:r>
              <a:rPr lang="en-US" sz="1200" dirty="0" smtClean="0">
                <a:solidFill>
                  <a:schemeClr val="tx1"/>
                </a:solidFill>
              </a:rPr>
              <a:t>schema</a:t>
            </a:r>
            <a:endParaRPr lang="en-US" sz="1400" dirty="0">
              <a:solidFill>
                <a:schemeClr val="tx1"/>
              </a:solidFill>
            </a:endParaRPr>
          </a:p>
          <a:p>
            <a:pPr marL="450850" algn="just">
              <a:spcAft>
                <a:spcPts val="300"/>
              </a:spcAft>
              <a:buClr>
                <a:srgbClr val="C8C500"/>
              </a:buClr>
            </a:pPr>
            <a:r>
              <a:rPr lang="en-US" sz="1400" dirty="0" smtClean="0">
                <a:solidFill>
                  <a:schemeClr val="tx1"/>
                </a:solidFill>
              </a:rPr>
              <a:t>Example 2: </a:t>
            </a:r>
            <a:r>
              <a:rPr lang="en-US" sz="1400" dirty="0">
                <a:solidFill>
                  <a:schemeClr val="tx1"/>
                </a:solidFill>
              </a:rPr>
              <a:t>Dedicated micro service for Admin and Runtime operations on client/user repository</a:t>
            </a:r>
          </a:p>
          <a:p>
            <a:pPr marL="736599" lvl="1" indent="-285750" algn="just">
              <a:spcAft>
                <a:spcPts val="300"/>
              </a:spcAft>
              <a:buClr>
                <a:schemeClr val="accent2"/>
              </a:buClr>
              <a:buFont typeface="Wingdings" panose="05000000000000000000" pitchFamily="2" charset="2"/>
              <a:buChar char="ü"/>
            </a:pPr>
            <a:r>
              <a:rPr lang="en-US" sz="1200" dirty="0">
                <a:solidFill>
                  <a:schemeClr val="tx1"/>
                </a:solidFill>
              </a:rPr>
              <a:t>We have a client and user repository where all CRUD operations get performed by different </a:t>
            </a:r>
            <a:r>
              <a:rPr lang="en-US" sz="1200" dirty="0" smtClean="0">
                <a:solidFill>
                  <a:schemeClr val="tx1"/>
                </a:solidFill>
              </a:rPr>
              <a:t>modules</a:t>
            </a:r>
            <a:endParaRPr lang="en-US" sz="1200" dirty="0">
              <a:solidFill>
                <a:schemeClr val="tx1"/>
              </a:solidFill>
            </a:endParaRPr>
          </a:p>
          <a:p>
            <a:pPr marL="736599" lvl="1" indent="-285750" algn="just">
              <a:spcAft>
                <a:spcPts val="300"/>
              </a:spcAft>
              <a:buClr>
                <a:schemeClr val="accent2"/>
              </a:buClr>
              <a:buFont typeface="Wingdings" panose="05000000000000000000" pitchFamily="2" charset="2"/>
              <a:buChar char="ü"/>
            </a:pPr>
            <a:r>
              <a:rPr lang="en-US" sz="1200" dirty="0">
                <a:solidFill>
                  <a:schemeClr val="tx1"/>
                </a:solidFill>
              </a:rPr>
              <a:t>We have now exposed </a:t>
            </a:r>
            <a:r>
              <a:rPr lang="en-US" sz="1200" dirty="0" smtClean="0">
                <a:solidFill>
                  <a:schemeClr val="tx1"/>
                </a:solidFill>
              </a:rPr>
              <a:t>2 services: </a:t>
            </a:r>
            <a:r>
              <a:rPr lang="en-US" sz="1200" dirty="0">
                <a:solidFill>
                  <a:schemeClr val="tx1"/>
                </a:solidFill>
              </a:rPr>
              <a:t>one for only admin operations </a:t>
            </a:r>
            <a:r>
              <a:rPr lang="en-US" sz="1200" dirty="0" smtClean="0">
                <a:solidFill>
                  <a:schemeClr val="tx1"/>
                </a:solidFill>
              </a:rPr>
              <a:t>(add</a:t>
            </a:r>
            <a:r>
              <a:rPr lang="en-US" sz="1200" dirty="0">
                <a:solidFill>
                  <a:schemeClr val="tx1"/>
                </a:solidFill>
              </a:rPr>
              <a:t>, update, delete) and one </a:t>
            </a:r>
            <a:r>
              <a:rPr lang="en-US" sz="1200" dirty="0" smtClean="0">
                <a:solidFill>
                  <a:schemeClr val="tx1"/>
                </a:solidFill>
              </a:rPr>
              <a:t>for </a:t>
            </a:r>
            <a:r>
              <a:rPr lang="en-US" sz="1200" dirty="0">
                <a:solidFill>
                  <a:schemeClr val="tx1"/>
                </a:solidFill>
              </a:rPr>
              <a:t>only runtime </a:t>
            </a:r>
            <a:r>
              <a:rPr lang="en-US" sz="1200" dirty="0" smtClean="0">
                <a:solidFill>
                  <a:schemeClr val="tx1"/>
                </a:solidFill>
              </a:rPr>
              <a:t>operations (read only)</a:t>
            </a:r>
            <a:endParaRPr lang="en-US" sz="1200" dirty="0">
              <a:solidFill>
                <a:schemeClr val="tx1"/>
              </a:solidFill>
            </a:endParaRPr>
          </a:p>
          <a:p>
            <a:pPr marL="736599" lvl="1" indent="-285750" algn="just">
              <a:spcAft>
                <a:spcPts val="300"/>
              </a:spcAft>
              <a:buClr>
                <a:schemeClr val="accent2"/>
              </a:buClr>
              <a:buFont typeface="Wingdings" panose="05000000000000000000" pitchFamily="2" charset="2"/>
              <a:buChar char="ü"/>
            </a:pPr>
            <a:r>
              <a:rPr lang="en-US" sz="1200" dirty="0">
                <a:solidFill>
                  <a:schemeClr val="tx1"/>
                </a:solidFill>
              </a:rPr>
              <a:t>Most of the modules </a:t>
            </a:r>
            <a:r>
              <a:rPr lang="en-US" sz="1200" dirty="0" smtClean="0">
                <a:solidFill>
                  <a:schemeClr val="tx1"/>
                </a:solidFill>
              </a:rPr>
              <a:t>only </a:t>
            </a:r>
            <a:r>
              <a:rPr lang="en-US" sz="1200" dirty="0">
                <a:solidFill>
                  <a:schemeClr val="tx1"/>
                </a:solidFill>
              </a:rPr>
              <a:t>required to read information based on various filters, </a:t>
            </a:r>
            <a:r>
              <a:rPr lang="en-US" sz="1200" dirty="0" smtClean="0">
                <a:solidFill>
                  <a:schemeClr val="tx1"/>
                </a:solidFill>
              </a:rPr>
              <a:t>so </a:t>
            </a:r>
            <a:r>
              <a:rPr lang="en-US" sz="1200" dirty="0">
                <a:solidFill>
                  <a:schemeClr val="tx1"/>
                </a:solidFill>
              </a:rPr>
              <a:t>would use run-time service (dedicated service </a:t>
            </a:r>
            <a:r>
              <a:rPr lang="en-US" sz="1200" dirty="0" smtClean="0">
                <a:solidFill>
                  <a:schemeClr val="tx1"/>
                </a:solidFill>
              </a:rPr>
              <a:t>EAR)</a:t>
            </a:r>
            <a:endParaRPr lang="en-US" sz="1200" dirty="0">
              <a:solidFill>
                <a:schemeClr val="tx1"/>
              </a:solidFill>
            </a:endParaRPr>
          </a:p>
          <a:p>
            <a:pPr marL="736599" lvl="1" indent="-285750" algn="just">
              <a:spcAft>
                <a:spcPts val="300"/>
              </a:spcAft>
              <a:buClr>
                <a:schemeClr val="accent2"/>
              </a:buClr>
              <a:buFont typeface="Wingdings" panose="05000000000000000000" pitchFamily="2" charset="2"/>
              <a:buChar char="ü"/>
            </a:pPr>
            <a:r>
              <a:rPr lang="en-US" sz="1200" dirty="0">
                <a:solidFill>
                  <a:schemeClr val="tx1"/>
                </a:solidFill>
              </a:rPr>
              <a:t>Only admin module </a:t>
            </a:r>
            <a:r>
              <a:rPr lang="en-US" sz="1200" dirty="0" smtClean="0">
                <a:solidFill>
                  <a:schemeClr val="tx1"/>
                </a:solidFill>
              </a:rPr>
              <a:t>needs </a:t>
            </a:r>
            <a:r>
              <a:rPr lang="en-US" sz="1200" dirty="0">
                <a:solidFill>
                  <a:schemeClr val="tx1"/>
                </a:solidFill>
              </a:rPr>
              <a:t>to execute write/update/delete operations, and </a:t>
            </a:r>
            <a:r>
              <a:rPr lang="en-US" sz="1200" dirty="0" smtClean="0">
                <a:solidFill>
                  <a:schemeClr val="tx1"/>
                </a:solidFill>
              </a:rPr>
              <a:t>for this we </a:t>
            </a:r>
            <a:r>
              <a:rPr lang="en-US" sz="1200" dirty="0">
                <a:solidFill>
                  <a:schemeClr val="tx1"/>
                </a:solidFill>
              </a:rPr>
              <a:t>have </a:t>
            </a:r>
            <a:r>
              <a:rPr lang="en-US" sz="1200" dirty="0" smtClean="0">
                <a:solidFill>
                  <a:schemeClr val="tx1"/>
                </a:solidFill>
              </a:rPr>
              <a:t>a dedicated </a:t>
            </a:r>
            <a:r>
              <a:rPr lang="en-US" sz="1200" dirty="0">
                <a:solidFill>
                  <a:schemeClr val="tx1"/>
                </a:solidFill>
              </a:rPr>
              <a:t>service for admin operations </a:t>
            </a:r>
            <a:r>
              <a:rPr lang="en-US" sz="1200" dirty="0" smtClean="0">
                <a:solidFill>
                  <a:schemeClr val="tx1"/>
                </a:solidFill>
              </a:rPr>
              <a:t>only</a:t>
            </a:r>
            <a:endParaRPr lang="en-US" sz="1200" dirty="0">
              <a:solidFill>
                <a:schemeClr val="tx1"/>
              </a:solidFill>
            </a:endParaRPr>
          </a:p>
          <a:p>
            <a:pPr marL="450850" algn="just">
              <a:spcAft>
                <a:spcPts val="300"/>
              </a:spcAft>
              <a:buClr>
                <a:srgbClr val="C8C500"/>
              </a:buClr>
            </a:pPr>
            <a:r>
              <a:rPr lang="en-US" sz="1400" dirty="0" smtClean="0">
                <a:solidFill>
                  <a:schemeClr val="tx1"/>
                </a:solidFill>
              </a:rPr>
              <a:t>You can take </a:t>
            </a:r>
            <a:r>
              <a:rPr lang="en-US" sz="1400" dirty="0">
                <a:solidFill>
                  <a:schemeClr val="tx1"/>
                </a:solidFill>
              </a:rPr>
              <a:t>a look on my article on micro services design principle on my </a:t>
            </a:r>
            <a:r>
              <a:rPr lang="en-US" sz="1400" dirty="0" smtClean="0">
                <a:solidFill>
                  <a:schemeClr val="tx1"/>
                </a:solidFill>
              </a:rPr>
              <a:t>blog:</a:t>
            </a:r>
          </a:p>
          <a:p>
            <a:pPr marL="736599" lvl="1" indent="-285750" algn="just">
              <a:spcAft>
                <a:spcPts val="300"/>
              </a:spcAft>
              <a:buClr>
                <a:schemeClr val="accent2"/>
              </a:buClr>
              <a:buFont typeface="Wingdings" panose="05000000000000000000" pitchFamily="2" charset="2"/>
              <a:buChar char="ü"/>
            </a:pPr>
            <a:r>
              <a:rPr lang="en-US" sz="1200" dirty="0">
                <a:solidFill>
                  <a:schemeClr val="tx1"/>
                </a:solidFill>
                <a:hlinkClick r:id="rId2"/>
              </a:rPr>
              <a:t>http://extremeportal.blogspot.co.uk/2016/11/microservicesapi-design-principles.html</a:t>
            </a:r>
            <a:r>
              <a:rPr lang="en-US" sz="1200" dirty="0">
                <a:solidFill>
                  <a:schemeClr val="tx1"/>
                </a:solidFill>
              </a:rPr>
              <a:t> </a:t>
            </a:r>
          </a:p>
          <a:p>
            <a:pPr marL="188221" indent="0" algn="just">
              <a:spcAft>
                <a:spcPts val="300"/>
              </a:spcAft>
              <a:buClr>
                <a:schemeClr val="accent2"/>
              </a:buClr>
              <a:buNone/>
            </a:pPr>
            <a:endParaRPr lang="en-US" sz="1200" dirty="0" smtClean="0">
              <a:solidFill>
                <a:schemeClr val="tx1"/>
              </a:solidFill>
            </a:endParaRPr>
          </a:p>
          <a:p>
            <a:pPr marL="188221" indent="0" algn="just">
              <a:spcAft>
                <a:spcPts val="300"/>
              </a:spcAft>
              <a:buClr>
                <a:schemeClr val="accent2"/>
              </a:buClr>
              <a:buNone/>
            </a:pPr>
            <a:r>
              <a:rPr lang="en-US" sz="1400" dirty="0" smtClean="0">
                <a:solidFill>
                  <a:schemeClr val="tx1"/>
                </a:solidFill>
                <a:sym typeface="Wingdings" panose="05000000000000000000" pitchFamily="2" charset="2"/>
              </a:rPr>
              <a:t> </a:t>
            </a:r>
            <a:r>
              <a:rPr lang="en-US" sz="1400" dirty="0" smtClean="0">
                <a:solidFill>
                  <a:schemeClr val="tx1"/>
                </a:solidFill>
              </a:rPr>
              <a:t>Please contact </a:t>
            </a:r>
            <a:r>
              <a:rPr lang="en-US" sz="1400" dirty="0">
                <a:solidFill>
                  <a:schemeClr val="tx1"/>
                </a:solidFill>
                <a:hlinkClick r:id="rId3"/>
              </a:rPr>
              <a:t>Neeraj </a:t>
            </a:r>
            <a:r>
              <a:rPr lang="en-US" sz="1400" dirty="0" err="1" smtClean="0">
                <a:solidFill>
                  <a:schemeClr val="tx1"/>
                </a:solidFill>
                <a:hlinkClick r:id="rId3"/>
              </a:rPr>
              <a:t>Sidhaye</a:t>
            </a:r>
            <a:r>
              <a:rPr lang="en-US" sz="1400" dirty="0" smtClean="0">
                <a:solidFill>
                  <a:schemeClr val="tx1"/>
                </a:solidFill>
              </a:rPr>
              <a:t> for more information</a:t>
            </a:r>
            <a:endParaRPr lang="en-US" sz="1400" dirty="0">
              <a:solidFill>
                <a:schemeClr val="tx1"/>
              </a:solidFill>
            </a:endParaRPr>
          </a:p>
        </p:txBody>
      </p:sp>
      <p:sp>
        <p:nvSpPr>
          <p:cNvPr id="7" name="CPTK12TOCA05m01"/>
          <p:cNvSpPr/>
          <p:nvPr/>
        </p:nvSpPr>
        <p:spPr bwMode="auto">
          <a:xfrm>
            <a:off x="1053329"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Client:</a:t>
            </a:r>
            <a:endParaRPr lang="fr-FR" b="1" dirty="0">
              <a:solidFill>
                <a:srgbClr val="263147"/>
              </a:solidFill>
              <a:cs typeface="Arial" charset="0"/>
            </a:endParaRPr>
          </a:p>
        </p:txBody>
      </p:sp>
      <p:sp>
        <p:nvSpPr>
          <p:cNvPr id="11" name="CPTK12TOCA05m01"/>
          <p:cNvSpPr/>
          <p:nvPr/>
        </p:nvSpPr>
        <p:spPr bwMode="auto">
          <a:xfrm>
            <a:off x="4356968" y="1158293"/>
            <a:ext cx="4167600" cy="65373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fr-FR" dirty="0" smtClean="0">
                <a:solidFill>
                  <a:schemeClr val="tx1"/>
                </a:solidFill>
                <a:cs typeface="Arial" charset="0"/>
              </a:rPr>
              <a:t>Move to </a:t>
            </a:r>
            <a:r>
              <a:rPr lang="fr-FR" dirty="0" err="1" smtClean="0">
                <a:solidFill>
                  <a:schemeClr val="tx1"/>
                </a:solidFill>
                <a:cs typeface="Arial" charset="0"/>
              </a:rPr>
              <a:t>microservices</a:t>
            </a:r>
            <a:r>
              <a:rPr lang="fr-FR" dirty="0" smtClean="0">
                <a:solidFill>
                  <a:schemeClr val="tx1"/>
                </a:solidFill>
                <a:cs typeface="Arial" charset="0"/>
              </a:rPr>
              <a:t> architecture</a:t>
            </a:r>
            <a:endParaRPr lang="fr-FR" dirty="0">
              <a:solidFill>
                <a:schemeClr val="tx1"/>
              </a:solidFill>
              <a:cs typeface="Arial" charset="0"/>
            </a:endParaRPr>
          </a:p>
        </p:txBody>
      </p:sp>
      <p:sp>
        <p:nvSpPr>
          <p:cNvPr id="12" name="CPTK12TOCA05m01"/>
          <p:cNvSpPr/>
          <p:nvPr/>
        </p:nvSpPr>
        <p:spPr bwMode="auto">
          <a:xfrm>
            <a:off x="4356968"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Project:</a:t>
            </a:r>
            <a:endParaRPr lang="fr-FR" b="1" dirty="0">
              <a:solidFill>
                <a:srgbClr val="263147"/>
              </a:solidFill>
              <a:cs typeface="Arial" charset="0"/>
            </a:endParaRPr>
          </a:p>
        </p:txBody>
      </p:sp>
      <p:sp>
        <p:nvSpPr>
          <p:cNvPr id="13" name="CPTK12TOCA05m01"/>
          <p:cNvSpPr/>
          <p:nvPr/>
        </p:nvSpPr>
        <p:spPr bwMode="auto">
          <a:xfrm>
            <a:off x="8867685" y="1504744"/>
            <a:ext cx="2321424" cy="7370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2000" tIns="0" rIns="72000" bIns="0" numCol="1" rtlCol="0" anchor="ctr" anchorCtr="0" compatLnSpc="1">
            <a:prstTxWarp prst="textNoShape">
              <a:avLst/>
            </a:prstTxWarp>
            <a:noAutofit/>
          </a:bodyPr>
          <a:lstStyle/>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600" dirty="0" smtClean="0">
                <a:solidFill>
                  <a:schemeClr val="tx1"/>
                </a:solidFill>
                <a:hlinkClick r:id="rId3"/>
              </a:rPr>
              <a:t>Neeraj </a:t>
            </a:r>
            <a:r>
              <a:rPr lang="en-US" sz="1600" dirty="0" err="1" smtClean="0">
                <a:solidFill>
                  <a:schemeClr val="tx1"/>
                </a:solidFill>
                <a:hlinkClick r:id="rId3"/>
              </a:rPr>
              <a:t>Sidhaye</a:t>
            </a:r>
            <a:endParaRPr lang="en-US" sz="1600" dirty="0" smtClean="0">
              <a:solidFill>
                <a:schemeClr val="tx1"/>
              </a:solidFill>
            </a:endParaRPr>
          </a:p>
        </p:txBody>
      </p:sp>
      <p:sp>
        <p:nvSpPr>
          <p:cNvPr id="14" name="CPTK12TOCA05m01"/>
          <p:cNvSpPr/>
          <p:nvPr/>
        </p:nvSpPr>
        <p:spPr bwMode="auto">
          <a:xfrm>
            <a:off x="8867685" y="1158294"/>
            <a:ext cx="2321424"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Contacts:</a:t>
            </a:r>
            <a:endParaRPr lang="fr-FR" b="1" dirty="0">
              <a:solidFill>
                <a:srgbClr val="263147"/>
              </a:solidFill>
              <a:cs typeface="Arial" charset="0"/>
            </a:endParaRPr>
          </a:p>
        </p:txBody>
      </p:sp>
      <p:sp>
        <p:nvSpPr>
          <p:cNvPr id="15" name="CPTK12TOCA05m01"/>
          <p:cNvSpPr/>
          <p:nvPr/>
        </p:nvSpPr>
        <p:spPr bwMode="auto">
          <a:xfrm>
            <a:off x="1052955" y="1629958"/>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chemeClr val="tx1"/>
                </a:solidFill>
              </a:rPr>
              <a:t>IT</a:t>
            </a:r>
            <a:endParaRPr lang="fr-FR" b="1" dirty="0">
              <a:solidFill>
                <a:schemeClr val="tx1"/>
              </a:solidFill>
              <a:cs typeface="Arial" charset="0"/>
            </a:endParaRPr>
          </a:p>
        </p:txBody>
      </p:sp>
      <p:sp>
        <p:nvSpPr>
          <p:cNvPr id="16" name="CPTK12TOCA05m01"/>
          <p:cNvSpPr/>
          <p:nvPr/>
        </p:nvSpPr>
        <p:spPr bwMode="auto">
          <a:xfrm>
            <a:off x="1052955" y="1629958"/>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Sector:</a:t>
            </a:r>
            <a:endParaRPr lang="fr-FR" b="1" dirty="0">
              <a:solidFill>
                <a:srgbClr val="263147"/>
              </a:solidFill>
              <a:cs typeface="Arial" charset="0"/>
            </a:endParaRPr>
          </a:p>
        </p:txBody>
      </p:sp>
      <p:pic>
        <p:nvPicPr>
          <p:cNvPr id="17" name="Picture 2" descr="http://flags.redpixart.com/img/1465/flag_256.jp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10896223" y="1964944"/>
            <a:ext cx="381377" cy="413264"/>
          </a:xfrm>
          <a:prstGeom prst="ellipse">
            <a:avLst/>
          </a:prstGeom>
          <a:noFill/>
        </p:spPr>
      </p:pic>
    </p:spTree>
    <p:extLst>
      <p:ext uri="{BB962C8B-B14F-4D97-AF65-F5344CB8AC3E}">
        <p14:creationId xmlns:p14="http://schemas.microsoft.com/office/powerpoint/2010/main" val="2082255390"/>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016" y="1063627"/>
            <a:ext cx="10337584" cy="5150360"/>
          </a:xfrm>
          <a:prstGeom prst="rect">
            <a:avLst/>
          </a:prstGeom>
          <a:solidFill>
            <a:srgbClr val="F8F8F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2400" dirty="0" err="1" smtClean="0">
              <a:solidFill>
                <a:schemeClr val="tx2">
                  <a:lumMod val="50000"/>
                </a:schemeClr>
              </a:solidFill>
            </a:endParaRPr>
          </a:p>
        </p:txBody>
      </p:sp>
      <p:sp>
        <p:nvSpPr>
          <p:cNvPr id="8" name="CPTK12TOCA05m01"/>
          <p:cNvSpPr/>
          <p:nvPr/>
        </p:nvSpPr>
        <p:spPr bwMode="auto">
          <a:xfrm>
            <a:off x="1053329" y="1158294"/>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fr-FR" b="1" dirty="0" smtClean="0">
                <a:solidFill>
                  <a:schemeClr val="tx1"/>
                </a:solidFill>
                <a:cs typeface="Arial" charset="0"/>
              </a:rPr>
              <a:t>IKEA</a:t>
            </a:r>
            <a:endParaRPr lang="fr-FR" b="1" dirty="0">
              <a:solidFill>
                <a:schemeClr val="tx1"/>
              </a:solidFill>
              <a:cs typeface="Arial" charset="0"/>
            </a:endParaRPr>
          </a:p>
        </p:txBody>
      </p:sp>
      <p:sp>
        <p:nvSpPr>
          <p:cNvPr id="9" name="Titre 1"/>
          <p:cNvSpPr>
            <a:spLocks noGrp="1"/>
          </p:cNvSpPr>
          <p:nvPr>
            <p:ph type="title"/>
          </p:nvPr>
        </p:nvSpPr>
        <p:spPr/>
        <p:txBody>
          <a:bodyPr/>
          <a:lstStyle/>
          <a:p>
            <a:r>
              <a:rPr lang="fr-FR" dirty="0" smtClean="0"/>
              <a:t>Return of </a:t>
            </a:r>
            <a:r>
              <a:rPr lang="fr-FR" dirty="0" err="1" smtClean="0"/>
              <a:t>Experience</a:t>
            </a:r>
            <a:r>
              <a:rPr lang="fr-FR" dirty="0" smtClean="0"/>
              <a:t> – </a:t>
            </a:r>
            <a:r>
              <a:rPr lang="en-US" dirty="0"/>
              <a:t>Store Worker &amp; Global store sales </a:t>
            </a:r>
            <a:r>
              <a:rPr lang="en-US" dirty="0" smtClean="0"/>
              <a:t>tools</a:t>
            </a:r>
            <a:endParaRPr lang="fr-FR" dirty="0"/>
          </a:p>
        </p:txBody>
      </p:sp>
      <p:sp>
        <p:nvSpPr>
          <p:cNvPr id="3" name="Espace réservé du contenu 2"/>
          <p:cNvSpPr>
            <a:spLocks noGrp="1"/>
          </p:cNvSpPr>
          <p:nvPr>
            <p:ph idx="1"/>
          </p:nvPr>
        </p:nvSpPr>
        <p:spPr>
          <a:xfrm>
            <a:off x="1216174" y="2393437"/>
            <a:ext cx="9907545" cy="3652253"/>
          </a:xfrm>
        </p:spPr>
        <p:txBody>
          <a:bodyPr/>
          <a:lstStyle/>
          <a:p>
            <a:pPr marL="0" indent="0">
              <a:spcAft>
                <a:spcPts val="1200"/>
              </a:spcAft>
              <a:buNone/>
            </a:pPr>
            <a:r>
              <a:rPr lang="en-US" sz="1400" b="1" u="sng" dirty="0" smtClean="0">
                <a:solidFill>
                  <a:schemeClr val="tx1"/>
                </a:solidFill>
              </a:rPr>
              <a:t>Quick Description:</a:t>
            </a:r>
          </a:p>
          <a:p>
            <a:pPr marL="450850" algn="just">
              <a:spcAft>
                <a:spcPts val="300"/>
              </a:spcAft>
              <a:buClr>
                <a:srgbClr val="C8C500"/>
              </a:buClr>
            </a:pPr>
            <a:r>
              <a:rPr lang="en-US" sz="1400" dirty="0" smtClean="0">
                <a:solidFill>
                  <a:schemeClr val="tx1"/>
                </a:solidFill>
              </a:rPr>
              <a:t>Project 1: New </a:t>
            </a:r>
            <a:r>
              <a:rPr lang="en-US" sz="1400" dirty="0">
                <a:solidFill>
                  <a:schemeClr val="tx1"/>
                </a:solidFill>
              </a:rPr>
              <a:t>store worker sales </a:t>
            </a:r>
            <a:r>
              <a:rPr lang="en-US" sz="1400" dirty="0" smtClean="0">
                <a:solidFill>
                  <a:schemeClr val="tx1"/>
                </a:solidFill>
              </a:rPr>
              <a:t>tool</a:t>
            </a:r>
          </a:p>
          <a:p>
            <a:pPr marL="736599" lvl="1" indent="-285750" algn="just">
              <a:spcAft>
                <a:spcPts val="300"/>
              </a:spcAft>
              <a:buClr>
                <a:schemeClr val="accent2"/>
              </a:buClr>
              <a:buFont typeface="Wingdings" panose="05000000000000000000" pitchFamily="2" charset="2"/>
              <a:buChar char="ü"/>
            </a:pPr>
            <a:r>
              <a:rPr lang="en-US" sz="1200" dirty="0">
                <a:solidFill>
                  <a:schemeClr val="tx1"/>
                </a:solidFill>
              </a:rPr>
              <a:t>Windows 10 tablet with a </a:t>
            </a:r>
            <a:r>
              <a:rPr lang="en-US" sz="1200" b="1" dirty="0">
                <a:solidFill>
                  <a:schemeClr val="tx1"/>
                </a:solidFill>
              </a:rPr>
              <a:t>fully micro service architecture in the back-end</a:t>
            </a:r>
            <a:r>
              <a:rPr lang="en-US" sz="1200" dirty="0">
                <a:solidFill>
                  <a:schemeClr val="tx1"/>
                </a:solidFill>
              </a:rPr>
              <a:t>. Started </a:t>
            </a:r>
            <a:r>
              <a:rPr lang="en-US" sz="1200" dirty="0" smtClean="0">
                <a:solidFill>
                  <a:schemeClr val="tx1"/>
                </a:solidFill>
              </a:rPr>
              <a:t>approximately </a:t>
            </a:r>
            <a:r>
              <a:rPr lang="en-US" sz="1200" dirty="0">
                <a:solidFill>
                  <a:schemeClr val="tx1"/>
                </a:solidFill>
              </a:rPr>
              <a:t>1 year ago and is now in </a:t>
            </a:r>
            <a:r>
              <a:rPr lang="en-US" sz="1200" b="1" dirty="0">
                <a:solidFill>
                  <a:schemeClr val="tx1"/>
                </a:solidFill>
              </a:rPr>
              <a:t>pilot mode </a:t>
            </a:r>
            <a:r>
              <a:rPr lang="en-US" sz="1200" dirty="0">
                <a:solidFill>
                  <a:schemeClr val="tx1"/>
                </a:solidFill>
              </a:rPr>
              <a:t>(used in 10+ stores globally) and we’re preparing for a wider </a:t>
            </a:r>
            <a:r>
              <a:rPr lang="en-US" sz="1200" dirty="0" smtClean="0">
                <a:solidFill>
                  <a:schemeClr val="tx1"/>
                </a:solidFill>
              </a:rPr>
              <a:t>roll-out</a:t>
            </a:r>
          </a:p>
          <a:p>
            <a:pPr marL="736599" lvl="1" indent="-285750" algn="just">
              <a:spcAft>
                <a:spcPts val="300"/>
              </a:spcAft>
              <a:buClr>
                <a:schemeClr val="accent2"/>
              </a:buClr>
              <a:buFont typeface="Wingdings" panose="05000000000000000000" pitchFamily="2" charset="2"/>
              <a:buChar char="ü"/>
            </a:pPr>
            <a:r>
              <a:rPr lang="en-US" sz="1200" dirty="0" smtClean="0">
                <a:solidFill>
                  <a:schemeClr val="tx1"/>
                </a:solidFill>
              </a:rPr>
              <a:t>Development </a:t>
            </a:r>
            <a:r>
              <a:rPr lang="en-US" sz="1200" dirty="0">
                <a:solidFill>
                  <a:schemeClr val="tx1"/>
                </a:solidFill>
              </a:rPr>
              <a:t>and maintenance is with </a:t>
            </a:r>
            <a:r>
              <a:rPr lang="en-US" sz="1200" dirty="0" err="1">
                <a:solidFill>
                  <a:schemeClr val="tx1"/>
                </a:solidFill>
              </a:rPr>
              <a:t>Capgemini</a:t>
            </a:r>
            <a:r>
              <a:rPr lang="en-US" sz="1200" dirty="0">
                <a:solidFill>
                  <a:schemeClr val="tx1"/>
                </a:solidFill>
              </a:rPr>
              <a:t>. I’m partly involved</a:t>
            </a:r>
            <a:r>
              <a:rPr lang="en-US" sz="1200" dirty="0" smtClean="0">
                <a:solidFill>
                  <a:schemeClr val="tx1"/>
                </a:solidFill>
              </a:rPr>
              <a:t>.</a:t>
            </a:r>
          </a:p>
          <a:p>
            <a:pPr marL="736599" lvl="1" indent="-285750" algn="just">
              <a:spcAft>
                <a:spcPts val="300"/>
              </a:spcAft>
              <a:buClr>
                <a:schemeClr val="accent2"/>
              </a:buClr>
              <a:buFont typeface="Wingdings" panose="05000000000000000000" pitchFamily="2" charset="2"/>
              <a:buChar char="ü"/>
            </a:pPr>
            <a:endParaRPr lang="en-US" sz="1200" dirty="0">
              <a:solidFill>
                <a:schemeClr val="tx1"/>
              </a:solidFill>
            </a:endParaRPr>
          </a:p>
          <a:p>
            <a:pPr marL="450850" algn="just">
              <a:spcAft>
                <a:spcPts val="300"/>
              </a:spcAft>
              <a:buClr>
                <a:srgbClr val="C8C500"/>
              </a:buClr>
            </a:pPr>
            <a:r>
              <a:rPr lang="en-US" sz="1400" dirty="0" smtClean="0">
                <a:solidFill>
                  <a:schemeClr val="tx1"/>
                </a:solidFill>
              </a:rPr>
              <a:t>Project 2: Global </a:t>
            </a:r>
            <a:r>
              <a:rPr lang="en-US" sz="1400" dirty="0">
                <a:solidFill>
                  <a:schemeClr val="tx1"/>
                </a:solidFill>
              </a:rPr>
              <a:t>store sales </a:t>
            </a:r>
            <a:r>
              <a:rPr lang="en-US" sz="1400" dirty="0" smtClean="0">
                <a:solidFill>
                  <a:schemeClr val="tx1"/>
                </a:solidFill>
              </a:rPr>
              <a:t>tool</a:t>
            </a:r>
          </a:p>
          <a:p>
            <a:pPr marL="736599" lvl="1" indent="-285750" algn="just">
              <a:spcAft>
                <a:spcPts val="300"/>
              </a:spcAft>
              <a:buClr>
                <a:schemeClr val="accent2"/>
              </a:buClr>
              <a:buFont typeface="Wingdings" panose="05000000000000000000" pitchFamily="2" charset="2"/>
              <a:buChar char="ü"/>
            </a:pPr>
            <a:r>
              <a:rPr lang="en-US" sz="1200" dirty="0">
                <a:solidFill>
                  <a:schemeClr val="tx1"/>
                </a:solidFill>
              </a:rPr>
              <a:t>This is a 15+ </a:t>
            </a:r>
            <a:r>
              <a:rPr lang="en-US" sz="1200" dirty="0" smtClean="0">
                <a:solidFill>
                  <a:schemeClr val="tx1"/>
                </a:solidFill>
              </a:rPr>
              <a:t>years old </a:t>
            </a:r>
            <a:r>
              <a:rPr lang="en-US" sz="1200" dirty="0">
                <a:solidFill>
                  <a:schemeClr val="tx1"/>
                </a:solidFill>
              </a:rPr>
              <a:t>application (front-end VB.NET, back-end Java) where I’m driving a </a:t>
            </a:r>
            <a:r>
              <a:rPr lang="en-US" sz="1200" dirty="0" err="1">
                <a:solidFill>
                  <a:schemeClr val="tx1"/>
                </a:solidFill>
              </a:rPr>
              <a:t>revitalisation</a:t>
            </a:r>
            <a:r>
              <a:rPr lang="en-US" sz="1200" dirty="0">
                <a:solidFill>
                  <a:schemeClr val="tx1"/>
                </a:solidFill>
              </a:rPr>
              <a:t> and </a:t>
            </a:r>
            <a:r>
              <a:rPr lang="en-US" sz="1200" dirty="0" err="1">
                <a:solidFill>
                  <a:schemeClr val="tx1"/>
                </a:solidFill>
              </a:rPr>
              <a:t>modernisation</a:t>
            </a:r>
            <a:r>
              <a:rPr lang="en-US" sz="1200" dirty="0">
                <a:solidFill>
                  <a:schemeClr val="tx1"/>
                </a:solidFill>
              </a:rPr>
              <a:t> effort. We’ve established some </a:t>
            </a:r>
            <a:r>
              <a:rPr lang="en-US" sz="1200" b="1" dirty="0">
                <a:solidFill>
                  <a:schemeClr val="tx1"/>
                </a:solidFill>
              </a:rPr>
              <a:t>micro services for new and revamped functionality</a:t>
            </a:r>
            <a:r>
              <a:rPr lang="en-US" sz="1200" dirty="0">
                <a:solidFill>
                  <a:schemeClr val="tx1"/>
                </a:solidFill>
              </a:rPr>
              <a:t>. We also spent some time with analysis of the existing legacy code and are just about to start practically to </a:t>
            </a:r>
            <a:r>
              <a:rPr lang="en-US" sz="1200" b="1" dirty="0">
                <a:solidFill>
                  <a:schemeClr val="tx1"/>
                </a:solidFill>
              </a:rPr>
              <a:t>refactor/rewrite it into micro services </a:t>
            </a:r>
            <a:r>
              <a:rPr lang="en-US" sz="1200" dirty="0">
                <a:solidFill>
                  <a:schemeClr val="tx1"/>
                </a:solidFill>
              </a:rPr>
              <a:t>(where it makes sense</a:t>
            </a:r>
            <a:r>
              <a:rPr lang="en-US" sz="1200" dirty="0" smtClean="0">
                <a:solidFill>
                  <a:schemeClr val="tx1"/>
                </a:solidFill>
              </a:rPr>
              <a:t>).</a:t>
            </a:r>
          </a:p>
          <a:p>
            <a:pPr marL="736599" lvl="1" indent="-285750" algn="just">
              <a:spcAft>
                <a:spcPts val="300"/>
              </a:spcAft>
              <a:buClr>
                <a:schemeClr val="accent2"/>
              </a:buClr>
              <a:buFont typeface="Wingdings" panose="05000000000000000000" pitchFamily="2" charset="2"/>
              <a:buChar char="ü"/>
            </a:pPr>
            <a:r>
              <a:rPr lang="en-US" sz="1200" dirty="0" smtClean="0">
                <a:solidFill>
                  <a:schemeClr val="tx1"/>
                </a:solidFill>
              </a:rPr>
              <a:t>Estimated </a:t>
            </a:r>
            <a:r>
              <a:rPr lang="en-US" sz="1200" dirty="0">
                <a:solidFill>
                  <a:schemeClr val="tx1"/>
                </a:solidFill>
              </a:rPr>
              <a:t>time plan is 3+ years</a:t>
            </a:r>
            <a:r>
              <a:rPr lang="en-US" sz="1200" dirty="0" smtClean="0">
                <a:solidFill>
                  <a:schemeClr val="tx1"/>
                </a:solidFill>
              </a:rPr>
              <a:t>.</a:t>
            </a:r>
          </a:p>
          <a:p>
            <a:pPr marL="736599" lvl="1" indent="-285750" algn="just">
              <a:spcAft>
                <a:spcPts val="300"/>
              </a:spcAft>
              <a:buClr>
                <a:schemeClr val="accent2"/>
              </a:buClr>
              <a:buFont typeface="Wingdings" panose="05000000000000000000" pitchFamily="2" charset="2"/>
              <a:buChar char="ü"/>
            </a:pPr>
            <a:endParaRPr lang="en-US" sz="1200" dirty="0">
              <a:solidFill>
                <a:schemeClr val="tx1"/>
              </a:solidFill>
            </a:endParaRPr>
          </a:p>
          <a:p>
            <a:pPr marL="450850" algn="just">
              <a:spcAft>
                <a:spcPts val="300"/>
              </a:spcAft>
              <a:buClr>
                <a:srgbClr val="C8C500"/>
              </a:buClr>
            </a:pPr>
            <a:r>
              <a:rPr lang="en-US" sz="1400" dirty="0" smtClean="0">
                <a:solidFill>
                  <a:schemeClr val="tx1"/>
                </a:solidFill>
              </a:rPr>
              <a:t>I’ve </a:t>
            </a:r>
            <a:r>
              <a:rPr lang="en-US" sz="1400" dirty="0">
                <a:solidFill>
                  <a:schemeClr val="tx1"/>
                </a:solidFill>
              </a:rPr>
              <a:t>been advocating micro services (connected with </a:t>
            </a:r>
            <a:r>
              <a:rPr lang="en-US" sz="1400" dirty="0" err="1">
                <a:solidFill>
                  <a:schemeClr val="tx1"/>
                </a:solidFill>
              </a:rPr>
              <a:t>DevOps</a:t>
            </a:r>
            <a:r>
              <a:rPr lang="en-US" sz="1400" dirty="0">
                <a:solidFill>
                  <a:schemeClr val="tx1"/>
                </a:solidFill>
              </a:rPr>
              <a:t>) at the IKEA account for 1.5 years and since 3-4 months, there’s really a general buzz around it and many people are curious and want to act. More to follow…</a:t>
            </a:r>
          </a:p>
          <a:p>
            <a:pPr marL="188221" indent="0" algn="just">
              <a:spcAft>
                <a:spcPts val="300"/>
              </a:spcAft>
              <a:buClr>
                <a:schemeClr val="accent2"/>
              </a:buClr>
              <a:buNone/>
            </a:pPr>
            <a:endParaRPr lang="en-US" sz="1200" dirty="0" smtClean="0">
              <a:solidFill>
                <a:schemeClr val="tx1"/>
              </a:solidFill>
            </a:endParaRPr>
          </a:p>
          <a:p>
            <a:pPr marL="188221" indent="0" algn="just">
              <a:spcAft>
                <a:spcPts val="300"/>
              </a:spcAft>
              <a:buClr>
                <a:schemeClr val="accent2"/>
              </a:buClr>
              <a:buNone/>
            </a:pPr>
            <a:r>
              <a:rPr lang="en-US" sz="1400" dirty="0" smtClean="0">
                <a:solidFill>
                  <a:schemeClr val="tx1"/>
                </a:solidFill>
                <a:sym typeface="Wingdings" panose="05000000000000000000" pitchFamily="2" charset="2"/>
              </a:rPr>
              <a:t> </a:t>
            </a:r>
            <a:r>
              <a:rPr lang="en-US" sz="1400" dirty="0" smtClean="0">
                <a:solidFill>
                  <a:schemeClr val="tx1"/>
                </a:solidFill>
              </a:rPr>
              <a:t>Please contact </a:t>
            </a:r>
            <a:r>
              <a:rPr lang="en-US" sz="1400" dirty="0">
                <a:solidFill>
                  <a:schemeClr val="tx1"/>
                </a:solidFill>
                <a:hlinkClick r:id="rId2"/>
              </a:rPr>
              <a:t>Joakim </a:t>
            </a:r>
            <a:r>
              <a:rPr lang="en-US" sz="1400" dirty="0" err="1" smtClean="0">
                <a:solidFill>
                  <a:schemeClr val="tx1"/>
                </a:solidFill>
                <a:hlinkClick r:id="rId2"/>
              </a:rPr>
              <a:t>Lindbom</a:t>
            </a:r>
            <a:r>
              <a:rPr lang="en-US" sz="1400" dirty="0" smtClean="0">
                <a:solidFill>
                  <a:schemeClr val="tx1"/>
                </a:solidFill>
              </a:rPr>
              <a:t> for more information</a:t>
            </a:r>
            <a:endParaRPr lang="en-US" sz="1400" dirty="0">
              <a:solidFill>
                <a:schemeClr val="tx1"/>
              </a:solidFill>
            </a:endParaRPr>
          </a:p>
        </p:txBody>
      </p:sp>
      <p:sp>
        <p:nvSpPr>
          <p:cNvPr id="7" name="CPTK12TOCA05m01"/>
          <p:cNvSpPr/>
          <p:nvPr/>
        </p:nvSpPr>
        <p:spPr bwMode="auto">
          <a:xfrm>
            <a:off x="1053329"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Client:</a:t>
            </a:r>
            <a:endParaRPr lang="fr-FR" b="1" dirty="0">
              <a:solidFill>
                <a:srgbClr val="263147"/>
              </a:solidFill>
              <a:cs typeface="Arial" charset="0"/>
            </a:endParaRPr>
          </a:p>
        </p:txBody>
      </p:sp>
      <p:sp>
        <p:nvSpPr>
          <p:cNvPr id="11" name="CPTK12TOCA05m01"/>
          <p:cNvSpPr/>
          <p:nvPr/>
        </p:nvSpPr>
        <p:spPr bwMode="auto">
          <a:xfrm>
            <a:off x="4356968" y="1158293"/>
            <a:ext cx="4167600" cy="65373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fr-FR" dirty="0" smtClean="0">
                <a:solidFill>
                  <a:schemeClr val="tx1"/>
                </a:solidFill>
                <a:cs typeface="Arial" charset="0"/>
              </a:rPr>
              <a:t>Store </a:t>
            </a:r>
            <a:r>
              <a:rPr lang="fr-FR" dirty="0" err="1" smtClean="0">
                <a:solidFill>
                  <a:schemeClr val="tx1"/>
                </a:solidFill>
                <a:cs typeface="Arial" charset="0"/>
              </a:rPr>
              <a:t>Worker</a:t>
            </a:r>
            <a:r>
              <a:rPr lang="fr-FR" dirty="0" smtClean="0">
                <a:solidFill>
                  <a:schemeClr val="tx1"/>
                </a:solidFill>
                <a:cs typeface="Arial" charset="0"/>
              </a:rPr>
              <a:t> &amp; Global store sales </a:t>
            </a:r>
            <a:r>
              <a:rPr lang="fr-FR" dirty="0" err="1" smtClean="0">
                <a:solidFill>
                  <a:schemeClr val="tx1"/>
                </a:solidFill>
                <a:cs typeface="Arial" charset="0"/>
              </a:rPr>
              <a:t>tools</a:t>
            </a:r>
            <a:endParaRPr lang="fr-FR" dirty="0">
              <a:solidFill>
                <a:schemeClr val="tx1"/>
              </a:solidFill>
              <a:cs typeface="Arial" charset="0"/>
            </a:endParaRPr>
          </a:p>
        </p:txBody>
      </p:sp>
      <p:sp>
        <p:nvSpPr>
          <p:cNvPr id="12" name="CPTK12TOCA05m01"/>
          <p:cNvSpPr/>
          <p:nvPr/>
        </p:nvSpPr>
        <p:spPr bwMode="auto">
          <a:xfrm>
            <a:off x="4356968"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Project:</a:t>
            </a:r>
            <a:endParaRPr lang="fr-FR" b="1" dirty="0">
              <a:solidFill>
                <a:srgbClr val="263147"/>
              </a:solidFill>
              <a:cs typeface="Arial" charset="0"/>
            </a:endParaRPr>
          </a:p>
        </p:txBody>
      </p:sp>
      <p:sp>
        <p:nvSpPr>
          <p:cNvPr id="13" name="CPTK12TOCA05m01"/>
          <p:cNvSpPr/>
          <p:nvPr/>
        </p:nvSpPr>
        <p:spPr bwMode="auto">
          <a:xfrm>
            <a:off x="8867685" y="1504744"/>
            <a:ext cx="2321424" cy="7370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2000" tIns="0" rIns="72000" bIns="0" numCol="1" rtlCol="0" anchor="ctr" anchorCtr="0" compatLnSpc="1">
            <a:prstTxWarp prst="textNoShape">
              <a:avLst/>
            </a:prstTxWarp>
            <a:noAutofit/>
          </a:bodyPr>
          <a:lstStyle/>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600" dirty="0" smtClean="0">
                <a:solidFill>
                  <a:schemeClr val="tx1"/>
                </a:solidFill>
                <a:hlinkClick r:id="rId2"/>
              </a:rPr>
              <a:t>Joakim </a:t>
            </a:r>
            <a:r>
              <a:rPr lang="en-US" sz="1600" dirty="0" err="1" smtClean="0">
                <a:solidFill>
                  <a:schemeClr val="tx1"/>
                </a:solidFill>
                <a:hlinkClick r:id="rId2"/>
              </a:rPr>
              <a:t>Lindbom</a:t>
            </a:r>
            <a:endParaRPr lang="en-US" sz="1600" dirty="0" smtClean="0">
              <a:solidFill>
                <a:schemeClr val="tx1"/>
              </a:solidFill>
            </a:endParaRPr>
          </a:p>
        </p:txBody>
      </p:sp>
      <p:sp>
        <p:nvSpPr>
          <p:cNvPr id="14" name="CPTK12TOCA05m01"/>
          <p:cNvSpPr/>
          <p:nvPr/>
        </p:nvSpPr>
        <p:spPr bwMode="auto">
          <a:xfrm>
            <a:off x="8867685" y="1158294"/>
            <a:ext cx="2321424"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Contacts:</a:t>
            </a:r>
            <a:endParaRPr lang="fr-FR" b="1" dirty="0">
              <a:solidFill>
                <a:srgbClr val="263147"/>
              </a:solidFill>
              <a:cs typeface="Arial" charset="0"/>
            </a:endParaRPr>
          </a:p>
        </p:txBody>
      </p:sp>
      <p:sp>
        <p:nvSpPr>
          <p:cNvPr id="15" name="CPTK12TOCA05m01"/>
          <p:cNvSpPr/>
          <p:nvPr/>
        </p:nvSpPr>
        <p:spPr bwMode="auto">
          <a:xfrm>
            <a:off x="1052955" y="1629958"/>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chemeClr val="tx1"/>
                </a:solidFill>
              </a:rPr>
              <a:t>Retail</a:t>
            </a:r>
            <a:endParaRPr lang="fr-FR" b="1" dirty="0">
              <a:solidFill>
                <a:schemeClr val="tx1"/>
              </a:solidFill>
              <a:cs typeface="Arial" charset="0"/>
            </a:endParaRPr>
          </a:p>
        </p:txBody>
      </p:sp>
      <p:sp>
        <p:nvSpPr>
          <p:cNvPr id="16" name="CPTK12TOCA05m01"/>
          <p:cNvSpPr/>
          <p:nvPr/>
        </p:nvSpPr>
        <p:spPr bwMode="auto">
          <a:xfrm>
            <a:off x="1052955" y="1629958"/>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Sector:</a:t>
            </a:r>
            <a:endParaRPr lang="fr-FR" b="1" dirty="0">
              <a:solidFill>
                <a:srgbClr val="263147"/>
              </a:solidFill>
              <a:cs typeface="Arial" charset="0"/>
            </a:endParaRPr>
          </a:p>
        </p:txBody>
      </p:sp>
      <p:pic>
        <p:nvPicPr>
          <p:cNvPr id="17" name="Image 16" descr="sweden.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896223" y="1980126"/>
            <a:ext cx="381377" cy="395318"/>
          </a:xfrm>
          <a:prstGeom prst="ellipse">
            <a:avLst/>
          </a:prstGeom>
        </p:spPr>
      </p:pic>
    </p:spTree>
    <p:extLst>
      <p:ext uri="{BB962C8B-B14F-4D97-AF65-F5344CB8AC3E}">
        <p14:creationId xmlns:p14="http://schemas.microsoft.com/office/powerpoint/2010/main" val="1480104842"/>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016" y="1063626"/>
            <a:ext cx="10337584" cy="5452584"/>
          </a:xfrm>
          <a:prstGeom prst="rect">
            <a:avLst/>
          </a:prstGeom>
          <a:solidFill>
            <a:srgbClr val="F8F8F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2400" dirty="0" err="1" smtClean="0">
              <a:solidFill>
                <a:schemeClr val="tx2">
                  <a:lumMod val="50000"/>
                </a:schemeClr>
              </a:solidFill>
            </a:endParaRPr>
          </a:p>
        </p:txBody>
      </p:sp>
      <p:sp>
        <p:nvSpPr>
          <p:cNvPr id="8" name="CPTK12TOCA05m01"/>
          <p:cNvSpPr/>
          <p:nvPr/>
        </p:nvSpPr>
        <p:spPr bwMode="auto">
          <a:xfrm>
            <a:off x="1053329" y="1158294"/>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fr-FR" b="1" i="1" dirty="0" err="1" smtClean="0">
                <a:solidFill>
                  <a:schemeClr val="tx1"/>
                </a:solidFill>
                <a:cs typeface="Arial" charset="0"/>
              </a:rPr>
              <a:t>Anonymized</a:t>
            </a:r>
            <a:endParaRPr lang="fr-FR" b="1" i="1" dirty="0">
              <a:solidFill>
                <a:schemeClr val="tx1"/>
              </a:solidFill>
              <a:cs typeface="Arial" charset="0"/>
            </a:endParaRPr>
          </a:p>
        </p:txBody>
      </p:sp>
      <p:sp>
        <p:nvSpPr>
          <p:cNvPr id="9" name="Titre 1"/>
          <p:cNvSpPr>
            <a:spLocks noGrp="1"/>
          </p:cNvSpPr>
          <p:nvPr>
            <p:ph type="title"/>
          </p:nvPr>
        </p:nvSpPr>
        <p:spPr/>
        <p:txBody>
          <a:bodyPr/>
          <a:lstStyle/>
          <a:p>
            <a:r>
              <a:rPr lang="fr-FR" dirty="0" smtClean="0"/>
              <a:t>Return of </a:t>
            </a:r>
            <a:r>
              <a:rPr lang="fr-FR" dirty="0" err="1" smtClean="0"/>
              <a:t>Experience</a:t>
            </a:r>
            <a:r>
              <a:rPr lang="fr-FR" dirty="0" smtClean="0"/>
              <a:t> – </a:t>
            </a:r>
            <a:r>
              <a:rPr lang="en-US" dirty="0" smtClean="0"/>
              <a:t>Digital Car Key</a:t>
            </a:r>
            <a:endParaRPr lang="fr-FR" dirty="0"/>
          </a:p>
        </p:txBody>
      </p:sp>
      <p:sp>
        <p:nvSpPr>
          <p:cNvPr id="7" name="CPTK12TOCA05m01"/>
          <p:cNvSpPr/>
          <p:nvPr/>
        </p:nvSpPr>
        <p:spPr bwMode="auto">
          <a:xfrm>
            <a:off x="1053329"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Client:</a:t>
            </a:r>
            <a:endParaRPr lang="fr-FR" b="1" dirty="0">
              <a:solidFill>
                <a:srgbClr val="263147"/>
              </a:solidFill>
              <a:cs typeface="Arial" charset="0"/>
            </a:endParaRPr>
          </a:p>
        </p:txBody>
      </p:sp>
      <p:sp>
        <p:nvSpPr>
          <p:cNvPr id="11" name="CPTK12TOCA05m01"/>
          <p:cNvSpPr/>
          <p:nvPr/>
        </p:nvSpPr>
        <p:spPr bwMode="auto">
          <a:xfrm>
            <a:off x="4356968" y="1158293"/>
            <a:ext cx="4167600" cy="65373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dirty="0" smtClean="0"/>
              <a:t>Re-Born </a:t>
            </a:r>
            <a:r>
              <a:rPr lang="en-US" dirty="0"/>
              <a:t>in the Cloud</a:t>
            </a:r>
            <a:endParaRPr lang="fr-FR" dirty="0">
              <a:solidFill>
                <a:schemeClr val="tx1"/>
              </a:solidFill>
              <a:cs typeface="Arial" charset="0"/>
            </a:endParaRPr>
          </a:p>
        </p:txBody>
      </p:sp>
      <p:sp>
        <p:nvSpPr>
          <p:cNvPr id="12" name="CPTK12TOCA05m01"/>
          <p:cNvSpPr/>
          <p:nvPr/>
        </p:nvSpPr>
        <p:spPr bwMode="auto">
          <a:xfrm>
            <a:off x="4356968"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Project:</a:t>
            </a:r>
            <a:endParaRPr lang="fr-FR" b="1" dirty="0">
              <a:solidFill>
                <a:srgbClr val="263147"/>
              </a:solidFill>
              <a:cs typeface="Arial" charset="0"/>
            </a:endParaRPr>
          </a:p>
        </p:txBody>
      </p:sp>
      <p:sp>
        <p:nvSpPr>
          <p:cNvPr id="13" name="CPTK12TOCA05m01"/>
          <p:cNvSpPr/>
          <p:nvPr/>
        </p:nvSpPr>
        <p:spPr bwMode="auto">
          <a:xfrm>
            <a:off x="8867685" y="1504744"/>
            <a:ext cx="2321424" cy="7370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2000" tIns="0" rIns="72000" bIns="0" numCol="1" rtlCol="0" anchor="ctr" anchorCtr="0" compatLnSpc="1">
            <a:prstTxWarp prst="textNoShape">
              <a:avLst/>
            </a:prstTxWarp>
            <a:noAutofit/>
          </a:bodyPr>
          <a:lstStyle/>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600" dirty="0">
                <a:hlinkClick r:id="rId6"/>
              </a:rPr>
              <a:t>Michael Cirikovic</a:t>
            </a:r>
            <a:endParaRPr lang="en-US" sz="1600" dirty="0"/>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600" dirty="0">
                <a:solidFill>
                  <a:schemeClr val="tx1"/>
                </a:solidFill>
                <a:hlinkClick r:id="rId7"/>
              </a:rPr>
              <a:t>Thilo </a:t>
            </a:r>
            <a:r>
              <a:rPr lang="en-US" sz="1600" dirty="0" smtClean="0">
                <a:solidFill>
                  <a:schemeClr val="tx1"/>
                </a:solidFill>
                <a:hlinkClick r:id="rId7"/>
              </a:rPr>
              <a:t>Hermann</a:t>
            </a:r>
            <a:endParaRPr lang="en-US" sz="1600" dirty="0">
              <a:solidFill>
                <a:schemeClr val="tx1"/>
              </a:solidFill>
            </a:endParaRPr>
          </a:p>
        </p:txBody>
      </p:sp>
      <p:sp>
        <p:nvSpPr>
          <p:cNvPr id="14" name="CPTK12TOCA05m01"/>
          <p:cNvSpPr/>
          <p:nvPr/>
        </p:nvSpPr>
        <p:spPr bwMode="auto">
          <a:xfrm>
            <a:off x="8867685" y="1158294"/>
            <a:ext cx="2321424"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Contacts:</a:t>
            </a:r>
            <a:endParaRPr lang="fr-FR" b="1" dirty="0">
              <a:solidFill>
                <a:srgbClr val="263147"/>
              </a:solidFill>
              <a:cs typeface="Arial" charset="0"/>
            </a:endParaRPr>
          </a:p>
        </p:txBody>
      </p:sp>
      <p:sp>
        <p:nvSpPr>
          <p:cNvPr id="15" name="CPTK12TOCA05m01"/>
          <p:cNvSpPr/>
          <p:nvPr/>
        </p:nvSpPr>
        <p:spPr bwMode="auto">
          <a:xfrm>
            <a:off x="1052955" y="1629958"/>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chemeClr val="tx1"/>
                </a:solidFill>
              </a:rPr>
              <a:t>Automotive</a:t>
            </a:r>
            <a:endParaRPr lang="fr-FR" b="1" dirty="0">
              <a:solidFill>
                <a:schemeClr val="tx1"/>
              </a:solidFill>
              <a:cs typeface="Arial" charset="0"/>
            </a:endParaRPr>
          </a:p>
        </p:txBody>
      </p:sp>
      <p:sp>
        <p:nvSpPr>
          <p:cNvPr id="16" name="CPTK12TOCA05m01"/>
          <p:cNvSpPr/>
          <p:nvPr/>
        </p:nvSpPr>
        <p:spPr bwMode="auto">
          <a:xfrm>
            <a:off x="1052955" y="1629958"/>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Sector:</a:t>
            </a:r>
            <a:endParaRPr lang="fr-FR" b="1" dirty="0">
              <a:solidFill>
                <a:srgbClr val="263147"/>
              </a:solidFill>
              <a:cs typeface="Arial" charset="0"/>
            </a:endParaRPr>
          </a:p>
        </p:txBody>
      </p:sp>
      <p:sp>
        <p:nvSpPr>
          <p:cNvPr id="17" name="Rectangle 17"/>
          <p:cNvSpPr>
            <a:spLocks noChangeArrowheads="1"/>
          </p:cNvSpPr>
          <p:nvPr>
            <p:custDataLst>
              <p:tags r:id="rId1"/>
            </p:custDataLst>
          </p:nvPr>
        </p:nvSpPr>
        <p:spPr bwMode="auto">
          <a:xfrm>
            <a:off x="1396717" y="4111696"/>
            <a:ext cx="4613465" cy="360050"/>
          </a:xfrm>
          <a:prstGeom prst="round1Rect">
            <a:avLst>
              <a:gd name="adj" fmla="val 5000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0000" tIns="43200" rIns="90000" bIns="43200" numCol="1" anchor="ctr" anchorCtr="0" compatLnSpc="1">
            <a:prstTxWarp prst="textNoShape">
              <a:avLst/>
            </a:prstTxWarp>
          </a:bodyPr>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lvl="1" algn="ctr">
              <a:spcBef>
                <a:spcPts val="0"/>
              </a:spcBef>
              <a:spcAft>
                <a:spcPts val="0"/>
              </a:spcAft>
            </a:pPr>
            <a:r>
              <a:rPr lang="en-GB" b="1" dirty="0">
                <a:solidFill>
                  <a:prstClr val="white"/>
                </a:solidFill>
              </a:rPr>
              <a:t>Project Content</a:t>
            </a:r>
          </a:p>
        </p:txBody>
      </p:sp>
      <p:sp>
        <p:nvSpPr>
          <p:cNvPr id="18" name="Rectangle 17"/>
          <p:cNvSpPr>
            <a:spLocks noChangeArrowheads="1"/>
          </p:cNvSpPr>
          <p:nvPr>
            <p:custDataLst>
              <p:tags r:id="rId2"/>
            </p:custDataLst>
          </p:nvPr>
        </p:nvSpPr>
        <p:spPr bwMode="auto">
          <a:xfrm flipH="1">
            <a:off x="6292568" y="4111696"/>
            <a:ext cx="4464000" cy="360050"/>
          </a:xfrm>
          <a:prstGeom prst="round1Rect">
            <a:avLst>
              <a:gd name="adj" fmla="val 5000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0000" tIns="43200" rIns="90000" bIns="43200" numCol="1" anchor="ctr" anchorCtr="0" compatLnSpc="1">
            <a:prstTxWarp prst="textNoShape">
              <a:avLst/>
            </a:prstTxWarp>
          </a:bodyPr>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lvl="1" algn="ctr">
              <a:spcBef>
                <a:spcPts val="0"/>
              </a:spcBef>
              <a:spcAft>
                <a:spcPts val="0"/>
              </a:spcAft>
            </a:pPr>
            <a:r>
              <a:rPr lang="en-GB" b="1" dirty="0">
                <a:solidFill>
                  <a:schemeClr val="bg1"/>
                </a:solidFill>
              </a:rPr>
              <a:t>Best Practices</a:t>
            </a:r>
          </a:p>
        </p:txBody>
      </p:sp>
      <p:sp>
        <p:nvSpPr>
          <p:cNvPr id="19" name="Rectangle 18"/>
          <p:cNvSpPr>
            <a:spLocks/>
          </p:cNvSpPr>
          <p:nvPr>
            <p:custDataLst>
              <p:tags r:id="rId3"/>
            </p:custDataLst>
          </p:nvPr>
        </p:nvSpPr>
        <p:spPr>
          <a:xfrm>
            <a:off x="1396717" y="4471748"/>
            <a:ext cx="4613465" cy="2000080"/>
          </a:xfrm>
          <a:prstGeom prst="rect">
            <a:avLst/>
          </a:prstGeom>
          <a:solidFill>
            <a:schemeClr val="bg1">
              <a:alpha val="90000"/>
            </a:schemeClr>
          </a:solidFill>
          <a:ln w="9525">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144000" rIns="90000" bIns="43200" rtlCol="0" anchor="t" anchorCtr="0"/>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marL="176213" lvl="0" indent="-176213" defTabSz="957756">
              <a:spcBef>
                <a:spcPts val="400"/>
              </a:spcBef>
              <a:buClr>
                <a:srgbClr val="909090"/>
              </a:buClr>
              <a:buFont typeface="Wingdings" pitchFamily="2" charset="2"/>
              <a:buChar char="§"/>
            </a:pPr>
            <a:r>
              <a:rPr lang="en-GB" dirty="0">
                <a:solidFill>
                  <a:srgbClr val="263147"/>
                </a:solidFill>
              </a:rPr>
              <a:t>Smartphones can be used as virtual car key via NFC and over the air key provisioning</a:t>
            </a:r>
          </a:p>
          <a:p>
            <a:pPr marL="176213" lvl="0" indent="-176213" defTabSz="957756">
              <a:spcBef>
                <a:spcPts val="400"/>
              </a:spcBef>
              <a:buClr>
                <a:srgbClr val="909090"/>
              </a:buClr>
              <a:buFont typeface="Wingdings" pitchFamily="2" charset="2"/>
              <a:buChar char="§"/>
            </a:pPr>
            <a:r>
              <a:rPr lang="en-GB" dirty="0">
                <a:solidFill>
                  <a:srgbClr val="263147"/>
                </a:solidFill>
              </a:rPr>
              <a:t>Lighthouse project for the whole connect car platform:</a:t>
            </a:r>
          </a:p>
          <a:p>
            <a:pPr marL="358776" lvl="1" indent="-176213" defTabSz="957756">
              <a:spcBef>
                <a:spcPts val="400"/>
              </a:spcBef>
              <a:buClr>
                <a:srgbClr val="909090"/>
              </a:buClr>
            </a:pPr>
            <a:r>
              <a:rPr lang="en-GB" dirty="0">
                <a:solidFill>
                  <a:srgbClr val="263147"/>
                </a:solidFill>
              </a:rPr>
              <a:t>Spring based </a:t>
            </a:r>
            <a:r>
              <a:rPr lang="en-GB" dirty="0" err="1">
                <a:solidFill>
                  <a:srgbClr val="263147"/>
                </a:solidFill>
              </a:rPr>
              <a:t>microservice</a:t>
            </a:r>
            <a:r>
              <a:rPr lang="en-GB" dirty="0">
                <a:solidFill>
                  <a:srgbClr val="263147"/>
                </a:solidFill>
              </a:rPr>
              <a:t> architecture on Pivotal </a:t>
            </a:r>
            <a:r>
              <a:rPr lang="en-GB" dirty="0" err="1">
                <a:solidFill>
                  <a:srgbClr val="263147"/>
                </a:solidFill>
              </a:rPr>
              <a:t>Cloudfoundry</a:t>
            </a:r>
            <a:endParaRPr lang="en-GB" dirty="0">
              <a:solidFill>
                <a:srgbClr val="263147"/>
              </a:solidFill>
            </a:endParaRPr>
          </a:p>
          <a:p>
            <a:pPr marL="358776" lvl="1" indent="-176213" defTabSz="957756">
              <a:spcBef>
                <a:spcPts val="400"/>
              </a:spcBef>
              <a:buClr>
                <a:srgbClr val="909090"/>
              </a:buClr>
            </a:pPr>
            <a:r>
              <a:rPr lang="en-GB" dirty="0">
                <a:solidFill>
                  <a:srgbClr val="263147"/>
                </a:solidFill>
              </a:rPr>
              <a:t>Continuous delivery approach</a:t>
            </a:r>
          </a:p>
          <a:p>
            <a:pPr marL="358776" lvl="1" indent="-176213" defTabSz="957756">
              <a:spcBef>
                <a:spcPts val="400"/>
              </a:spcBef>
              <a:buClr>
                <a:srgbClr val="909090"/>
              </a:buClr>
            </a:pPr>
            <a:r>
              <a:rPr lang="en-GB" dirty="0">
                <a:solidFill>
                  <a:srgbClr val="263147"/>
                </a:solidFill>
              </a:rPr>
              <a:t>DevOps transformation in progress</a:t>
            </a:r>
          </a:p>
          <a:p>
            <a:pPr marL="176213" indent="-176213" defTabSz="957756">
              <a:spcBef>
                <a:spcPts val="400"/>
              </a:spcBef>
              <a:buClr>
                <a:srgbClr val="909090"/>
              </a:buClr>
            </a:pPr>
            <a:endParaRPr lang="en-GB" dirty="0">
              <a:solidFill>
                <a:srgbClr val="263147"/>
              </a:solidFill>
            </a:endParaRPr>
          </a:p>
        </p:txBody>
      </p:sp>
      <p:sp>
        <p:nvSpPr>
          <p:cNvPr id="20" name="Rectangle 19"/>
          <p:cNvSpPr>
            <a:spLocks/>
          </p:cNvSpPr>
          <p:nvPr>
            <p:custDataLst>
              <p:tags r:id="rId4"/>
            </p:custDataLst>
          </p:nvPr>
        </p:nvSpPr>
        <p:spPr>
          <a:xfrm>
            <a:off x="6292568" y="4471748"/>
            <a:ext cx="4464000" cy="2000080"/>
          </a:xfrm>
          <a:prstGeom prst="rect">
            <a:avLst/>
          </a:prstGeom>
          <a:solidFill>
            <a:schemeClr val="bg1">
              <a:alpha val="90000"/>
            </a:schemeClr>
          </a:solidFill>
          <a:ln w="9525">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144000" rIns="36000" bIns="43200" rtlCol="0" anchor="t" anchorCtr="0"/>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marL="176213" lvl="0" indent="-176213" defTabSz="957756">
              <a:spcBef>
                <a:spcPts val="400"/>
              </a:spcBef>
              <a:buClr>
                <a:srgbClr val="909090"/>
              </a:buClr>
              <a:buFont typeface="Wingdings" pitchFamily="2" charset="2"/>
              <a:buChar char="§"/>
            </a:pPr>
            <a:r>
              <a:rPr lang="en-GB" b="1" dirty="0">
                <a:solidFill>
                  <a:schemeClr val="accent5"/>
                </a:solidFill>
              </a:rPr>
              <a:t>Customer success story: </a:t>
            </a:r>
            <a:r>
              <a:rPr lang="en-GB" dirty="0">
                <a:solidFill>
                  <a:srgbClr val="263147"/>
                </a:solidFill>
              </a:rPr>
              <a:t>first migration from classical JEE IBM stack to best-of-breed </a:t>
            </a:r>
            <a:r>
              <a:rPr lang="en-GB" dirty="0" err="1" smtClean="0">
                <a:solidFill>
                  <a:srgbClr val="263147"/>
                </a:solidFill>
              </a:rPr>
              <a:t>PaaS</a:t>
            </a:r>
            <a:r>
              <a:rPr lang="en-GB" dirty="0" smtClean="0">
                <a:solidFill>
                  <a:srgbClr val="263147"/>
                </a:solidFill>
              </a:rPr>
              <a:t> </a:t>
            </a:r>
            <a:r>
              <a:rPr lang="en-GB" dirty="0">
                <a:solidFill>
                  <a:srgbClr val="263147"/>
                </a:solidFill>
              </a:rPr>
              <a:t>based on Pivotal </a:t>
            </a:r>
            <a:r>
              <a:rPr lang="en-GB" dirty="0" err="1">
                <a:solidFill>
                  <a:srgbClr val="263147"/>
                </a:solidFill>
              </a:rPr>
              <a:t>Cloudfoundry</a:t>
            </a:r>
            <a:endParaRPr lang="en-GB" dirty="0">
              <a:solidFill>
                <a:srgbClr val="263147"/>
              </a:solidFill>
            </a:endParaRPr>
          </a:p>
          <a:p>
            <a:pPr marL="176213" lvl="0" indent="-176213" defTabSz="957756">
              <a:spcBef>
                <a:spcPts val="400"/>
              </a:spcBef>
              <a:buClr>
                <a:srgbClr val="909090"/>
              </a:buClr>
              <a:buFont typeface="Wingdings" pitchFamily="2" charset="2"/>
              <a:buChar char="§"/>
            </a:pPr>
            <a:r>
              <a:rPr lang="en-GB" b="1" dirty="0">
                <a:solidFill>
                  <a:schemeClr val="accent5"/>
                </a:solidFill>
              </a:rPr>
              <a:t>Strong business partner alliance: </a:t>
            </a:r>
            <a:r>
              <a:rPr lang="en-GB" dirty="0"/>
              <a:t>close collaboration between Capgemini, Pivotal and </a:t>
            </a:r>
            <a:r>
              <a:rPr lang="en-GB" dirty="0" smtClean="0"/>
              <a:t>Client</a:t>
            </a:r>
            <a:endParaRPr lang="en-GB" dirty="0"/>
          </a:p>
          <a:p>
            <a:pPr marL="176213" lvl="0" indent="-176213" defTabSz="957756">
              <a:spcBef>
                <a:spcPts val="400"/>
              </a:spcBef>
              <a:buClr>
                <a:srgbClr val="909090"/>
              </a:buClr>
              <a:buFont typeface="Wingdings" pitchFamily="2" charset="2"/>
              <a:buChar char="§"/>
            </a:pPr>
            <a:r>
              <a:rPr lang="en-GB" b="1" dirty="0">
                <a:solidFill>
                  <a:schemeClr val="accent5"/>
                </a:solidFill>
              </a:rPr>
              <a:t>State of the art delivery approach:</a:t>
            </a:r>
            <a:r>
              <a:rPr lang="en-GB" b="1" dirty="0">
                <a:solidFill>
                  <a:schemeClr val="accent3"/>
                </a:solidFill>
              </a:rPr>
              <a:t> </a:t>
            </a:r>
            <a:r>
              <a:rPr lang="en-GB" dirty="0"/>
              <a:t>optimal</a:t>
            </a:r>
            <a:r>
              <a:rPr lang="en-GB" dirty="0">
                <a:solidFill>
                  <a:srgbClr val="263147"/>
                </a:solidFill>
              </a:rPr>
              <a:t> time to market by leveraging continuous delivery and </a:t>
            </a:r>
            <a:r>
              <a:rPr lang="en-GB" dirty="0" err="1" smtClean="0">
                <a:solidFill>
                  <a:srgbClr val="263147"/>
                </a:solidFill>
              </a:rPr>
              <a:t>Rightshoring</a:t>
            </a:r>
            <a:r>
              <a:rPr lang="en-GB" dirty="0" smtClean="0">
                <a:solidFill>
                  <a:srgbClr val="263147"/>
                </a:solidFill>
              </a:rPr>
              <a:t> (DE + IN)</a:t>
            </a:r>
            <a:endParaRPr lang="en-GB" dirty="0">
              <a:solidFill>
                <a:srgbClr val="263147"/>
              </a:solidFill>
            </a:endParaRPr>
          </a:p>
        </p:txBody>
      </p:sp>
      <p:pic>
        <p:nvPicPr>
          <p:cNvPr id="21" name="Grafik 4"/>
          <p:cNvPicPr>
            <a:picLocks noChangeAspect="1"/>
          </p:cNvPicPr>
          <p:nvPr/>
        </p:nvPicPr>
        <p:blipFill rotWithShape="1">
          <a:blip r:embed="rId8" cstate="screen">
            <a:extLst>
              <a:ext uri="{28A0092B-C50C-407E-A947-70E740481C1C}">
                <a14:useLocalDpi xmlns:a14="http://schemas.microsoft.com/office/drawing/2010/main"/>
              </a:ext>
            </a:extLst>
          </a:blip>
          <a:srcRect t="6666"/>
          <a:stretch/>
        </p:blipFill>
        <p:spPr>
          <a:xfrm>
            <a:off x="5905177" y="2325275"/>
            <a:ext cx="2483194" cy="1332007"/>
          </a:xfrm>
          <a:prstGeom prst="rect">
            <a:avLst/>
          </a:prstGeom>
        </p:spPr>
      </p:pic>
      <p:pic>
        <p:nvPicPr>
          <p:cNvPr id="22" name="Grafik 12"/>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120000" y="2157388"/>
            <a:ext cx="4305863" cy="1944584"/>
          </a:xfrm>
          <a:prstGeom prst="rect">
            <a:avLst/>
          </a:prstGeom>
        </p:spPr>
      </p:pic>
      <p:pic>
        <p:nvPicPr>
          <p:cNvPr id="25" name="Image 24" descr="german.bmp"/>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10896223" y="1954329"/>
            <a:ext cx="381377" cy="393296"/>
          </a:xfrm>
          <a:prstGeom prst="ellipse">
            <a:avLst/>
          </a:prstGeom>
        </p:spPr>
      </p:pic>
    </p:spTree>
    <p:extLst>
      <p:ext uri="{BB962C8B-B14F-4D97-AF65-F5344CB8AC3E}">
        <p14:creationId xmlns:p14="http://schemas.microsoft.com/office/powerpoint/2010/main" val="3004733570"/>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016" y="1063627"/>
            <a:ext cx="10337584" cy="5150360"/>
          </a:xfrm>
          <a:prstGeom prst="rect">
            <a:avLst/>
          </a:prstGeom>
          <a:solidFill>
            <a:srgbClr val="F8F8F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2400" dirty="0" err="1" smtClean="0">
              <a:solidFill>
                <a:schemeClr val="tx2">
                  <a:lumMod val="50000"/>
                </a:schemeClr>
              </a:solidFill>
            </a:endParaRPr>
          </a:p>
        </p:txBody>
      </p:sp>
      <p:sp>
        <p:nvSpPr>
          <p:cNvPr id="8" name="CPTK12TOCA05m01"/>
          <p:cNvSpPr/>
          <p:nvPr/>
        </p:nvSpPr>
        <p:spPr bwMode="auto">
          <a:xfrm>
            <a:off x="1053329" y="1158294"/>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fr-FR" sz="1200" b="1" dirty="0" err="1" smtClean="0">
                <a:solidFill>
                  <a:schemeClr val="tx1"/>
                </a:solidFill>
                <a:cs typeface="Arial" charset="0"/>
              </a:rPr>
              <a:t>European</a:t>
            </a:r>
            <a:r>
              <a:rPr lang="fr-FR" sz="1200" b="1" dirty="0" smtClean="0">
                <a:solidFill>
                  <a:schemeClr val="tx1"/>
                </a:solidFill>
                <a:cs typeface="Arial" charset="0"/>
              </a:rPr>
              <a:t> </a:t>
            </a:r>
            <a:r>
              <a:rPr lang="fr-FR" sz="1200" b="1" dirty="0" err="1" smtClean="0">
                <a:solidFill>
                  <a:schemeClr val="tx1"/>
                </a:solidFill>
                <a:cs typeface="Arial" charset="0"/>
              </a:rPr>
              <a:t>Parliament</a:t>
            </a:r>
            <a:endParaRPr lang="fr-FR" sz="1200" b="1" dirty="0">
              <a:solidFill>
                <a:schemeClr val="tx1"/>
              </a:solidFill>
              <a:cs typeface="Arial" charset="0"/>
            </a:endParaRPr>
          </a:p>
        </p:txBody>
      </p:sp>
      <p:sp>
        <p:nvSpPr>
          <p:cNvPr id="9" name="Titre 1"/>
          <p:cNvSpPr>
            <a:spLocks noGrp="1"/>
          </p:cNvSpPr>
          <p:nvPr>
            <p:ph type="title"/>
          </p:nvPr>
        </p:nvSpPr>
        <p:spPr/>
        <p:txBody>
          <a:bodyPr/>
          <a:lstStyle/>
          <a:p>
            <a:r>
              <a:rPr lang="fr-FR" dirty="0" smtClean="0"/>
              <a:t>Return of </a:t>
            </a:r>
            <a:r>
              <a:rPr lang="fr-FR" dirty="0" err="1" smtClean="0"/>
              <a:t>Experience</a:t>
            </a:r>
            <a:r>
              <a:rPr lang="fr-FR" dirty="0" smtClean="0"/>
              <a:t> – </a:t>
            </a:r>
            <a:r>
              <a:rPr lang="en-US" dirty="0"/>
              <a:t>Modernizing application </a:t>
            </a:r>
            <a:r>
              <a:rPr lang="en-US" dirty="0" smtClean="0"/>
              <a:t>portfolio</a:t>
            </a:r>
            <a:endParaRPr lang="fr-FR" dirty="0"/>
          </a:p>
        </p:txBody>
      </p:sp>
      <p:sp>
        <p:nvSpPr>
          <p:cNvPr id="3" name="Espace réservé du contenu 2"/>
          <p:cNvSpPr>
            <a:spLocks noGrp="1"/>
          </p:cNvSpPr>
          <p:nvPr>
            <p:ph idx="1"/>
          </p:nvPr>
        </p:nvSpPr>
        <p:spPr>
          <a:xfrm>
            <a:off x="1216174" y="2393437"/>
            <a:ext cx="9907545" cy="3652253"/>
          </a:xfrm>
        </p:spPr>
        <p:txBody>
          <a:bodyPr/>
          <a:lstStyle/>
          <a:p>
            <a:pPr marL="0" indent="0">
              <a:spcAft>
                <a:spcPts val="1200"/>
              </a:spcAft>
              <a:buNone/>
            </a:pPr>
            <a:r>
              <a:rPr lang="en-US" sz="1400" b="1" u="sng" dirty="0" smtClean="0">
                <a:solidFill>
                  <a:schemeClr val="tx1"/>
                </a:solidFill>
              </a:rPr>
              <a:t>Quick Description:</a:t>
            </a:r>
          </a:p>
          <a:p>
            <a:pPr marL="450850" algn="just">
              <a:spcAft>
                <a:spcPts val="300"/>
              </a:spcAft>
              <a:buClr>
                <a:srgbClr val="C8C500"/>
              </a:buClr>
            </a:pPr>
            <a:r>
              <a:rPr lang="en-US" sz="1400" dirty="0">
                <a:solidFill>
                  <a:schemeClr val="tx1"/>
                </a:solidFill>
              </a:rPr>
              <a:t>I currently work as Solution Architect for the DG TRAD of the European Parliament with a strong focus on re-designing / modernizing the application portfolio and the applications communication flows. </a:t>
            </a:r>
          </a:p>
          <a:p>
            <a:pPr marL="450850" algn="just">
              <a:spcAft>
                <a:spcPts val="300"/>
              </a:spcAft>
              <a:buClr>
                <a:srgbClr val="C8C500"/>
              </a:buClr>
            </a:pPr>
            <a:r>
              <a:rPr lang="en-US" sz="1400" dirty="0" smtClean="0">
                <a:solidFill>
                  <a:schemeClr val="tx1"/>
                </a:solidFill>
              </a:rPr>
              <a:t>The </a:t>
            </a:r>
            <a:r>
              <a:rPr lang="en-US" sz="1400" dirty="0">
                <a:solidFill>
                  <a:schemeClr val="tx1"/>
                </a:solidFill>
              </a:rPr>
              <a:t>goals are : </a:t>
            </a:r>
          </a:p>
          <a:p>
            <a:pPr marL="736599" lvl="1" indent="-285750" algn="just">
              <a:spcAft>
                <a:spcPts val="300"/>
              </a:spcAft>
              <a:buClr>
                <a:schemeClr val="accent2"/>
              </a:buClr>
              <a:buFont typeface="Wingdings" panose="05000000000000000000" pitchFamily="2" charset="2"/>
              <a:buChar char="ü"/>
            </a:pPr>
            <a:r>
              <a:rPr lang="en-US" sz="1200" dirty="0" smtClean="0">
                <a:solidFill>
                  <a:schemeClr val="tx1"/>
                </a:solidFill>
              </a:rPr>
              <a:t>Remove </a:t>
            </a:r>
            <a:r>
              <a:rPr lang="en-US" sz="1200" dirty="0">
                <a:solidFill>
                  <a:schemeClr val="tx1"/>
                </a:solidFill>
              </a:rPr>
              <a:t>existing silos by putting in place and </a:t>
            </a:r>
            <a:r>
              <a:rPr lang="en-US" sz="1200" b="1" dirty="0">
                <a:solidFill>
                  <a:schemeClr val="tx1"/>
                </a:solidFill>
              </a:rPr>
              <a:t>generalizing the exposition of APIs as micro-services</a:t>
            </a:r>
            <a:r>
              <a:rPr lang="en-US" sz="1200" dirty="0">
                <a:solidFill>
                  <a:schemeClr val="tx1"/>
                </a:solidFill>
              </a:rPr>
              <a:t>,</a:t>
            </a:r>
          </a:p>
          <a:p>
            <a:pPr marL="736599" lvl="1" indent="-285750" algn="just">
              <a:spcAft>
                <a:spcPts val="300"/>
              </a:spcAft>
              <a:buClr>
                <a:schemeClr val="accent2"/>
              </a:buClr>
              <a:buFont typeface="Wingdings" panose="05000000000000000000" pitchFamily="2" charset="2"/>
              <a:buChar char="ü"/>
            </a:pPr>
            <a:r>
              <a:rPr lang="en-US" sz="1200" dirty="0" smtClean="0">
                <a:solidFill>
                  <a:schemeClr val="tx1"/>
                </a:solidFill>
              </a:rPr>
              <a:t>Manage </a:t>
            </a:r>
            <a:r>
              <a:rPr lang="en-US" sz="1200" dirty="0">
                <a:solidFill>
                  <a:schemeClr val="tx1"/>
                </a:solidFill>
              </a:rPr>
              <a:t>and govern service portfolio,</a:t>
            </a:r>
          </a:p>
          <a:p>
            <a:pPr marL="736599" lvl="1" indent="-285750" algn="just">
              <a:spcAft>
                <a:spcPts val="300"/>
              </a:spcAft>
              <a:buClr>
                <a:schemeClr val="accent2"/>
              </a:buClr>
              <a:buFont typeface="Wingdings" panose="05000000000000000000" pitchFamily="2" charset="2"/>
              <a:buChar char="ü"/>
            </a:pPr>
            <a:r>
              <a:rPr lang="en-US" sz="1200" dirty="0" smtClean="0">
                <a:solidFill>
                  <a:schemeClr val="tx1"/>
                </a:solidFill>
              </a:rPr>
              <a:t>Migrate </a:t>
            </a:r>
            <a:r>
              <a:rPr lang="en-US" sz="1200" dirty="0">
                <a:solidFill>
                  <a:schemeClr val="tx1"/>
                </a:solidFill>
              </a:rPr>
              <a:t>legacy applications from their current technical stack to more recent standards adopted </a:t>
            </a:r>
            <a:r>
              <a:rPr lang="en-US" sz="1200" dirty="0" smtClean="0">
                <a:solidFill>
                  <a:schemeClr val="tx1"/>
                </a:solidFill>
              </a:rPr>
              <a:t>to </a:t>
            </a:r>
            <a:r>
              <a:rPr lang="en-US" sz="1200" dirty="0">
                <a:solidFill>
                  <a:schemeClr val="tx1"/>
                </a:solidFill>
              </a:rPr>
              <a:t>avoid/remove obsolescence,</a:t>
            </a:r>
          </a:p>
          <a:p>
            <a:pPr marL="736599" lvl="1" indent="-285750" algn="just">
              <a:spcAft>
                <a:spcPts val="300"/>
              </a:spcAft>
              <a:buClr>
                <a:schemeClr val="accent2"/>
              </a:buClr>
              <a:buFont typeface="Wingdings" panose="05000000000000000000" pitchFamily="2" charset="2"/>
              <a:buChar char="ü"/>
            </a:pPr>
            <a:r>
              <a:rPr lang="en-US" sz="1200" dirty="0" smtClean="0">
                <a:solidFill>
                  <a:schemeClr val="tx1"/>
                </a:solidFill>
              </a:rPr>
              <a:t>Migrate </a:t>
            </a:r>
            <a:r>
              <a:rPr lang="en-US" sz="1200" dirty="0">
                <a:solidFill>
                  <a:schemeClr val="tx1"/>
                </a:solidFill>
              </a:rPr>
              <a:t>or rewrite existing "old fashioned" SOAP services to micro-services.</a:t>
            </a:r>
          </a:p>
          <a:p>
            <a:pPr marL="736599" lvl="1" indent="-285750" algn="just">
              <a:spcAft>
                <a:spcPts val="300"/>
              </a:spcAft>
              <a:buClr>
                <a:schemeClr val="accent2"/>
              </a:buClr>
              <a:buFont typeface="Wingdings" panose="05000000000000000000" pitchFamily="2" charset="2"/>
              <a:buChar char="ü"/>
            </a:pPr>
            <a:r>
              <a:rPr lang="en-US" sz="1200" dirty="0" smtClean="0">
                <a:solidFill>
                  <a:schemeClr val="tx1"/>
                </a:solidFill>
              </a:rPr>
              <a:t>Define </a:t>
            </a:r>
            <a:r>
              <a:rPr lang="en-US" sz="1200" dirty="0">
                <a:solidFill>
                  <a:schemeClr val="tx1"/>
                </a:solidFill>
              </a:rPr>
              <a:t>and promote the adoption of development best practices (Continuous Integration, Test Driven Development, coding standards)</a:t>
            </a:r>
          </a:p>
          <a:p>
            <a:pPr marL="450850" algn="just">
              <a:spcAft>
                <a:spcPts val="300"/>
              </a:spcAft>
              <a:buClr>
                <a:srgbClr val="C8C500"/>
              </a:buClr>
            </a:pPr>
            <a:r>
              <a:rPr lang="en-US" sz="1400" dirty="0" smtClean="0">
                <a:solidFill>
                  <a:schemeClr val="tx1"/>
                </a:solidFill>
              </a:rPr>
              <a:t>From </a:t>
            </a:r>
            <a:r>
              <a:rPr lang="en-US" sz="1400" dirty="0">
                <a:solidFill>
                  <a:schemeClr val="tx1"/>
                </a:solidFill>
              </a:rPr>
              <a:t>a more technical point of view, the technical stack is relatively simple and based on Java 7 / Tomcat 7 / Spring / Spring Integration / Spring MVC / JAX-RS / Oracle 11g database.</a:t>
            </a:r>
          </a:p>
          <a:p>
            <a:pPr marL="450850" algn="just">
              <a:spcAft>
                <a:spcPts val="300"/>
              </a:spcAft>
              <a:buClr>
                <a:srgbClr val="C8C500"/>
              </a:buClr>
            </a:pPr>
            <a:r>
              <a:rPr lang="en-US" sz="1400" dirty="0" smtClean="0">
                <a:solidFill>
                  <a:schemeClr val="tx1"/>
                </a:solidFill>
              </a:rPr>
              <a:t>This </a:t>
            </a:r>
            <a:r>
              <a:rPr lang="en-US" sz="1400" dirty="0">
                <a:solidFill>
                  <a:schemeClr val="tx1"/>
                </a:solidFill>
              </a:rPr>
              <a:t>mission started in 05/2014 and is still on going.</a:t>
            </a:r>
          </a:p>
          <a:p>
            <a:pPr marL="188221" indent="0" algn="just">
              <a:spcAft>
                <a:spcPts val="300"/>
              </a:spcAft>
              <a:buClr>
                <a:schemeClr val="accent2"/>
              </a:buClr>
              <a:buNone/>
            </a:pPr>
            <a:endParaRPr lang="en-US" sz="1200" dirty="0" smtClean="0">
              <a:solidFill>
                <a:schemeClr val="tx1"/>
              </a:solidFill>
            </a:endParaRPr>
          </a:p>
          <a:p>
            <a:pPr marL="188221" indent="0" algn="just">
              <a:spcAft>
                <a:spcPts val="300"/>
              </a:spcAft>
              <a:buClr>
                <a:schemeClr val="accent2"/>
              </a:buClr>
              <a:buNone/>
            </a:pPr>
            <a:r>
              <a:rPr lang="en-US" sz="1400" dirty="0" smtClean="0">
                <a:solidFill>
                  <a:schemeClr val="tx1"/>
                </a:solidFill>
                <a:sym typeface="Wingdings" panose="05000000000000000000" pitchFamily="2" charset="2"/>
              </a:rPr>
              <a:t> </a:t>
            </a:r>
            <a:r>
              <a:rPr lang="en-US" sz="1400" dirty="0" smtClean="0">
                <a:solidFill>
                  <a:schemeClr val="tx1"/>
                </a:solidFill>
              </a:rPr>
              <a:t>Please contact </a:t>
            </a:r>
            <a:r>
              <a:rPr lang="en-US" sz="1400" dirty="0">
                <a:solidFill>
                  <a:schemeClr val="tx1"/>
                </a:solidFill>
                <a:hlinkClick r:id="rId2"/>
              </a:rPr>
              <a:t>Philippe </a:t>
            </a:r>
            <a:r>
              <a:rPr lang="en-US" sz="1400" dirty="0" err="1" smtClean="0">
                <a:solidFill>
                  <a:schemeClr val="tx1"/>
                </a:solidFill>
                <a:hlinkClick r:id="rId2"/>
              </a:rPr>
              <a:t>Triquenot</a:t>
            </a:r>
            <a:r>
              <a:rPr lang="en-US" sz="1400" dirty="0" smtClean="0">
                <a:solidFill>
                  <a:schemeClr val="tx1"/>
                </a:solidFill>
              </a:rPr>
              <a:t> for more information</a:t>
            </a:r>
            <a:endParaRPr lang="en-US" sz="1400" dirty="0">
              <a:solidFill>
                <a:schemeClr val="tx1"/>
              </a:solidFill>
            </a:endParaRPr>
          </a:p>
        </p:txBody>
      </p:sp>
      <p:sp>
        <p:nvSpPr>
          <p:cNvPr id="7" name="CPTK12TOCA05m01"/>
          <p:cNvSpPr/>
          <p:nvPr/>
        </p:nvSpPr>
        <p:spPr bwMode="auto">
          <a:xfrm>
            <a:off x="1053329"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Client:</a:t>
            </a:r>
            <a:endParaRPr lang="fr-FR" b="1" dirty="0">
              <a:solidFill>
                <a:srgbClr val="263147"/>
              </a:solidFill>
              <a:cs typeface="Arial" charset="0"/>
            </a:endParaRPr>
          </a:p>
        </p:txBody>
      </p:sp>
      <p:sp>
        <p:nvSpPr>
          <p:cNvPr id="11" name="CPTK12TOCA05m01"/>
          <p:cNvSpPr/>
          <p:nvPr/>
        </p:nvSpPr>
        <p:spPr bwMode="auto">
          <a:xfrm>
            <a:off x="4356968" y="1158293"/>
            <a:ext cx="4167600" cy="65373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fr-FR" dirty="0" err="1" smtClean="0">
                <a:solidFill>
                  <a:schemeClr val="tx1"/>
                </a:solidFill>
                <a:cs typeface="Arial" charset="0"/>
              </a:rPr>
              <a:t>Modernizing</a:t>
            </a:r>
            <a:r>
              <a:rPr lang="fr-FR" dirty="0" smtClean="0">
                <a:solidFill>
                  <a:schemeClr val="tx1"/>
                </a:solidFill>
                <a:cs typeface="Arial" charset="0"/>
              </a:rPr>
              <a:t> application portfolio</a:t>
            </a:r>
            <a:endParaRPr lang="fr-FR" dirty="0">
              <a:solidFill>
                <a:schemeClr val="tx1"/>
              </a:solidFill>
              <a:cs typeface="Arial" charset="0"/>
            </a:endParaRPr>
          </a:p>
        </p:txBody>
      </p:sp>
      <p:sp>
        <p:nvSpPr>
          <p:cNvPr id="12" name="CPTK12TOCA05m01"/>
          <p:cNvSpPr/>
          <p:nvPr/>
        </p:nvSpPr>
        <p:spPr bwMode="auto">
          <a:xfrm>
            <a:off x="4356968"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Project:</a:t>
            </a:r>
            <a:endParaRPr lang="fr-FR" b="1" dirty="0">
              <a:solidFill>
                <a:srgbClr val="263147"/>
              </a:solidFill>
              <a:cs typeface="Arial" charset="0"/>
            </a:endParaRPr>
          </a:p>
        </p:txBody>
      </p:sp>
      <p:sp>
        <p:nvSpPr>
          <p:cNvPr id="13" name="CPTK12TOCA05m01"/>
          <p:cNvSpPr/>
          <p:nvPr/>
        </p:nvSpPr>
        <p:spPr bwMode="auto">
          <a:xfrm>
            <a:off x="8867685" y="1504744"/>
            <a:ext cx="2321424" cy="7370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2000" tIns="0" rIns="72000" bIns="0" numCol="1" rtlCol="0" anchor="ctr" anchorCtr="0" compatLnSpc="1">
            <a:prstTxWarp prst="textNoShape">
              <a:avLst/>
            </a:prstTxWarp>
            <a:noAutofit/>
          </a:bodyPr>
          <a:lstStyle/>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600" dirty="0" smtClean="0">
                <a:solidFill>
                  <a:schemeClr val="tx1"/>
                </a:solidFill>
                <a:hlinkClick r:id="rId2"/>
              </a:rPr>
              <a:t>Philippe </a:t>
            </a:r>
            <a:r>
              <a:rPr lang="en-US" sz="1600" dirty="0" err="1" smtClean="0">
                <a:solidFill>
                  <a:schemeClr val="tx1"/>
                </a:solidFill>
                <a:hlinkClick r:id="rId2"/>
              </a:rPr>
              <a:t>Triquenot</a:t>
            </a:r>
            <a:endParaRPr lang="en-US" sz="1600" dirty="0" smtClean="0">
              <a:solidFill>
                <a:schemeClr val="tx1"/>
              </a:solidFill>
            </a:endParaRPr>
          </a:p>
        </p:txBody>
      </p:sp>
      <p:sp>
        <p:nvSpPr>
          <p:cNvPr id="14" name="CPTK12TOCA05m01"/>
          <p:cNvSpPr/>
          <p:nvPr/>
        </p:nvSpPr>
        <p:spPr bwMode="auto">
          <a:xfrm>
            <a:off x="8867685" y="1158294"/>
            <a:ext cx="2321424"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Contacts:</a:t>
            </a:r>
            <a:endParaRPr lang="fr-FR" b="1" dirty="0">
              <a:solidFill>
                <a:srgbClr val="263147"/>
              </a:solidFill>
              <a:cs typeface="Arial" charset="0"/>
            </a:endParaRPr>
          </a:p>
        </p:txBody>
      </p:sp>
      <p:sp>
        <p:nvSpPr>
          <p:cNvPr id="15" name="CPTK12TOCA05m01"/>
          <p:cNvSpPr/>
          <p:nvPr/>
        </p:nvSpPr>
        <p:spPr bwMode="auto">
          <a:xfrm>
            <a:off x="1052955" y="1629958"/>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chemeClr val="tx1"/>
                </a:solidFill>
              </a:rPr>
              <a:t>Public</a:t>
            </a:r>
            <a:endParaRPr lang="fr-FR" b="1" dirty="0">
              <a:solidFill>
                <a:schemeClr val="tx1"/>
              </a:solidFill>
              <a:cs typeface="Arial" charset="0"/>
            </a:endParaRPr>
          </a:p>
        </p:txBody>
      </p:sp>
      <p:sp>
        <p:nvSpPr>
          <p:cNvPr id="16" name="CPTK12TOCA05m01"/>
          <p:cNvSpPr/>
          <p:nvPr/>
        </p:nvSpPr>
        <p:spPr bwMode="auto">
          <a:xfrm>
            <a:off x="1052955" y="1629958"/>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Sector:</a:t>
            </a:r>
            <a:endParaRPr lang="fr-FR" b="1" dirty="0">
              <a:solidFill>
                <a:srgbClr val="263147"/>
              </a:solidFill>
              <a:cs typeface="Arial" charset="0"/>
            </a:endParaRPr>
          </a:p>
        </p:txBody>
      </p:sp>
      <p:pic>
        <p:nvPicPr>
          <p:cNvPr id="18" name="Image 17" descr="untitled.bmp"/>
          <p:cNvPicPr>
            <a:picLocks noChangeAspect="1"/>
          </p:cNvPicPr>
          <p:nvPr/>
        </p:nvPicPr>
        <p:blipFill>
          <a:blip r:embed="rId3" cstate="email"/>
          <a:stretch>
            <a:fillRect/>
          </a:stretch>
        </p:blipFill>
        <p:spPr>
          <a:xfrm>
            <a:off x="10933030" y="2012060"/>
            <a:ext cx="381377" cy="381377"/>
          </a:xfrm>
          <a:prstGeom prst="ellipse">
            <a:avLst/>
          </a:prstGeom>
        </p:spPr>
      </p:pic>
    </p:spTree>
    <p:extLst>
      <p:ext uri="{BB962C8B-B14F-4D97-AF65-F5344CB8AC3E}">
        <p14:creationId xmlns:p14="http://schemas.microsoft.com/office/powerpoint/2010/main" val="4213469621"/>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What is this </a:t>
            </a:r>
            <a:r>
              <a:rPr lang="en-US" dirty="0" err="1" smtClean="0"/>
              <a:t>StarterPack</a:t>
            </a:r>
            <a:r>
              <a:rPr lang="en-US" dirty="0" smtClean="0"/>
              <a:t>?</a:t>
            </a:r>
            <a:endParaRPr lang="en-US" dirty="0"/>
          </a:p>
        </p:txBody>
      </p:sp>
      <p:sp>
        <p:nvSpPr>
          <p:cNvPr id="3" name="Espace réservé du contenu 2"/>
          <p:cNvSpPr>
            <a:spLocks noGrp="1"/>
          </p:cNvSpPr>
          <p:nvPr>
            <p:ph idx="1"/>
          </p:nvPr>
        </p:nvSpPr>
        <p:spPr>
          <a:xfrm>
            <a:off x="1342924" y="2201887"/>
            <a:ext cx="9506152" cy="2822872"/>
          </a:xfrm>
        </p:spPr>
        <p:txBody>
          <a:bodyPr/>
          <a:lstStyle/>
          <a:p>
            <a:pPr marL="273050" indent="-1588" algn="just">
              <a:buNone/>
            </a:pPr>
            <a:r>
              <a:rPr lang="en-US" sz="2000" i="1" dirty="0" smtClean="0">
                <a:solidFill>
                  <a:schemeClr val="tx1"/>
                </a:solidFill>
              </a:rPr>
              <a:t>This </a:t>
            </a:r>
            <a:r>
              <a:rPr lang="en-US" sz="2000" b="1" i="1" dirty="0" err="1">
                <a:solidFill>
                  <a:schemeClr val="accent3"/>
                </a:solidFill>
              </a:rPr>
              <a:t>StarterPack</a:t>
            </a:r>
            <a:r>
              <a:rPr lang="en-US" sz="2000" i="1" dirty="0" smtClean="0">
                <a:solidFill>
                  <a:schemeClr val="tx1"/>
                </a:solidFill>
              </a:rPr>
              <a:t> aims at giving you a first bunch of documents, Group references and feedbacks around </a:t>
            </a:r>
            <a:r>
              <a:rPr lang="en-US" sz="2000" b="1" i="1" dirty="0" smtClean="0">
                <a:solidFill>
                  <a:schemeClr val="accent3"/>
                </a:solidFill>
              </a:rPr>
              <a:t>Microservices</a:t>
            </a:r>
            <a:r>
              <a:rPr lang="en-US" sz="2000" i="1" dirty="0" smtClean="0">
                <a:solidFill>
                  <a:schemeClr val="tx1"/>
                </a:solidFill>
              </a:rPr>
              <a:t>. The objective is not to present a perfect state of the art or inventory of </a:t>
            </a:r>
            <a:r>
              <a:rPr lang="en-US" sz="2000" i="1" dirty="0" err="1" smtClean="0">
                <a:solidFill>
                  <a:schemeClr val="tx1"/>
                </a:solidFill>
              </a:rPr>
              <a:t>Capgemini</a:t>
            </a:r>
            <a:r>
              <a:rPr lang="en-US" sz="2000" i="1" dirty="0" smtClean="0">
                <a:solidFill>
                  <a:schemeClr val="tx1"/>
                </a:solidFill>
              </a:rPr>
              <a:t> references, but to provide you a </a:t>
            </a:r>
            <a:r>
              <a:rPr lang="en-US" sz="2000" b="1" i="1" dirty="0">
                <a:solidFill>
                  <a:schemeClr val="accent3"/>
                </a:solidFill>
              </a:rPr>
              <a:t>first level of inputs, contacts and reusable content on similar projects</a:t>
            </a:r>
            <a:r>
              <a:rPr lang="en-US" sz="2000" i="1" dirty="0" smtClean="0">
                <a:solidFill>
                  <a:schemeClr val="tx1"/>
                </a:solidFill>
              </a:rPr>
              <a:t>, in order to accelerate and improve your entry in this domain and help you on your project / proposal.</a:t>
            </a:r>
          </a:p>
          <a:p>
            <a:pPr marL="273050" indent="-6350" algn="just">
              <a:buNone/>
            </a:pPr>
            <a:r>
              <a:rPr lang="en-US" sz="2000" i="1" dirty="0" smtClean="0">
                <a:solidFill>
                  <a:schemeClr val="tx1"/>
                </a:solidFill>
              </a:rPr>
              <a:t>It gathers many </a:t>
            </a:r>
            <a:r>
              <a:rPr lang="en-US" sz="2000" b="1" i="1" dirty="0">
                <a:solidFill>
                  <a:schemeClr val="accent3"/>
                </a:solidFill>
              </a:rPr>
              <a:t>feedbacks from the Architects Community</a:t>
            </a:r>
            <a:r>
              <a:rPr lang="en-US" sz="2000" i="1" dirty="0" smtClean="0">
                <a:solidFill>
                  <a:schemeClr val="tx1"/>
                </a:solidFill>
              </a:rPr>
              <a:t>, as well as some </a:t>
            </a:r>
            <a:r>
              <a:rPr lang="en-US" sz="2000" b="1" i="1" dirty="0">
                <a:solidFill>
                  <a:schemeClr val="accent3"/>
                </a:solidFill>
              </a:rPr>
              <a:t>general documents </a:t>
            </a:r>
            <a:r>
              <a:rPr lang="en-US" sz="2000" i="1" dirty="0" smtClean="0">
                <a:solidFill>
                  <a:schemeClr val="tx1"/>
                </a:solidFill>
              </a:rPr>
              <a:t>(</a:t>
            </a:r>
            <a:r>
              <a:rPr lang="en-US" sz="2000" i="1" dirty="0" err="1" smtClean="0">
                <a:solidFill>
                  <a:schemeClr val="tx1"/>
                </a:solidFill>
              </a:rPr>
              <a:t>Capgemini</a:t>
            </a:r>
            <a:r>
              <a:rPr lang="en-US" sz="2000" i="1" dirty="0" smtClean="0">
                <a:solidFill>
                  <a:schemeClr val="tx1"/>
                </a:solidFill>
              </a:rPr>
              <a:t> or external) on Microservices.</a:t>
            </a:r>
          </a:p>
          <a:p>
            <a:pPr algn="just">
              <a:buNone/>
            </a:pPr>
            <a:endParaRPr lang="en-US" sz="2000" i="1" dirty="0">
              <a:solidFill>
                <a:schemeClr val="tx1"/>
              </a:solidFill>
            </a:endParaRPr>
          </a:p>
        </p:txBody>
      </p:sp>
      <p:pic>
        <p:nvPicPr>
          <p:cNvPr id="19" name="Image 1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46947" y="76986"/>
            <a:ext cx="985676" cy="631843"/>
          </a:xfrm>
          <a:prstGeom prst="rect">
            <a:avLst/>
          </a:prstGeom>
        </p:spPr>
      </p:pic>
      <p:grpSp>
        <p:nvGrpSpPr>
          <p:cNvPr id="54" name="Groupe 53"/>
          <p:cNvGrpSpPr/>
          <p:nvPr/>
        </p:nvGrpSpPr>
        <p:grpSpPr>
          <a:xfrm>
            <a:off x="10483442" y="4963131"/>
            <a:ext cx="2097856" cy="1751599"/>
            <a:chOff x="10403053" y="4802359"/>
            <a:chExt cx="2097856" cy="1751599"/>
          </a:xfrm>
        </p:grpSpPr>
        <p:grpSp>
          <p:nvGrpSpPr>
            <p:cNvPr id="27" name="Groupe 26"/>
            <p:cNvGrpSpPr/>
            <p:nvPr/>
          </p:nvGrpSpPr>
          <p:grpSpPr>
            <a:xfrm rot="891072">
              <a:off x="10869934" y="4802359"/>
              <a:ext cx="1630975" cy="1751599"/>
              <a:chOff x="11206694" y="-22834"/>
              <a:chExt cx="910616" cy="980021"/>
            </a:xfrm>
            <a:scene3d>
              <a:camera prst="isometricOffAxis2Left">
                <a:rot lat="1785800" lon="20359333" rev="20845426"/>
              </a:camera>
              <a:lightRig rig="threePt" dir="t"/>
            </a:scene3d>
          </p:grpSpPr>
          <p:sp>
            <p:nvSpPr>
              <p:cNvPr id="28" name="ZoneTexte 27"/>
              <p:cNvSpPr txBox="1"/>
              <p:nvPr/>
            </p:nvSpPr>
            <p:spPr>
              <a:xfrm>
                <a:off x="11206694" y="-22834"/>
                <a:ext cx="190642" cy="338554"/>
              </a:xfrm>
              <a:prstGeom prst="rect">
                <a:avLst/>
              </a:prstGeom>
              <a:noFill/>
            </p:spPr>
            <p:txBody>
              <a:bodyPr wrap="square" rtlCol="0">
                <a:spAutoFit/>
              </a:bodyPr>
              <a:lstStyle/>
              <a:p>
                <a:pPr algn="ctr" defTabSz="603647"/>
                <a:r>
                  <a:rPr lang="fr-FR" sz="1600" b="1" i="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V</a:t>
                </a:r>
              </a:p>
            </p:txBody>
          </p:sp>
          <p:sp>
            <p:nvSpPr>
              <p:cNvPr id="29" name="ZoneTexte 28"/>
              <p:cNvSpPr txBox="1"/>
              <p:nvPr/>
            </p:nvSpPr>
            <p:spPr>
              <a:xfrm>
                <a:off x="11206694" y="130472"/>
                <a:ext cx="190642" cy="338554"/>
              </a:xfrm>
              <a:prstGeom prst="rect">
                <a:avLst/>
              </a:prstGeom>
              <a:noFill/>
            </p:spPr>
            <p:txBody>
              <a:bodyPr wrap="square" rtlCol="0">
                <a:spAutoFit/>
              </a:bodyPr>
              <a:lstStyle/>
              <a:p>
                <a:pPr algn="ctr" defTabSz="603647"/>
                <a:r>
                  <a:rPr lang="fr-FR" sz="1600" b="1" i="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a:t>
                </a:r>
              </a:p>
            </p:txBody>
          </p:sp>
          <p:sp>
            <p:nvSpPr>
              <p:cNvPr id="30" name="ZoneTexte 29"/>
              <p:cNvSpPr txBox="1"/>
              <p:nvPr/>
            </p:nvSpPr>
            <p:spPr>
              <a:xfrm>
                <a:off x="11206694" y="279407"/>
                <a:ext cx="190642" cy="338554"/>
              </a:xfrm>
              <a:prstGeom prst="rect">
                <a:avLst/>
              </a:prstGeom>
              <a:noFill/>
            </p:spPr>
            <p:txBody>
              <a:bodyPr wrap="square" rtlCol="0">
                <a:spAutoFit/>
              </a:bodyPr>
              <a:lstStyle/>
              <a:p>
                <a:pPr algn="ctr" defTabSz="603647"/>
                <a:r>
                  <a:rPr lang="fr-FR" sz="1600" b="1" i="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t>
                </a:r>
              </a:p>
            </p:txBody>
          </p:sp>
          <p:sp>
            <p:nvSpPr>
              <p:cNvPr id="31" name="ZoneTexte 30"/>
              <p:cNvSpPr txBox="1"/>
              <p:nvPr/>
            </p:nvSpPr>
            <p:spPr>
              <a:xfrm>
                <a:off x="11211531" y="432809"/>
                <a:ext cx="905779" cy="223862"/>
              </a:xfrm>
              <a:prstGeom prst="rect">
                <a:avLst/>
              </a:prstGeom>
              <a:noFill/>
            </p:spPr>
            <p:txBody>
              <a:bodyPr wrap="square" lIns="72000" rIns="72000" rtlCol="0">
                <a:spAutoFit/>
              </a:bodyPr>
              <a:lstStyle/>
              <a:p>
                <a:pPr defTabSz="603647"/>
                <a:r>
                  <a:rPr lang="fr-FR" sz="2000" b="1" i="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Sharing</a:t>
                </a:r>
              </a:p>
            </p:txBody>
          </p:sp>
          <p:sp>
            <p:nvSpPr>
              <p:cNvPr id="32" name="ZoneTexte 31"/>
              <p:cNvSpPr txBox="1"/>
              <p:nvPr/>
            </p:nvSpPr>
            <p:spPr>
              <a:xfrm>
                <a:off x="11206694" y="618633"/>
                <a:ext cx="190642" cy="338554"/>
              </a:xfrm>
              <a:prstGeom prst="rect">
                <a:avLst/>
              </a:prstGeom>
              <a:noFill/>
            </p:spPr>
            <p:txBody>
              <a:bodyPr wrap="square" rtlCol="0">
                <a:spAutoFit/>
              </a:bodyPr>
              <a:lstStyle/>
              <a:p>
                <a:pPr algn="ctr" defTabSz="603647"/>
                <a:r>
                  <a:rPr lang="fr-FR" sz="1600" b="1" i="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a:t>
                </a:r>
              </a:p>
            </p:txBody>
          </p:sp>
        </p:grpSp>
        <p:pic>
          <p:nvPicPr>
            <p:cNvPr id="35" name="Image 34"/>
            <p:cNvPicPr>
              <a:picLocks noChangeAspect="1"/>
            </p:cNvPicPr>
            <p:nvPr/>
          </p:nvPicPr>
          <p:blipFill rotWithShape="1">
            <a:blip r:embed="rId3" cstate="screen">
              <a:extLst>
                <a:ext uri="{28A0092B-C50C-407E-A947-70E740481C1C}">
                  <a14:useLocalDpi xmlns:a14="http://schemas.microsoft.com/office/drawing/2010/main"/>
                </a:ext>
              </a:extLst>
            </a:blip>
            <a:srcRect r="17094"/>
            <a:stretch/>
          </p:blipFill>
          <p:spPr>
            <a:xfrm rot="743824">
              <a:off x="10680154" y="5342155"/>
              <a:ext cx="226743" cy="280073"/>
            </a:xfrm>
            <a:prstGeom prst="rect">
              <a:avLst/>
            </a:prstGeom>
            <a:scene3d>
              <a:camera prst="isometricOffAxis2Left">
                <a:rot lat="506548" lon="256884" rev="20625907"/>
              </a:camera>
              <a:lightRig rig="threePt" dir="t"/>
            </a:scene3d>
          </p:spPr>
        </p:pic>
        <p:pic>
          <p:nvPicPr>
            <p:cNvPr id="37" name="Image 36"/>
            <p:cNvPicPr>
              <a:picLocks noChangeAspect="1"/>
            </p:cNvPicPr>
            <p:nvPr/>
          </p:nvPicPr>
          <p:blipFill>
            <a:blip r:embed="rId4"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flipH="1">
              <a:off x="10403053" y="4861279"/>
              <a:ext cx="607142" cy="607142"/>
            </a:xfrm>
            <a:prstGeom prst="rect">
              <a:avLst/>
            </a:prstGeom>
          </p:spPr>
        </p:pic>
      </p:grpSp>
      <p:cxnSp>
        <p:nvCxnSpPr>
          <p:cNvPr id="58" name="Connecteur droit 57"/>
          <p:cNvCxnSpPr/>
          <p:nvPr/>
        </p:nvCxnSpPr>
        <p:spPr>
          <a:xfrm flipH="1">
            <a:off x="1406771" y="2211935"/>
            <a:ext cx="0" cy="2581482"/>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46310"/>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016" y="1063627"/>
            <a:ext cx="10337584" cy="5150360"/>
          </a:xfrm>
          <a:prstGeom prst="rect">
            <a:avLst/>
          </a:prstGeom>
          <a:solidFill>
            <a:srgbClr val="F8F8F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2400" dirty="0" err="1" smtClean="0">
              <a:solidFill>
                <a:schemeClr val="tx2">
                  <a:lumMod val="50000"/>
                </a:schemeClr>
              </a:solidFill>
            </a:endParaRPr>
          </a:p>
        </p:txBody>
      </p:sp>
      <p:sp>
        <p:nvSpPr>
          <p:cNvPr id="8" name="CPTK12TOCA05m01"/>
          <p:cNvSpPr/>
          <p:nvPr/>
        </p:nvSpPr>
        <p:spPr bwMode="auto">
          <a:xfrm>
            <a:off x="1053329" y="1158294"/>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fr-FR" b="1" dirty="0" smtClean="0">
                <a:solidFill>
                  <a:schemeClr val="tx1"/>
                </a:solidFill>
                <a:cs typeface="Arial" charset="0"/>
              </a:rPr>
              <a:t>ADECCO</a:t>
            </a:r>
            <a:endParaRPr lang="fr-FR" b="1" dirty="0">
              <a:solidFill>
                <a:schemeClr val="tx1"/>
              </a:solidFill>
              <a:cs typeface="Arial" charset="0"/>
            </a:endParaRPr>
          </a:p>
        </p:txBody>
      </p:sp>
      <p:sp>
        <p:nvSpPr>
          <p:cNvPr id="9" name="Titre 1"/>
          <p:cNvSpPr>
            <a:spLocks noGrp="1"/>
          </p:cNvSpPr>
          <p:nvPr>
            <p:ph type="title"/>
          </p:nvPr>
        </p:nvSpPr>
        <p:spPr/>
        <p:txBody>
          <a:bodyPr/>
          <a:lstStyle/>
          <a:p>
            <a:r>
              <a:rPr lang="fr-FR" dirty="0" smtClean="0"/>
              <a:t>Return of </a:t>
            </a:r>
            <a:r>
              <a:rPr lang="fr-FR" dirty="0" err="1" smtClean="0"/>
              <a:t>Experience</a:t>
            </a:r>
            <a:r>
              <a:rPr lang="fr-FR" dirty="0" smtClean="0"/>
              <a:t> – </a:t>
            </a:r>
            <a:r>
              <a:rPr lang="en-US" dirty="0" smtClean="0"/>
              <a:t>From </a:t>
            </a:r>
            <a:r>
              <a:rPr lang="en-US" dirty="0"/>
              <a:t>Monolithic to </a:t>
            </a:r>
            <a:r>
              <a:rPr lang="en-US" dirty="0" smtClean="0"/>
              <a:t>Microservices</a:t>
            </a:r>
            <a:endParaRPr lang="fr-FR" dirty="0"/>
          </a:p>
        </p:txBody>
      </p:sp>
      <p:sp>
        <p:nvSpPr>
          <p:cNvPr id="3" name="Espace réservé du contenu 2"/>
          <p:cNvSpPr>
            <a:spLocks noGrp="1"/>
          </p:cNvSpPr>
          <p:nvPr>
            <p:ph idx="1"/>
          </p:nvPr>
        </p:nvSpPr>
        <p:spPr>
          <a:xfrm>
            <a:off x="1216174" y="2393437"/>
            <a:ext cx="9907545" cy="3652253"/>
          </a:xfrm>
        </p:spPr>
        <p:txBody>
          <a:bodyPr/>
          <a:lstStyle/>
          <a:p>
            <a:pPr marL="0" indent="0">
              <a:spcAft>
                <a:spcPts val="1200"/>
              </a:spcAft>
              <a:buNone/>
            </a:pPr>
            <a:r>
              <a:rPr lang="en-US" sz="1400" b="1" u="sng" dirty="0" smtClean="0">
                <a:solidFill>
                  <a:schemeClr val="tx1"/>
                </a:solidFill>
              </a:rPr>
              <a:t>Quick Description:</a:t>
            </a:r>
          </a:p>
          <a:p>
            <a:pPr marL="450850" algn="just">
              <a:spcAft>
                <a:spcPts val="300"/>
              </a:spcAft>
              <a:buClr>
                <a:srgbClr val="C8C500"/>
              </a:buClr>
            </a:pPr>
            <a:r>
              <a:rPr lang="en-US" sz="1400" dirty="0" err="1" smtClean="0">
                <a:solidFill>
                  <a:schemeClr val="tx1"/>
                </a:solidFill>
              </a:rPr>
              <a:t>Capgemini</a:t>
            </a:r>
            <a:r>
              <a:rPr lang="en-US" sz="1400" dirty="0" smtClean="0">
                <a:solidFill>
                  <a:schemeClr val="tx1"/>
                </a:solidFill>
              </a:rPr>
              <a:t> team of around 45 people (France and India)</a:t>
            </a:r>
          </a:p>
          <a:p>
            <a:pPr marL="450850" algn="just">
              <a:spcAft>
                <a:spcPts val="300"/>
              </a:spcAft>
              <a:buClr>
                <a:srgbClr val="C8C500"/>
              </a:buClr>
            </a:pPr>
            <a:r>
              <a:rPr lang="en-US" sz="1400" dirty="0" smtClean="0">
                <a:solidFill>
                  <a:schemeClr val="tx1"/>
                </a:solidFill>
              </a:rPr>
              <a:t>Evolution of an existing monolithic application to a Micro services approach</a:t>
            </a:r>
          </a:p>
          <a:p>
            <a:pPr marL="450850" algn="just">
              <a:spcAft>
                <a:spcPts val="300"/>
              </a:spcAft>
              <a:buClr>
                <a:srgbClr val="C8C500"/>
              </a:buClr>
            </a:pPr>
            <a:r>
              <a:rPr lang="en-US" sz="1400" dirty="0" smtClean="0">
                <a:solidFill>
                  <a:schemeClr val="tx1"/>
                </a:solidFill>
              </a:rPr>
              <a:t>Clients stakes:</a:t>
            </a:r>
          </a:p>
          <a:p>
            <a:pPr marL="736599" lvl="1" indent="-285750" algn="just">
              <a:spcAft>
                <a:spcPts val="300"/>
              </a:spcAft>
              <a:buClr>
                <a:schemeClr val="accent2"/>
              </a:buClr>
              <a:buFont typeface="Wingdings" panose="05000000000000000000" pitchFamily="2" charset="2"/>
              <a:buChar char="ü"/>
            </a:pPr>
            <a:r>
              <a:rPr lang="en-US" sz="1200" dirty="0" smtClean="0">
                <a:solidFill>
                  <a:schemeClr val="tx1"/>
                </a:solidFill>
              </a:rPr>
              <a:t>Modularization of existing application</a:t>
            </a:r>
          </a:p>
          <a:p>
            <a:pPr marL="736599" lvl="1" indent="-285750" algn="just">
              <a:spcAft>
                <a:spcPts val="300"/>
              </a:spcAft>
              <a:buClr>
                <a:schemeClr val="accent2"/>
              </a:buClr>
              <a:buFont typeface="Wingdings" panose="05000000000000000000" pitchFamily="2" charset="2"/>
              <a:buChar char="ü"/>
            </a:pPr>
            <a:r>
              <a:rPr lang="en-US" sz="1200" dirty="0" smtClean="0">
                <a:solidFill>
                  <a:schemeClr val="tx1"/>
                </a:solidFill>
              </a:rPr>
              <a:t>Capacity to handle more evolutions in parallel</a:t>
            </a:r>
          </a:p>
          <a:p>
            <a:pPr marL="736599" lvl="1" indent="-285750" algn="just">
              <a:spcAft>
                <a:spcPts val="300"/>
              </a:spcAft>
              <a:buClr>
                <a:schemeClr val="accent2"/>
              </a:buClr>
              <a:buFont typeface="Wingdings" panose="05000000000000000000" pitchFamily="2" charset="2"/>
              <a:buChar char="ü"/>
            </a:pPr>
            <a:r>
              <a:rPr lang="en-US" sz="1200" dirty="0" smtClean="0">
                <a:solidFill>
                  <a:schemeClr val="tx1"/>
                </a:solidFill>
              </a:rPr>
              <a:t>Reduction of the delay between needs expression and roll-out in production</a:t>
            </a:r>
          </a:p>
          <a:p>
            <a:pPr marL="736599" lvl="1" indent="-285750" algn="just">
              <a:buClr>
                <a:schemeClr val="accent2"/>
              </a:buClr>
              <a:buFont typeface="Wingdings" panose="05000000000000000000" pitchFamily="2" charset="2"/>
              <a:buChar char="ü"/>
            </a:pPr>
            <a:r>
              <a:rPr lang="en-US" sz="1200" dirty="0" smtClean="0">
                <a:solidFill>
                  <a:schemeClr val="tx1"/>
                </a:solidFill>
              </a:rPr>
              <a:t>Application integration with workers and clients portals in the frame of a digital strategy</a:t>
            </a:r>
          </a:p>
          <a:p>
            <a:pPr marL="450850" algn="just">
              <a:spcAft>
                <a:spcPts val="300"/>
              </a:spcAft>
              <a:buClr>
                <a:srgbClr val="C8C500"/>
              </a:buClr>
            </a:pPr>
            <a:r>
              <a:rPr lang="en-US" sz="1400" dirty="0" smtClean="0">
                <a:solidFill>
                  <a:schemeClr val="tx1"/>
                </a:solidFill>
              </a:rPr>
              <a:t>On going project, 1st delivery scheduled for April 2017: services pour le workers portal (requests for advances on salary, employment certificates).</a:t>
            </a:r>
          </a:p>
          <a:p>
            <a:pPr marL="188221" indent="0" algn="just">
              <a:spcAft>
                <a:spcPts val="300"/>
              </a:spcAft>
              <a:buClr>
                <a:schemeClr val="accent2"/>
              </a:buClr>
              <a:buNone/>
            </a:pPr>
            <a:endParaRPr lang="en-US" sz="1200" dirty="0" smtClean="0">
              <a:solidFill>
                <a:schemeClr val="tx1"/>
              </a:solidFill>
            </a:endParaRPr>
          </a:p>
          <a:p>
            <a:pPr marL="188221" indent="0" algn="just">
              <a:spcAft>
                <a:spcPts val="300"/>
              </a:spcAft>
              <a:buClr>
                <a:schemeClr val="accent2"/>
              </a:buClr>
              <a:buNone/>
            </a:pPr>
            <a:r>
              <a:rPr lang="en-US" sz="1400" dirty="0" smtClean="0">
                <a:solidFill>
                  <a:schemeClr val="tx1"/>
                </a:solidFill>
                <a:sym typeface="Wingdings" panose="05000000000000000000" pitchFamily="2" charset="2"/>
              </a:rPr>
              <a:t> </a:t>
            </a:r>
            <a:r>
              <a:rPr lang="en-US" sz="1400" dirty="0" smtClean="0">
                <a:solidFill>
                  <a:schemeClr val="tx1"/>
                </a:solidFill>
              </a:rPr>
              <a:t>Please contact </a:t>
            </a:r>
            <a:r>
              <a:rPr lang="en-US" sz="1400" dirty="0">
                <a:solidFill>
                  <a:schemeClr val="tx1"/>
                </a:solidFill>
                <a:hlinkClick r:id="rId2"/>
              </a:rPr>
              <a:t>Pierre-Loïc </a:t>
            </a:r>
            <a:r>
              <a:rPr lang="en-US" sz="1400" dirty="0" smtClean="0">
                <a:solidFill>
                  <a:schemeClr val="tx1"/>
                </a:solidFill>
                <a:hlinkClick r:id="rId2"/>
              </a:rPr>
              <a:t>ROPARS</a:t>
            </a:r>
            <a:r>
              <a:rPr lang="en-US" sz="1400" dirty="0" smtClean="0">
                <a:solidFill>
                  <a:schemeClr val="tx1"/>
                </a:solidFill>
              </a:rPr>
              <a:t> for more information</a:t>
            </a:r>
            <a:endParaRPr lang="en-US" sz="1400" dirty="0">
              <a:solidFill>
                <a:schemeClr val="tx1"/>
              </a:solidFill>
            </a:endParaRPr>
          </a:p>
        </p:txBody>
      </p:sp>
      <p:sp>
        <p:nvSpPr>
          <p:cNvPr id="7" name="CPTK12TOCA05m01"/>
          <p:cNvSpPr/>
          <p:nvPr/>
        </p:nvSpPr>
        <p:spPr bwMode="auto">
          <a:xfrm>
            <a:off x="1053329"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Client:</a:t>
            </a:r>
            <a:endParaRPr lang="fr-FR" b="1" dirty="0">
              <a:solidFill>
                <a:srgbClr val="263147"/>
              </a:solidFill>
              <a:cs typeface="Arial" charset="0"/>
            </a:endParaRPr>
          </a:p>
        </p:txBody>
      </p:sp>
      <p:sp>
        <p:nvSpPr>
          <p:cNvPr id="11" name="CPTK12TOCA05m01"/>
          <p:cNvSpPr/>
          <p:nvPr/>
        </p:nvSpPr>
        <p:spPr bwMode="auto">
          <a:xfrm>
            <a:off x="4356968" y="1158293"/>
            <a:ext cx="4167600" cy="65373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dirty="0" err="1" smtClean="0">
                <a:solidFill>
                  <a:schemeClr val="tx1"/>
                </a:solidFill>
                <a:cs typeface="Arial" charset="0"/>
              </a:rPr>
              <a:t>Declic</a:t>
            </a:r>
            <a:r>
              <a:rPr lang="en-US" dirty="0" smtClean="0">
                <a:solidFill>
                  <a:schemeClr val="tx1"/>
                </a:solidFill>
                <a:cs typeface="Arial" charset="0"/>
              </a:rPr>
              <a:t> – From Monolithic to Microservices</a:t>
            </a:r>
            <a:endParaRPr lang="en-US" dirty="0">
              <a:solidFill>
                <a:schemeClr val="tx1"/>
              </a:solidFill>
              <a:cs typeface="Arial" charset="0"/>
            </a:endParaRPr>
          </a:p>
        </p:txBody>
      </p:sp>
      <p:sp>
        <p:nvSpPr>
          <p:cNvPr id="12" name="CPTK12TOCA05m01"/>
          <p:cNvSpPr/>
          <p:nvPr/>
        </p:nvSpPr>
        <p:spPr bwMode="auto">
          <a:xfrm>
            <a:off x="4356968"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Project:</a:t>
            </a:r>
            <a:endParaRPr lang="fr-FR" b="1" dirty="0">
              <a:solidFill>
                <a:srgbClr val="263147"/>
              </a:solidFill>
              <a:cs typeface="Arial" charset="0"/>
            </a:endParaRPr>
          </a:p>
        </p:txBody>
      </p:sp>
      <p:sp>
        <p:nvSpPr>
          <p:cNvPr id="13" name="CPTK12TOCA05m01"/>
          <p:cNvSpPr/>
          <p:nvPr/>
        </p:nvSpPr>
        <p:spPr bwMode="auto">
          <a:xfrm>
            <a:off x="8867685" y="1504744"/>
            <a:ext cx="2321424" cy="7370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2000" tIns="0" rIns="72000" bIns="0" numCol="1" rtlCol="0" anchor="ctr" anchorCtr="0" compatLnSpc="1">
            <a:prstTxWarp prst="textNoShape">
              <a:avLst/>
            </a:prstTxWarp>
            <a:noAutofit/>
          </a:bodyPr>
          <a:lstStyle/>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600" dirty="0" smtClean="0">
                <a:solidFill>
                  <a:schemeClr val="tx1"/>
                </a:solidFill>
                <a:hlinkClick r:id="rId2"/>
              </a:rPr>
              <a:t>Pierre-Loïc ROPARS</a:t>
            </a:r>
            <a:endParaRPr lang="en-US" sz="1600" dirty="0" smtClean="0">
              <a:solidFill>
                <a:schemeClr val="tx1"/>
              </a:solidFill>
            </a:endParaRPr>
          </a:p>
        </p:txBody>
      </p:sp>
      <p:sp>
        <p:nvSpPr>
          <p:cNvPr id="14" name="CPTK12TOCA05m01"/>
          <p:cNvSpPr/>
          <p:nvPr/>
        </p:nvSpPr>
        <p:spPr bwMode="auto">
          <a:xfrm>
            <a:off x="8867685" y="1158294"/>
            <a:ext cx="2321424"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Contacts:</a:t>
            </a:r>
            <a:endParaRPr lang="fr-FR" b="1" dirty="0">
              <a:solidFill>
                <a:srgbClr val="263147"/>
              </a:solidFill>
              <a:cs typeface="Arial" charset="0"/>
            </a:endParaRPr>
          </a:p>
        </p:txBody>
      </p:sp>
      <p:sp>
        <p:nvSpPr>
          <p:cNvPr id="15" name="CPTK12TOCA05m01"/>
          <p:cNvSpPr/>
          <p:nvPr/>
        </p:nvSpPr>
        <p:spPr bwMode="auto">
          <a:xfrm>
            <a:off x="1052955" y="1629958"/>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sz="1600" b="1" dirty="0" smtClean="0">
                <a:solidFill>
                  <a:schemeClr val="tx1"/>
                </a:solidFill>
              </a:rPr>
              <a:t>Temporary work</a:t>
            </a:r>
            <a:endParaRPr lang="fr-FR" sz="1600" b="1" dirty="0">
              <a:solidFill>
                <a:schemeClr val="tx1"/>
              </a:solidFill>
              <a:cs typeface="Arial" charset="0"/>
            </a:endParaRPr>
          </a:p>
        </p:txBody>
      </p:sp>
      <p:sp>
        <p:nvSpPr>
          <p:cNvPr id="16" name="CPTK12TOCA05m01"/>
          <p:cNvSpPr/>
          <p:nvPr/>
        </p:nvSpPr>
        <p:spPr bwMode="auto">
          <a:xfrm>
            <a:off x="1052955" y="1629958"/>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Sector:</a:t>
            </a:r>
            <a:endParaRPr lang="fr-FR" b="1" dirty="0">
              <a:solidFill>
                <a:srgbClr val="263147"/>
              </a:solidFill>
              <a:cs typeface="Arial" charset="0"/>
            </a:endParaRPr>
          </a:p>
        </p:txBody>
      </p:sp>
      <p:pic>
        <p:nvPicPr>
          <p:cNvPr id="17" name="Image 16" descr="untitled.bmp"/>
          <p:cNvPicPr>
            <a:picLocks noChangeAspect="1"/>
          </p:cNvPicPr>
          <p:nvPr/>
        </p:nvPicPr>
        <p:blipFill>
          <a:blip r:embed="rId3" cstate="email"/>
          <a:stretch>
            <a:fillRect/>
          </a:stretch>
        </p:blipFill>
        <p:spPr>
          <a:xfrm>
            <a:off x="10933030" y="2012060"/>
            <a:ext cx="381377" cy="381377"/>
          </a:xfrm>
          <a:prstGeom prst="ellipse">
            <a:avLst/>
          </a:prstGeom>
        </p:spPr>
      </p:pic>
    </p:spTree>
    <p:extLst>
      <p:ext uri="{BB962C8B-B14F-4D97-AF65-F5344CB8AC3E}">
        <p14:creationId xmlns:p14="http://schemas.microsoft.com/office/powerpoint/2010/main" val="1063121071"/>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016" y="1063627"/>
            <a:ext cx="10337584" cy="5150360"/>
          </a:xfrm>
          <a:prstGeom prst="rect">
            <a:avLst/>
          </a:prstGeom>
          <a:solidFill>
            <a:srgbClr val="F8F8F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2400" dirty="0" err="1" smtClean="0">
              <a:solidFill>
                <a:schemeClr val="tx2">
                  <a:lumMod val="50000"/>
                </a:schemeClr>
              </a:solidFill>
            </a:endParaRPr>
          </a:p>
        </p:txBody>
      </p:sp>
      <p:sp>
        <p:nvSpPr>
          <p:cNvPr id="8" name="CPTK12TOCA05m01"/>
          <p:cNvSpPr/>
          <p:nvPr/>
        </p:nvSpPr>
        <p:spPr bwMode="auto">
          <a:xfrm>
            <a:off x="1053329" y="1158294"/>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fr-FR" b="1" dirty="0" smtClean="0">
                <a:solidFill>
                  <a:schemeClr val="tx1"/>
                </a:solidFill>
                <a:cs typeface="Arial" charset="0"/>
              </a:rPr>
              <a:t>SCHUFA</a:t>
            </a:r>
            <a:endParaRPr lang="fr-FR" b="1" dirty="0">
              <a:solidFill>
                <a:schemeClr val="tx1"/>
              </a:solidFill>
              <a:cs typeface="Arial" charset="0"/>
            </a:endParaRPr>
          </a:p>
        </p:txBody>
      </p:sp>
      <p:sp>
        <p:nvSpPr>
          <p:cNvPr id="9" name="Titre 1"/>
          <p:cNvSpPr>
            <a:spLocks noGrp="1"/>
          </p:cNvSpPr>
          <p:nvPr>
            <p:ph type="title"/>
          </p:nvPr>
        </p:nvSpPr>
        <p:spPr/>
        <p:txBody>
          <a:bodyPr/>
          <a:lstStyle/>
          <a:p>
            <a:r>
              <a:rPr lang="fr-FR" dirty="0" smtClean="0"/>
              <a:t>Return of </a:t>
            </a:r>
            <a:r>
              <a:rPr lang="fr-FR" dirty="0" err="1" smtClean="0"/>
              <a:t>Experience</a:t>
            </a:r>
            <a:r>
              <a:rPr lang="fr-FR" dirty="0" smtClean="0"/>
              <a:t> – </a:t>
            </a:r>
            <a:r>
              <a:rPr lang="en-US" dirty="0" smtClean="0"/>
              <a:t>Platform </a:t>
            </a:r>
            <a:r>
              <a:rPr lang="en-US" dirty="0"/>
              <a:t>for application </a:t>
            </a:r>
            <a:r>
              <a:rPr lang="en-US" dirty="0" smtClean="0"/>
              <a:t>development based on </a:t>
            </a:r>
            <a:r>
              <a:rPr lang="en-US" dirty="0" err="1" smtClean="0"/>
              <a:t>microservices</a:t>
            </a:r>
            <a:endParaRPr lang="fr-FR" dirty="0"/>
          </a:p>
        </p:txBody>
      </p:sp>
      <p:sp>
        <p:nvSpPr>
          <p:cNvPr id="3" name="Espace réservé du contenu 2"/>
          <p:cNvSpPr>
            <a:spLocks noGrp="1"/>
          </p:cNvSpPr>
          <p:nvPr>
            <p:ph idx="1"/>
          </p:nvPr>
        </p:nvSpPr>
        <p:spPr>
          <a:xfrm>
            <a:off x="1216174" y="2808086"/>
            <a:ext cx="9907545" cy="2909134"/>
          </a:xfrm>
        </p:spPr>
        <p:txBody>
          <a:bodyPr/>
          <a:lstStyle/>
          <a:p>
            <a:pPr marL="0" indent="0">
              <a:spcAft>
                <a:spcPts val="1200"/>
              </a:spcAft>
              <a:buNone/>
            </a:pPr>
            <a:r>
              <a:rPr lang="en-US" sz="1400" b="1" u="sng" dirty="0" smtClean="0">
                <a:solidFill>
                  <a:schemeClr val="tx1"/>
                </a:solidFill>
              </a:rPr>
              <a:t>Quick Description:</a:t>
            </a:r>
          </a:p>
          <a:p>
            <a:pPr marL="450850" algn="just">
              <a:spcAft>
                <a:spcPts val="300"/>
              </a:spcAft>
              <a:buClr>
                <a:srgbClr val="C8C500"/>
              </a:buClr>
            </a:pPr>
            <a:r>
              <a:rPr lang="en-US" sz="1400" dirty="0">
                <a:solidFill>
                  <a:schemeClr val="tx1"/>
                </a:solidFill>
              </a:rPr>
              <a:t>APPS and INFRA are working on a project to build a platform for application development based on micro services architecture (since September </a:t>
            </a:r>
            <a:r>
              <a:rPr lang="en-US" sz="1400" dirty="0" smtClean="0">
                <a:solidFill>
                  <a:schemeClr val="tx1"/>
                </a:solidFill>
              </a:rPr>
              <a:t>2016)</a:t>
            </a:r>
          </a:p>
          <a:p>
            <a:pPr marL="450850" algn="just">
              <a:spcAft>
                <a:spcPts val="300"/>
              </a:spcAft>
              <a:buClr>
                <a:srgbClr val="C8C500"/>
              </a:buClr>
            </a:pPr>
            <a:r>
              <a:rPr lang="en-US" sz="1400" dirty="0" smtClean="0">
                <a:solidFill>
                  <a:schemeClr val="tx1"/>
                </a:solidFill>
              </a:rPr>
              <a:t>The </a:t>
            </a:r>
            <a:r>
              <a:rPr lang="en-US" sz="1400" dirty="0">
                <a:solidFill>
                  <a:schemeClr val="tx1"/>
                </a:solidFill>
              </a:rPr>
              <a:t>platform uses </a:t>
            </a:r>
            <a:r>
              <a:rPr lang="en-US" sz="1400" dirty="0" err="1">
                <a:solidFill>
                  <a:schemeClr val="tx1"/>
                </a:solidFill>
              </a:rPr>
              <a:t>Kubernetes</a:t>
            </a:r>
            <a:r>
              <a:rPr lang="en-US" sz="1400" dirty="0">
                <a:solidFill>
                  <a:schemeClr val="tx1"/>
                </a:solidFill>
              </a:rPr>
              <a:t> Cluster, </a:t>
            </a:r>
            <a:r>
              <a:rPr lang="en-US" sz="1400" dirty="0" err="1">
                <a:solidFill>
                  <a:schemeClr val="tx1"/>
                </a:solidFill>
              </a:rPr>
              <a:t>Docker</a:t>
            </a:r>
            <a:r>
              <a:rPr lang="en-US" sz="1400" dirty="0">
                <a:solidFill>
                  <a:schemeClr val="tx1"/>
                </a:solidFill>
              </a:rPr>
              <a:t> Container and various other tools like </a:t>
            </a:r>
            <a:r>
              <a:rPr lang="en-US" sz="1400" dirty="0" err="1">
                <a:solidFill>
                  <a:schemeClr val="tx1"/>
                </a:solidFill>
              </a:rPr>
              <a:t>Ansible</a:t>
            </a:r>
            <a:r>
              <a:rPr lang="en-US" sz="1400" dirty="0">
                <a:solidFill>
                  <a:schemeClr val="tx1"/>
                </a:solidFill>
              </a:rPr>
              <a:t>, DEIS and </a:t>
            </a:r>
            <a:r>
              <a:rPr lang="en-US" sz="1400" dirty="0" smtClean="0">
                <a:solidFill>
                  <a:schemeClr val="tx1"/>
                </a:solidFill>
              </a:rPr>
              <a:t>Jenkins</a:t>
            </a:r>
          </a:p>
          <a:p>
            <a:pPr marL="450850" algn="just">
              <a:spcAft>
                <a:spcPts val="300"/>
              </a:spcAft>
              <a:buClr>
                <a:srgbClr val="C8C500"/>
              </a:buClr>
            </a:pPr>
            <a:r>
              <a:rPr lang="en-US" sz="1400" dirty="0" smtClean="0">
                <a:solidFill>
                  <a:schemeClr val="tx1"/>
                </a:solidFill>
              </a:rPr>
              <a:t>This </a:t>
            </a:r>
            <a:r>
              <a:rPr lang="en-US" sz="1400" dirty="0">
                <a:solidFill>
                  <a:schemeClr val="tx1"/>
                </a:solidFill>
              </a:rPr>
              <a:t>platform is comparable to </a:t>
            </a:r>
            <a:r>
              <a:rPr lang="en-US" sz="1400" dirty="0" smtClean="0">
                <a:solidFill>
                  <a:schemeClr val="tx1"/>
                </a:solidFill>
              </a:rPr>
              <a:t>the </a:t>
            </a:r>
            <a:r>
              <a:rPr lang="en-US" sz="1400" dirty="0" err="1" smtClean="0">
                <a:solidFill>
                  <a:schemeClr val="tx1"/>
                </a:solidFill>
              </a:rPr>
              <a:t>Capgemini</a:t>
            </a:r>
            <a:r>
              <a:rPr lang="en-US" sz="1400" dirty="0" smtClean="0">
                <a:solidFill>
                  <a:schemeClr val="tx1"/>
                </a:solidFill>
              </a:rPr>
              <a:t> </a:t>
            </a:r>
            <a:r>
              <a:rPr lang="en-US" sz="1400" dirty="0">
                <a:solidFill>
                  <a:schemeClr val="tx1"/>
                </a:solidFill>
              </a:rPr>
              <a:t>Apollo </a:t>
            </a:r>
            <a:r>
              <a:rPr lang="en-US" sz="1400" dirty="0" smtClean="0">
                <a:solidFill>
                  <a:schemeClr val="tx1"/>
                </a:solidFill>
              </a:rPr>
              <a:t>platform</a:t>
            </a:r>
            <a:endParaRPr lang="en-US" sz="1400" dirty="0">
              <a:solidFill>
                <a:schemeClr val="tx1"/>
              </a:solidFill>
            </a:endParaRPr>
          </a:p>
          <a:p>
            <a:pPr marL="188221" indent="0" algn="just">
              <a:spcAft>
                <a:spcPts val="300"/>
              </a:spcAft>
              <a:buClr>
                <a:schemeClr val="accent2"/>
              </a:buClr>
              <a:buNone/>
            </a:pPr>
            <a:endParaRPr lang="en-US" sz="1200" dirty="0" smtClean="0">
              <a:solidFill>
                <a:schemeClr val="tx1"/>
              </a:solidFill>
            </a:endParaRPr>
          </a:p>
          <a:p>
            <a:pPr marL="188221" indent="0" algn="just">
              <a:spcAft>
                <a:spcPts val="300"/>
              </a:spcAft>
              <a:buClr>
                <a:schemeClr val="accent2"/>
              </a:buClr>
              <a:buNone/>
            </a:pPr>
            <a:r>
              <a:rPr lang="en-US" sz="1400" dirty="0" smtClean="0">
                <a:solidFill>
                  <a:schemeClr val="tx1"/>
                </a:solidFill>
                <a:sym typeface="Wingdings" panose="05000000000000000000" pitchFamily="2" charset="2"/>
              </a:rPr>
              <a:t> </a:t>
            </a:r>
            <a:r>
              <a:rPr lang="en-US" sz="1400" dirty="0" smtClean="0">
                <a:solidFill>
                  <a:schemeClr val="tx1"/>
                </a:solidFill>
              </a:rPr>
              <a:t>Please contact </a:t>
            </a:r>
            <a:r>
              <a:rPr lang="en-US" sz="1400" dirty="0">
                <a:solidFill>
                  <a:schemeClr val="tx1"/>
                </a:solidFill>
                <a:hlinkClick r:id="rId2"/>
              </a:rPr>
              <a:t>Cornelia </a:t>
            </a:r>
            <a:r>
              <a:rPr lang="en-US" sz="1400" dirty="0" smtClean="0">
                <a:solidFill>
                  <a:schemeClr val="tx1"/>
                </a:solidFill>
                <a:hlinkClick r:id="rId2"/>
              </a:rPr>
              <a:t>Görs</a:t>
            </a:r>
            <a:r>
              <a:rPr lang="en-US" sz="1400" dirty="0" smtClean="0">
                <a:solidFill>
                  <a:schemeClr val="tx1"/>
                </a:solidFill>
              </a:rPr>
              <a:t> for more information</a:t>
            </a:r>
            <a:endParaRPr lang="en-US" sz="1400" dirty="0">
              <a:solidFill>
                <a:schemeClr val="tx1"/>
              </a:solidFill>
            </a:endParaRPr>
          </a:p>
        </p:txBody>
      </p:sp>
      <p:sp>
        <p:nvSpPr>
          <p:cNvPr id="7" name="CPTK12TOCA05m01"/>
          <p:cNvSpPr/>
          <p:nvPr/>
        </p:nvSpPr>
        <p:spPr bwMode="auto">
          <a:xfrm>
            <a:off x="1053329"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Client:</a:t>
            </a:r>
            <a:endParaRPr lang="fr-FR" b="1" dirty="0">
              <a:solidFill>
                <a:srgbClr val="263147"/>
              </a:solidFill>
              <a:cs typeface="Arial" charset="0"/>
            </a:endParaRPr>
          </a:p>
        </p:txBody>
      </p:sp>
      <p:sp>
        <p:nvSpPr>
          <p:cNvPr id="11" name="CPTK12TOCA05m01"/>
          <p:cNvSpPr/>
          <p:nvPr/>
        </p:nvSpPr>
        <p:spPr bwMode="auto">
          <a:xfrm>
            <a:off x="4356968" y="1158293"/>
            <a:ext cx="4167600" cy="65373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dirty="0" smtClean="0">
                <a:solidFill>
                  <a:schemeClr val="tx1"/>
                </a:solidFill>
              </a:rPr>
              <a:t>Platform </a:t>
            </a:r>
            <a:r>
              <a:rPr lang="en-US" dirty="0">
                <a:solidFill>
                  <a:schemeClr val="tx1"/>
                </a:solidFill>
              </a:rPr>
              <a:t>for application development</a:t>
            </a:r>
            <a:endParaRPr lang="en-US" dirty="0">
              <a:solidFill>
                <a:schemeClr val="tx1"/>
              </a:solidFill>
              <a:cs typeface="Arial" charset="0"/>
            </a:endParaRPr>
          </a:p>
        </p:txBody>
      </p:sp>
      <p:sp>
        <p:nvSpPr>
          <p:cNvPr id="12" name="CPTK12TOCA05m01"/>
          <p:cNvSpPr/>
          <p:nvPr/>
        </p:nvSpPr>
        <p:spPr bwMode="auto">
          <a:xfrm>
            <a:off x="4356968"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Project:</a:t>
            </a:r>
            <a:endParaRPr lang="fr-FR" b="1" dirty="0">
              <a:solidFill>
                <a:srgbClr val="263147"/>
              </a:solidFill>
              <a:cs typeface="Arial" charset="0"/>
            </a:endParaRPr>
          </a:p>
        </p:txBody>
      </p:sp>
      <p:sp>
        <p:nvSpPr>
          <p:cNvPr id="13" name="CPTK12TOCA05m01"/>
          <p:cNvSpPr/>
          <p:nvPr/>
        </p:nvSpPr>
        <p:spPr bwMode="auto">
          <a:xfrm>
            <a:off x="8867685" y="1504744"/>
            <a:ext cx="2321424" cy="7370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2000" tIns="0" rIns="72000" bIns="0" numCol="1" rtlCol="0" anchor="ctr" anchorCtr="0" compatLnSpc="1">
            <a:prstTxWarp prst="textNoShape">
              <a:avLst/>
            </a:prstTxWarp>
            <a:noAutofit/>
          </a:bodyPr>
          <a:lstStyle/>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600" dirty="0" smtClean="0">
                <a:solidFill>
                  <a:schemeClr val="tx1"/>
                </a:solidFill>
                <a:hlinkClick r:id="rId2"/>
              </a:rPr>
              <a:t>Cornelia Görs</a:t>
            </a:r>
            <a:endParaRPr lang="en-US" sz="1600" dirty="0">
              <a:solidFill>
                <a:schemeClr val="tx1"/>
              </a:solidFill>
            </a:endParaRPr>
          </a:p>
        </p:txBody>
      </p:sp>
      <p:sp>
        <p:nvSpPr>
          <p:cNvPr id="14" name="CPTK12TOCA05m01"/>
          <p:cNvSpPr/>
          <p:nvPr/>
        </p:nvSpPr>
        <p:spPr bwMode="auto">
          <a:xfrm>
            <a:off x="8867685" y="1158294"/>
            <a:ext cx="2321424"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Contacts:</a:t>
            </a:r>
            <a:endParaRPr lang="fr-FR" b="1" dirty="0">
              <a:solidFill>
                <a:srgbClr val="263147"/>
              </a:solidFill>
              <a:cs typeface="Arial" charset="0"/>
            </a:endParaRPr>
          </a:p>
        </p:txBody>
      </p:sp>
      <p:sp>
        <p:nvSpPr>
          <p:cNvPr id="15" name="CPTK12TOCA05m01"/>
          <p:cNvSpPr/>
          <p:nvPr/>
        </p:nvSpPr>
        <p:spPr bwMode="auto">
          <a:xfrm>
            <a:off x="1052955" y="1629958"/>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chemeClr val="tx1"/>
                </a:solidFill>
              </a:rPr>
              <a:t>Banking</a:t>
            </a:r>
            <a:endParaRPr lang="fr-FR" b="1" dirty="0">
              <a:solidFill>
                <a:schemeClr val="tx1"/>
              </a:solidFill>
              <a:cs typeface="Arial" charset="0"/>
            </a:endParaRPr>
          </a:p>
        </p:txBody>
      </p:sp>
      <p:sp>
        <p:nvSpPr>
          <p:cNvPr id="16" name="CPTK12TOCA05m01"/>
          <p:cNvSpPr/>
          <p:nvPr/>
        </p:nvSpPr>
        <p:spPr bwMode="auto">
          <a:xfrm>
            <a:off x="1052955" y="1629958"/>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Sector:</a:t>
            </a:r>
            <a:endParaRPr lang="fr-FR" b="1" dirty="0">
              <a:solidFill>
                <a:srgbClr val="263147"/>
              </a:solidFill>
              <a:cs typeface="Arial" charset="0"/>
            </a:endParaRPr>
          </a:p>
        </p:txBody>
      </p:sp>
      <p:pic>
        <p:nvPicPr>
          <p:cNvPr id="18" name="Image 17" descr="german.bmp"/>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0896223" y="1980858"/>
            <a:ext cx="381377" cy="393296"/>
          </a:xfrm>
          <a:prstGeom prst="ellipse">
            <a:avLst/>
          </a:prstGeom>
        </p:spPr>
      </p:pic>
    </p:spTree>
    <p:extLst>
      <p:ext uri="{BB962C8B-B14F-4D97-AF65-F5344CB8AC3E}">
        <p14:creationId xmlns:p14="http://schemas.microsoft.com/office/powerpoint/2010/main" val="2806947253"/>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016" y="1063627"/>
            <a:ext cx="10337584" cy="5150360"/>
          </a:xfrm>
          <a:prstGeom prst="rect">
            <a:avLst/>
          </a:prstGeom>
          <a:solidFill>
            <a:srgbClr val="F8F8F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2400" dirty="0" err="1" smtClean="0">
              <a:solidFill>
                <a:schemeClr val="tx2">
                  <a:lumMod val="50000"/>
                </a:schemeClr>
              </a:solidFill>
            </a:endParaRPr>
          </a:p>
        </p:txBody>
      </p:sp>
      <p:sp>
        <p:nvSpPr>
          <p:cNvPr id="8" name="CPTK12TOCA05m01"/>
          <p:cNvSpPr/>
          <p:nvPr/>
        </p:nvSpPr>
        <p:spPr bwMode="auto">
          <a:xfrm>
            <a:off x="1053329" y="1158294"/>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fr-FR" b="1" dirty="0">
                <a:solidFill>
                  <a:schemeClr val="tx1"/>
                </a:solidFill>
                <a:cs typeface="Arial" charset="0"/>
              </a:rPr>
              <a:t>BEC</a:t>
            </a:r>
          </a:p>
        </p:txBody>
      </p:sp>
      <p:sp>
        <p:nvSpPr>
          <p:cNvPr id="9" name="Titre 1"/>
          <p:cNvSpPr>
            <a:spLocks noGrp="1"/>
          </p:cNvSpPr>
          <p:nvPr>
            <p:ph type="title"/>
          </p:nvPr>
        </p:nvSpPr>
        <p:spPr/>
        <p:txBody>
          <a:bodyPr/>
          <a:lstStyle/>
          <a:p>
            <a:r>
              <a:rPr lang="fr-FR" dirty="0" smtClean="0"/>
              <a:t>Return of </a:t>
            </a:r>
            <a:r>
              <a:rPr lang="fr-FR" dirty="0" err="1" smtClean="0"/>
              <a:t>Experience</a:t>
            </a:r>
            <a:r>
              <a:rPr lang="fr-FR" dirty="0" smtClean="0"/>
              <a:t> – </a:t>
            </a:r>
            <a:r>
              <a:rPr lang="en-US" dirty="0" smtClean="0"/>
              <a:t>Platform </a:t>
            </a:r>
            <a:r>
              <a:rPr lang="en-US" dirty="0"/>
              <a:t>for application </a:t>
            </a:r>
            <a:r>
              <a:rPr lang="en-US" dirty="0" smtClean="0"/>
              <a:t>development based on </a:t>
            </a:r>
            <a:r>
              <a:rPr lang="en-US" dirty="0" err="1" smtClean="0"/>
              <a:t>microservices</a:t>
            </a:r>
            <a:endParaRPr lang="fr-FR" dirty="0"/>
          </a:p>
        </p:txBody>
      </p:sp>
      <p:sp>
        <p:nvSpPr>
          <p:cNvPr id="3" name="Espace réservé du contenu 2"/>
          <p:cNvSpPr>
            <a:spLocks noGrp="1"/>
          </p:cNvSpPr>
          <p:nvPr>
            <p:ph idx="1"/>
          </p:nvPr>
        </p:nvSpPr>
        <p:spPr>
          <a:xfrm>
            <a:off x="1216174" y="2808086"/>
            <a:ext cx="9907545" cy="2909134"/>
          </a:xfrm>
        </p:spPr>
        <p:txBody>
          <a:bodyPr/>
          <a:lstStyle/>
          <a:p>
            <a:pPr marL="0" indent="0">
              <a:spcAft>
                <a:spcPts val="1200"/>
              </a:spcAft>
              <a:buNone/>
            </a:pPr>
            <a:r>
              <a:rPr lang="en-US" sz="1400" b="1" u="sng" dirty="0" smtClean="0">
                <a:solidFill>
                  <a:schemeClr val="tx1"/>
                </a:solidFill>
              </a:rPr>
              <a:t>Quick Description:</a:t>
            </a:r>
          </a:p>
          <a:p>
            <a:pPr marL="450850" algn="just">
              <a:spcAft>
                <a:spcPts val="300"/>
              </a:spcAft>
              <a:buClr>
                <a:srgbClr val="C8C500"/>
              </a:buClr>
            </a:pPr>
            <a:r>
              <a:rPr lang="en-US" sz="1400" dirty="0">
                <a:solidFill>
                  <a:schemeClr val="tx1"/>
                </a:solidFill>
              </a:rPr>
              <a:t>I am on an engagement for BEC, a financial sector IT services provider serving 25 smaller banks in </a:t>
            </a:r>
            <a:r>
              <a:rPr lang="en-US" sz="1400" dirty="0" smtClean="0">
                <a:solidFill>
                  <a:schemeClr val="tx1"/>
                </a:solidFill>
              </a:rPr>
              <a:t>Denmark</a:t>
            </a:r>
          </a:p>
          <a:p>
            <a:pPr marL="450850" algn="just">
              <a:spcAft>
                <a:spcPts val="300"/>
              </a:spcAft>
              <a:buClr>
                <a:srgbClr val="C8C500"/>
              </a:buClr>
            </a:pPr>
            <a:r>
              <a:rPr lang="en-US" sz="1400" dirty="0" smtClean="0">
                <a:solidFill>
                  <a:schemeClr val="tx1"/>
                </a:solidFill>
              </a:rPr>
              <a:t>BEC </a:t>
            </a:r>
            <a:r>
              <a:rPr lang="en-US" sz="1400" dirty="0">
                <a:solidFill>
                  <a:schemeClr val="tx1"/>
                </a:solidFill>
              </a:rPr>
              <a:t>has started a journey towards </a:t>
            </a:r>
            <a:r>
              <a:rPr lang="en-US" sz="1400" dirty="0" smtClean="0">
                <a:solidFill>
                  <a:schemeClr val="tx1"/>
                </a:solidFill>
              </a:rPr>
              <a:t>micro services </a:t>
            </a:r>
            <a:r>
              <a:rPr lang="en-US" sz="1400" dirty="0">
                <a:solidFill>
                  <a:schemeClr val="tx1"/>
                </a:solidFill>
              </a:rPr>
              <a:t>and API’s on top of their </a:t>
            </a:r>
            <a:r>
              <a:rPr lang="en-US" sz="1400" b="1" dirty="0">
                <a:solidFill>
                  <a:schemeClr val="tx1"/>
                </a:solidFill>
              </a:rPr>
              <a:t>legacy mainframe monolith </a:t>
            </a:r>
            <a:r>
              <a:rPr lang="en-US" sz="1400" dirty="0">
                <a:solidFill>
                  <a:schemeClr val="tx1"/>
                </a:solidFill>
              </a:rPr>
              <a:t>and we have a small team leading the </a:t>
            </a:r>
            <a:r>
              <a:rPr lang="en-US" sz="1400" b="1" dirty="0">
                <a:solidFill>
                  <a:schemeClr val="tx1"/>
                </a:solidFill>
              </a:rPr>
              <a:t>overall architecture work </a:t>
            </a:r>
            <a:r>
              <a:rPr lang="en-US" sz="1400" dirty="0">
                <a:solidFill>
                  <a:schemeClr val="tx1"/>
                </a:solidFill>
              </a:rPr>
              <a:t>and the </a:t>
            </a:r>
            <a:r>
              <a:rPr lang="en-US" sz="1400" b="1" dirty="0">
                <a:solidFill>
                  <a:schemeClr val="tx1"/>
                </a:solidFill>
              </a:rPr>
              <a:t>security </a:t>
            </a:r>
            <a:r>
              <a:rPr lang="en-US" sz="1400" b="1" dirty="0" smtClean="0">
                <a:solidFill>
                  <a:schemeClr val="tx1"/>
                </a:solidFill>
              </a:rPr>
              <a:t>stream</a:t>
            </a:r>
            <a:endParaRPr lang="en-US" sz="1400" dirty="0">
              <a:solidFill>
                <a:schemeClr val="tx1"/>
              </a:solidFill>
            </a:endParaRPr>
          </a:p>
          <a:p>
            <a:pPr marL="450850" algn="just">
              <a:spcAft>
                <a:spcPts val="300"/>
              </a:spcAft>
              <a:buClr>
                <a:srgbClr val="C8C500"/>
              </a:buClr>
            </a:pPr>
            <a:r>
              <a:rPr lang="en-US" sz="1400" dirty="0" smtClean="0">
                <a:solidFill>
                  <a:schemeClr val="tx1"/>
                </a:solidFill>
              </a:rPr>
              <a:t>Next </a:t>
            </a:r>
            <a:r>
              <a:rPr lang="en-US" sz="1400" dirty="0">
                <a:solidFill>
                  <a:schemeClr val="tx1"/>
                </a:solidFill>
              </a:rPr>
              <a:t>steps will be to extend the </a:t>
            </a:r>
            <a:r>
              <a:rPr lang="en-US" sz="1400" dirty="0" smtClean="0">
                <a:solidFill>
                  <a:schemeClr val="tx1"/>
                </a:solidFill>
              </a:rPr>
              <a:t>micro services </a:t>
            </a:r>
            <a:r>
              <a:rPr lang="en-US" sz="1400" dirty="0">
                <a:solidFill>
                  <a:schemeClr val="tx1"/>
                </a:solidFill>
              </a:rPr>
              <a:t>architecture into decentralized development and </a:t>
            </a:r>
            <a:r>
              <a:rPr lang="en-US" sz="1400" b="1" dirty="0">
                <a:solidFill>
                  <a:schemeClr val="tx1"/>
                </a:solidFill>
              </a:rPr>
              <a:t>deploying a </a:t>
            </a:r>
            <a:r>
              <a:rPr lang="en-US" sz="1400" b="1" dirty="0" err="1">
                <a:solidFill>
                  <a:schemeClr val="tx1"/>
                </a:solidFill>
              </a:rPr>
              <a:t>PaaS</a:t>
            </a:r>
            <a:r>
              <a:rPr lang="en-US" sz="1400" b="1" dirty="0">
                <a:solidFill>
                  <a:schemeClr val="tx1"/>
                </a:solidFill>
              </a:rPr>
              <a:t> </a:t>
            </a:r>
            <a:r>
              <a:rPr lang="en-US" sz="1400" dirty="0">
                <a:solidFill>
                  <a:schemeClr val="tx1"/>
                </a:solidFill>
              </a:rPr>
              <a:t>in the datacenter to execute the </a:t>
            </a:r>
            <a:r>
              <a:rPr lang="en-US" sz="1400" dirty="0" smtClean="0">
                <a:solidFill>
                  <a:schemeClr val="tx1"/>
                </a:solidFill>
              </a:rPr>
              <a:t>micro services.</a:t>
            </a:r>
          </a:p>
          <a:p>
            <a:pPr marL="450850" algn="just">
              <a:spcAft>
                <a:spcPts val="300"/>
              </a:spcAft>
              <a:buClr>
                <a:srgbClr val="C8C500"/>
              </a:buClr>
            </a:pPr>
            <a:endParaRPr lang="en-US" sz="1200" dirty="0" smtClean="0">
              <a:solidFill>
                <a:schemeClr val="tx1"/>
              </a:solidFill>
            </a:endParaRPr>
          </a:p>
          <a:p>
            <a:pPr marL="188221" indent="0" algn="just">
              <a:spcAft>
                <a:spcPts val="300"/>
              </a:spcAft>
              <a:buClr>
                <a:schemeClr val="accent2"/>
              </a:buClr>
              <a:buNone/>
            </a:pPr>
            <a:r>
              <a:rPr lang="en-US" sz="1400" dirty="0" smtClean="0">
                <a:solidFill>
                  <a:schemeClr val="tx1"/>
                </a:solidFill>
                <a:sym typeface="Wingdings" panose="05000000000000000000" pitchFamily="2" charset="2"/>
              </a:rPr>
              <a:t> </a:t>
            </a:r>
            <a:r>
              <a:rPr lang="en-US" sz="1400" dirty="0" smtClean="0">
                <a:solidFill>
                  <a:schemeClr val="tx1"/>
                </a:solidFill>
              </a:rPr>
              <a:t>Please contact </a:t>
            </a:r>
            <a:r>
              <a:rPr lang="en-US" sz="1400" dirty="0">
                <a:solidFill>
                  <a:schemeClr val="tx1"/>
                </a:solidFill>
                <a:hlinkClick r:id="rId2"/>
              </a:rPr>
              <a:t>Carsten </a:t>
            </a:r>
            <a:r>
              <a:rPr lang="en-US" sz="1400" dirty="0" smtClean="0">
                <a:solidFill>
                  <a:schemeClr val="tx1"/>
                </a:solidFill>
                <a:hlinkClick r:id="rId2"/>
              </a:rPr>
              <a:t>Rasmussen</a:t>
            </a:r>
            <a:r>
              <a:rPr lang="en-US" sz="1400" dirty="0" smtClean="0">
                <a:solidFill>
                  <a:schemeClr val="tx1"/>
                </a:solidFill>
              </a:rPr>
              <a:t> for more information</a:t>
            </a:r>
            <a:endParaRPr lang="en-US" sz="1400" dirty="0">
              <a:solidFill>
                <a:schemeClr val="tx1"/>
              </a:solidFill>
            </a:endParaRPr>
          </a:p>
        </p:txBody>
      </p:sp>
      <p:sp>
        <p:nvSpPr>
          <p:cNvPr id="7" name="CPTK12TOCA05m01"/>
          <p:cNvSpPr/>
          <p:nvPr/>
        </p:nvSpPr>
        <p:spPr bwMode="auto">
          <a:xfrm>
            <a:off x="1053329"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Client:</a:t>
            </a:r>
            <a:endParaRPr lang="fr-FR" b="1" dirty="0">
              <a:solidFill>
                <a:srgbClr val="263147"/>
              </a:solidFill>
              <a:cs typeface="Arial" charset="0"/>
            </a:endParaRPr>
          </a:p>
        </p:txBody>
      </p:sp>
      <p:sp>
        <p:nvSpPr>
          <p:cNvPr id="11" name="CPTK12TOCA05m01"/>
          <p:cNvSpPr/>
          <p:nvPr/>
        </p:nvSpPr>
        <p:spPr bwMode="auto">
          <a:xfrm>
            <a:off x="4356968" y="1158293"/>
            <a:ext cx="4167600" cy="65373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dirty="0" smtClean="0">
                <a:solidFill>
                  <a:schemeClr val="tx1"/>
                </a:solidFill>
              </a:rPr>
              <a:t>Platform </a:t>
            </a:r>
            <a:r>
              <a:rPr lang="en-US" dirty="0">
                <a:solidFill>
                  <a:schemeClr val="tx1"/>
                </a:solidFill>
              </a:rPr>
              <a:t>for application development</a:t>
            </a:r>
            <a:endParaRPr lang="en-US" dirty="0">
              <a:solidFill>
                <a:schemeClr val="tx1"/>
              </a:solidFill>
              <a:cs typeface="Arial" charset="0"/>
            </a:endParaRPr>
          </a:p>
        </p:txBody>
      </p:sp>
      <p:sp>
        <p:nvSpPr>
          <p:cNvPr id="12" name="CPTK12TOCA05m01"/>
          <p:cNvSpPr/>
          <p:nvPr/>
        </p:nvSpPr>
        <p:spPr bwMode="auto">
          <a:xfrm>
            <a:off x="4356968"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Project:</a:t>
            </a:r>
            <a:endParaRPr lang="fr-FR" b="1" dirty="0">
              <a:solidFill>
                <a:srgbClr val="263147"/>
              </a:solidFill>
              <a:cs typeface="Arial" charset="0"/>
            </a:endParaRPr>
          </a:p>
        </p:txBody>
      </p:sp>
      <p:sp>
        <p:nvSpPr>
          <p:cNvPr id="13" name="CPTK12TOCA05m01"/>
          <p:cNvSpPr/>
          <p:nvPr/>
        </p:nvSpPr>
        <p:spPr bwMode="auto">
          <a:xfrm>
            <a:off x="8867685" y="1504744"/>
            <a:ext cx="2321424" cy="7370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2000" tIns="0" rIns="72000" bIns="0" numCol="1" rtlCol="0" anchor="ctr" anchorCtr="0" compatLnSpc="1">
            <a:prstTxWarp prst="textNoShape">
              <a:avLst/>
            </a:prstTxWarp>
            <a:noAutofit/>
          </a:bodyPr>
          <a:lstStyle/>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600" dirty="0" smtClean="0">
                <a:solidFill>
                  <a:schemeClr val="tx1"/>
                </a:solidFill>
                <a:hlinkClick r:id="rId2"/>
              </a:rPr>
              <a:t>Carsten Rasmussen</a:t>
            </a:r>
            <a:endParaRPr lang="en-US" sz="1600" dirty="0">
              <a:solidFill>
                <a:schemeClr val="tx1"/>
              </a:solidFill>
            </a:endParaRPr>
          </a:p>
        </p:txBody>
      </p:sp>
      <p:sp>
        <p:nvSpPr>
          <p:cNvPr id="14" name="CPTK12TOCA05m01"/>
          <p:cNvSpPr/>
          <p:nvPr/>
        </p:nvSpPr>
        <p:spPr bwMode="auto">
          <a:xfrm>
            <a:off x="8867685" y="1158294"/>
            <a:ext cx="2321424"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Contacts:</a:t>
            </a:r>
            <a:endParaRPr lang="fr-FR" b="1" dirty="0">
              <a:solidFill>
                <a:srgbClr val="263147"/>
              </a:solidFill>
              <a:cs typeface="Arial" charset="0"/>
            </a:endParaRPr>
          </a:p>
        </p:txBody>
      </p:sp>
      <p:sp>
        <p:nvSpPr>
          <p:cNvPr id="15" name="CPTK12TOCA05m01"/>
          <p:cNvSpPr/>
          <p:nvPr/>
        </p:nvSpPr>
        <p:spPr bwMode="auto">
          <a:xfrm>
            <a:off x="1052955" y="1629958"/>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chemeClr val="tx1"/>
                </a:solidFill>
              </a:rPr>
              <a:t>IT for Finance</a:t>
            </a:r>
            <a:endParaRPr lang="fr-FR" b="1" dirty="0">
              <a:solidFill>
                <a:schemeClr val="tx1"/>
              </a:solidFill>
              <a:cs typeface="Arial" charset="0"/>
            </a:endParaRPr>
          </a:p>
        </p:txBody>
      </p:sp>
      <p:sp>
        <p:nvSpPr>
          <p:cNvPr id="16" name="CPTK12TOCA05m01"/>
          <p:cNvSpPr/>
          <p:nvPr/>
        </p:nvSpPr>
        <p:spPr bwMode="auto">
          <a:xfrm>
            <a:off x="1052955" y="1629958"/>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Sector:</a:t>
            </a:r>
            <a:endParaRPr lang="fr-FR" b="1" dirty="0">
              <a:solidFill>
                <a:srgbClr val="263147"/>
              </a:solidFill>
              <a:cs typeface="Arial" charset="0"/>
            </a:endParaRPr>
          </a:p>
        </p:txBody>
      </p:sp>
      <p:pic>
        <p:nvPicPr>
          <p:cNvPr id="18" name="Image 1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923198" y="1989958"/>
            <a:ext cx="381377" cy="381377"/>
          </a:xfrm>
          <a:prstGeom prst="rect">
            <a:avLst/>
          </a:prstGeom>
        </p:spPr>
      </p:pic>
    </p:spTree>
    <p:extLst>
      <p:ext uri="{BB962C8B-B14F-4D97-AF65-F5344CB8AC3E}">
        <p14:creationId xmlns:p14="http://schemas.microsoft.com/office/powerpoint/2010/main" val="4101964820"/>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016" y="1063627"/>
            <a:ext cx="10337584" cy="5150360"/>
          </a:xfrm>
          <a:prstGeom prst="rect">
            <a:avLst/>
          </a:prstGeom>
          <a:solidFill>
            <a:srgbClr val="F8F8F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2400" dirty="0" err="1" smtClean="0">
              <a:solidFill>
                <a:schemeClr val="tx2">
                  <a:lumMod val="50000"/>
                </a:schemeClr>
              </a:solidFill>
            </a:endParaRPr>
          </a:p>
        </p:txBody>
      </p:sp>
      <p:sp>
        <p:nvSpPr>
          <p:cNvPr id="8" name="CPTK12TOCA05m01"/>
          <p:cNvSpPr/>
          <p:nvPr/>
        </p:nvSpPr>
        <p:spPr bwMode="auto">
          <a:xfrm>
            <a:off x="1053329" y="1158294"/>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fr-FR" sz="1400" b="1" dirty="0" smtClean="0">
                <a:solidFill>
                  <a:schemeClr val="tx1"/>
                </a:solidFill>
                <a:cs typeface="Arial" charset="0"/>
              </a:rPr>
              <a:t>Royal Mail Group</a:t>
            </a:r>
            <a:endParaRPr lang="fr-FR" sz="1400" b="1" dirty="0">
              <a:solidFill>
                <a:schemeClr val="tx1"/>
              </a:solidFill>
              <a:cs typeface="Arial" charset="0"/>
            </a:endParaRPr>
          </a:p>
        </p:txBody>
      </p:sp>
      <p:sp>
        <p:nvSpPr>
          <p:cNvPr id="9" name="Titre 1"/>
          <p:cNvSpPr>
            <a:spLocks noGrp="1"/>
          </p:cNvSpPr>
          <p:nvPr>
            <p:ph type="title"/>
          </p:nvPr>
        </p:nvSpPr>
        <p:spPr/>
        <p:txBody>
          <a:bodyPr/>
          <a:lstStyle/>
          <a:p>
            <a:r>
              <a:rPr lang="fr-FR" dirty="0" smtClean="0"/>
              <a:t>Return of </a:t>
            </a:r>
            <a:r>
              <a:rPr lang="fr-FR" dirty="0" err="1" smtClean="0"/>
              <a:t>Experience</a:t>
            </a:r>
            <a:r>
              <a:rPr lang="fr-FR" dirty="0" smtClean="0"/>
              <a:t> – </a:t>
            </a:r>
            <a:r>
              <a:rPr lang="en-US" dirty="0" smtClean="0"/>
              <a:t>Integration </a:t>
            </a:r>
            <a:r>
              <a:rPr lang="en-US" dirty="0" err="1" smtClean="0"/>
              <a:t>microservices</a:t>
            </a:r>
            <a:r>
              <a:rPr lang="en-US" dirty="0" smtClean="0"/>
              <a:t> on </a:t>
            </a:r>
            <a:r>
              <a:rPr lang="en-US" dirty="0" err="1" smtClean="0"/>
              <a:t>eBusiness</a:t>
            </a:r>
            <a:r>
              <a:rPr lang="en-US" dirty="0" smtClean="0"/>
              <a:t> platform</a:t>
            </a:r>
            <a:endParaRPr lang="fr-FR" dirty="0"/>
          </a:p>
        </p:txBody>
      </p:sp>
      <p:sp>
        <p:nvSpPr>
          <p:cNvPr id="3" name="Espace réservé du contenu 2"/>
          <p:cNvSpPr>
            <a:spLocks noGrp="1"/>
          </p:cNvSpPr>
          <p:nvPr>
            <p:ph idx="1"/>
          </p:nvPr>
        </p:nvSpPr>
        <p:spPr>
          <a:xfrm>
            <a:off x="1155035" y="2267772"/>
            <a:ext cx="9907545" cy="3828228"/>
          </a:xfrm>
        </p:spPr>
        <p:txBody>
          <a:bodyPr/>
          <a:lstStyle/>
          <a:p>
            <a:pPr marL="0" indent="0">
              <a:spcAft>
                <a:spcPts val="1200"/>
              </a:spcAft>
              <a:buNone/>
            </a:pPr>
            <a:r>
              <a:rPr lang="en-US" sz="1400" b="1" u="sng" dirty="0" smtClean="0">
                <a:solidFill>
                  <a:schemeClr val="tx1"/>
                </a:solidFill>
              </a:rPr>
              <a:t>Quick Description:</a:t>
            </a:r>
          </a:p>
          <a:p>
            <a:pPr marL="450850" algn="just">
              <a:spcAft>
                <a:spcPts val="300"/>
              </a:spcAft>
              <a:buClr>
                <a:srgbClr val="C8C500"/>
              </a:buClr>
            </a:pPr>
            <a:r>
              <a:rPr lang="en-US" sz="1400" dirty="0" smtClean="0">
                <a:solidFill>
                  <a:schemeClr val="tx1"/>
                </a:solidFill>
              </a:rPr>
              <a:t>Within </a:t>
            </a:r>
            <a:r>
              <a:rPr lang="en-US" sz="1400" dirty="0">
                <a:solidFill>
                  <a:schemeClr val="tx1"/>
                </a:solidFill>
              </a:rPr>
              <a:t>the RMG </a:t>
            </a:r>
            <a:r>
              <a:rPr lang="en-US" sz="1400" dirty="0" err="1">
                <a:solidFill>
                  <a:schemeClr val="tx1"/>
                </a:solidFill>
              </a:rPr>
              <a:t>eBusiness</a:t>
            </a:r>
            <a:r>
              <a:rPr lang="en-US" sz="1400" dirty="0">
                <a:solidFill>
                  <a:schemeClr val="tx1"/>
                </a:solidFill>
              </a:rPr>
              <a:t> platform we have over </a:t>
            </a:r>
            <a:r>
              <a:rPr lang="en-US" sz="1400" b="1" dirty="0">
                <a:solidFill>
                  <a:schemeClr val="tx1"/>
                </a:solidFill>
              </a:rPr>
              <a:t>30 integration </a:t>
            </a:r>
            <a:r>
              <a:rPr lang="en-US" sz="1400" b="1" dirty="0" smtClean="0">
                <a:solidFill>
                  <a:schemeClr val="tx1"/>
                </a:solidFill>
              </a:rPr>
              <a:t>Microservices </a:t>
            </a:r>
            <a:r>
              <a:rPr lang="en-US" sz="1400" b="1" dirty="0">
                <a:solidFill>
                  <a:schemeClr val="tx1"/>
                </a:solidFill>
              </a:rPr>
              <a:t>running in production</a:t>
            </a:r>
            <a:r>
              <a:rPr lang="en-US" sz="1400" dirty="0">
                <a:solidFill>
                  <a:schemeClr val="tx1"/>
                </a:solidFill>
              </a:rPr>
              <a:t>, with a pipeline of more planned to go-live this year. Each are Java, Apache </a:t>
            </a:r>
            <a:r>
              <a:rPr lang="en-US" sz="1400" dirty="0" smtClean="0">
                <a:solidFill>
                  <a:schemeClr val="tx1"/>
                </a:solidFill>
              </a:rPr>
              <a:t>Camel, Jetty (HTTP servlet engine) </a:t>
            </a:r>
            <a:r>
              <a:rPr lang="en-US" sz="1400" dirty="0">
                <a:solidFill>
                  <a:schemeClr val="tx1"/>
                </a:solidFill>
              </a:rPr>
              <a:t>and are packaged as Fat Jars using </a:t>
            </a:r>
            <a:r>
              <a:rPr lang="en-US" sz="1400" dirty="0" smtClean="0">
                <a:solidFill>
                  <a:schemeClr val="tx1"/>
                </a:solidFill>
              </a:rPr>
              <a:t>Spring-Boot.</a:t>
            </a:r>
          </a:p>
          <a:p>
            <a:pPr marL="450850" algn="just">
              <a:spcAft>
                <a:spcPts val="300"/>
              </a:spcAft>
              <a:buClr>
                <a:srgbClr val="C8C500"/>
              </a:buClr>
            </a:pPr>
            <a:r>
              <a:rPr lang="en-US" sz="1400" dirty="0" smtClean="0">
                <a:solidFill>
                  <a:schemeClr val="tx1"/>
                </a:solidFill>
              </a:rPr>
              <a:t>We </a:t>
            </a:r>
            <a:r>
              <a:rPr lang="en-US" sz="1400" dirty="0">
                <a:solidFill>
                  <a:schemeClr val="tx1"/>
                </a:solidFill>
              </a:rPr>
              <a:t>have developed services that take inputs, and output to REST JSON / SOAP XML / JMS Queue / Database / </a:t>
            </a:r>
            <a:r>
              <a:rPr lang="en-US" sz="1400" dirty="0" err="1">
                <a:solidFill>
                  <a:schemeClr val="tx1"/>
                </a:solidFill>
              </a:rPr>
              <a:t>sFTP</a:t>
            </a:r>
            <a:r>
              <a:rPr lang="en-US" sz="1400" dirty="0">
                <a:solidFill>
                  <a:schemeClr val="tx1"/>
                </a:solidFill>
              </a:rPr>
              <a:t> / STMP Email &amp; Flat </a:t>
            </a:r>
            <a:r>
              <a:rPr lang="en-US" sz="1400" dirty="0" smtClean="0">
                <a:solidFill>
                  <a:schemeClr val="tx1"/>
                </a:solidFill>
              </a:rPr>
              <a:t>files.</a:t>
            </a:r>
          </a:p>
          <a:p>
            <a:pPr marL="450850" algn="just">
              <a:spcAft>
                <a:spcPts val="300"/>
              </a:spcAft>
              <a:buClr>
                <a:srgbClr val="C8C500"/>
              </a:buClr>
            </a:pPr>
            <a:r>
              <a:rPr lang="en-US" sz="1400" dirty="0" smtClean="0">
                <a:solidFill>
                  <a:schemeClr val="tx1"/>
                </a:solidFill>
              </a:rPr>
              <a:t>In </a:t>
            </a:r>
            <a:r>
              <a:rPr lang="en-US" sz="1400" dirty="0">
                <a:solidFill>
                  <a:schemeClr val="tx1"/>
                </a:solidFill>
              </a:rPr>
              <a:t>terms of </a:t>
            </a:r>
            <a:r>
              <a:rPr lang="en-US" sz="1400" b="1" dirty="0">
                <a:solidFill>
                  <a:schemeClr val="tx1"/>
                </a:solidFill>
              </a:rPr>
              <a:t>databases</a:t>
            </a:r>
            <a:r>
              <a:rPr lang="en-US" sz="1400" dirty="0">
                <a:solidFill>
                  <a:schemeClr val="tx1"/>
                </a:solidFill>
              </a:rPr>
              <a:t> we interact with </a:t>
            </a:r>
            <a:r>
              <a:rPr lang="en-US" sz="1400" dirty="0" smtClean="0">
                <a:solidFill>
                  <a:schemeClr val="tx1"/>
                </a:solidFill>
              </a:rPr>
              <a:t>most: </a:t>
            </a:r>
            <a:r>
              <a:rPr lang="en-US" sz="1400" dirty="0" err="1">
                <a:solidFill>
                  <a:schemeClr val="tx1"/>
                </a:solidFill>
              </a:rPr>
              <a:t>MongoDB</a:t>
            </a:r>
            <a:r>
              <a:rPr lang="en-US" sz="1400" dirty="0">
                <a:solidFill>
                  <a:schemeClr val="tx1"/>
                </a:solidFill>
              </a:rPr>
              <a:t>, </a:t>
            </a:r>
            <a:r>
              <a:rPr lang="en-US" sz="1400" dirty="0" err="1">
                <a:solidFill>
                  <a:schemeClr val="tx1"/>
                </a:solidFill>
              </a:rPr>
              <a:t>Redis</a:t>
            </a:r>
            <a:r>
              <a:rPr lang="en-US" sz="1400" dirty="0">
                <a:solidFill>
                  <a:schemeClr val="tx1"/>
                </a:solidFill>
              </a:rPr>
              <a:t>, MySQL and SQL-Server. </a:t>
            </a:r>
            <a:endParaRPr lang="en-US" sz="1400" dirty="0" smtClean="0">
              <a:solidFill>
                <a:schemeClr val="tx1"/>
              </a:solidFill>
            </a:endParaRPr>
          </a:p>
          <a:p>
            <a:pPr marL="450850" algn="just">
              <a:spcAft>
                <a:spcPts val="300"/>
              </a:spcAft>
              <a:buClr>
                <a:srgbClr val="C8C500"/>
              </a:buClr>
            </a:pPr>
            <a:r>
              <a:rPr lang="en-US" sz="1400" dirty="0" smtClean="0">
                <a:solidFill>
                  <a:schemeClr val="tx1"/>
                </a:solidFill>
              </a:rPr>
              <a:t>We </a:t>
            </a:r>
            <a:r>
              <a:rPr lang="en-US" sz="1400" dirty="0">
                <a:solidFill>
                  <a:schemeClr val="tx1"/>
                </a:solidFill>
              </a:rPr>
              <a:t>also have services that interact with </a:t>
            </a:r>
            <a:r>
              <a:rPr lang="en-US" sz="1400" dirty="0" smtClean="0">
                <a:solidFill>
                  <a:schemeClr val="tx1"/>
                </a:solidFill>
              </a:rPr>
              <a:t>SaaS </a:t>
            </a:r>
            <a:r>
              <a:rPr lang="en-US" sz="1400" dirty="0">
                <a:solidFill>
                  <a:schemeClr val="tx1"/>
                </a:solidFill>
              </a:rPr>
              <a:t>vendors like “</a:t>
            </a:r>
            <a:r>
              <a:rPr lang="en-US" sz="1400" dirty="0" err="1">
                <a:solidFill>
                  <a:schemeClr val="tx1"/>
                </a:solidFill>
              </a:rPr>
              <a:t>SalesForce</a:t>
            </a:r>
            <a:r>
              <a:rPr lang="en-US" sz="1400" dirty="0" smtClean="0">
                <a:solidFill>
                  <a:schemeClr val="tx1"/>
                </a:solidFill>
              </a:rPr>
              <a:t>”.</a:t>
            </a:r>
          </a:p>
          <a:p>
            <a:pPr marL="450850" algn="just">
              <a:spcAft>
                <a:spcPts val="300"/>
              </a:spcAft>
              <a:buClr>
                <a:srgbClr val="C8C500"/>
              </a:buClr>
            </a:pPr>
            <a:r>
              <a:rPr lang="en-US" sz="1400" dirty="0" smtClean="0">
                <a:solidFill>
                  <a:schemeClr val="tx1"/>
                </a:solidFill>
              </a:rPr>
              <a:t>Our </a:t>
            </a:r>
            <a:r>
              <a:rPr lang="en-US" sz="1400" b="1" dirty="0">
                <a:solidFill>
                  <a:schemeClr val="tx1"/>
                </a:solidFill>
              </a:rPr>
              <a:t>design principals </a:t>
            </a:r>
            <a:r>
              <a:rPr lang="en-US" sz="1400" dirty="0">
                <a:solidFill>
                  <a:schemeClr val="tx1"/>
                </a:solidFill>
              </a:rPr>
              <a:t>for </a:t>
            </a:r>
            <a:r>
              <a:rPr lang="en-US" sz="1400" dirty="0" smtClean="0">
                <a:solidFill>
                  <a:schemeClr val="tx1"/>
                </a:solidFill>
              </a:rPr>
              <a:t>Micro services </a:t>
            </a:r>
            <a:r>
              <a:rPr lang="en-US" sz="1400" dirty="0">
                <a:solidFill>
                  <a:schemeClr val="tx1"/>
                </a:solidFill>
              </a:rPr>
              <a:t>centre </a:t>
            </a:r>
            <a:r>
              <a:rPr lang="en-US" sz="1400" b="1" dirty="0">
                <a:solidFill>
                  <a:schemeClr val="tx1"/>
                </a:solidFill>
              </a:rPr>
              <a:t>around DDD</a:t>
            </a:r>
            <a:r>
              <a:rPr lang="en-US" sz="1400" dirty="0">
                <a:solidFill>
                  <a:schemeClr val="tx1"/>
                </a:solidFill>
              </a:rPr>
              <a:t>, having a single responsibility and owning a single </a:t>
            </a:r>
            <a:r>
              <a:rPr lang="en-US" sz="1400" dirty="0" smtClean="0">
                <a:solidFill>
                  <a:schemeClr val="tx1"/>
                </a:solidFill>
              </a:rPr>
              <a:t>domain</a:t>
            </a:r>
          </a:p>
          <a:p>
            <a:pPr marL="736599" lvl="1" indent="-285750" algn="just">
              <a:buClr>
                <a:schemeClr val="accent2"/>
              </a:buClr>
              <a:buFont typeface="Wingdings" panose="05000000000000000000" pitchFamily="2" charset="2"/>
              <a:buChar char="ü"/>
            </a:pPr>
            <a:r>
              <a:rPr lang="en-US" sz="1200" dirty="0">
                <a:solidFill>
                  <a:schemeClr val="tx1"/>
                </a:solidFill>
              </a:rPr>
              <a:t>For example we have a Barcode Image Service. Its sole purpose is to take a message over HTTP, generate a Barcode Image and return that as an encoded JPG back to the </a:t>
            </a:r>
            <a:r>
              <a:rPr lang="en-US" sz="1200" dirty="0" smtClean="0">
                <a:solidFill>
                  <a:schemeClr val="tx1"/>
                </a:solidFill>
              </a:rPr>
              <a:t>caller. We </a:t>
            </a:r>
            <a:r>
              <a:rPr lang="en-US" sz="1200" dirty="0">
                <a:solidFill>
                  <a:schemeClr val="tx1"/>
                </a:solidFill>
              </a:rPr>
              <a:t>have others that are more pipeline services, these call multiple downstream Micro services and </a:t>
            </a:r>
            <a:r>
              <a:rPr lang="en-US" sz="1200" dirty="0" smtClean="0">
                <a:solidFill>
                  <a:schemeClr val="tx1"/>
                </a:solidFill>
              </a:rPr>
              <a:t>aggregate / enrich </a:t>
            </a:r>
            <a:r>
              <a:rPr lang="en-US" sz="1200" dirty="0">
                <a:solidFill>
                  <a:schemeClr val="tx1"/>
                </a:solidFill>
              </a:rPr>
              <a:t>a single response </a:t>
            </a:r>
            <a:r>
              <a:rPr lang="en-US" sz="1200" dirty="0" smtClean="0">
                <a:solidFill>
                  <a:schemeClr val="tx1"/>
                </a:solidFill>
              </a:rPr>
              <a:t>back.</a:t>
            </a:r>
            <a:endParaRPr lang="en-US" sz="1200" dirty="0">
              <a:solidFill>
                <a:schemeClr val="tx1"/>
              </a:solidFill>
            </a:endParaRPr>
          </a:p>
          <a:p>
            <a:pPr marL="450850" algn="just">
              <a:spcAft>
                <a:spcPts val="300"/>
              </a:spcAft>
              <a:buClr>
                <a:srgbClr val="C8C500"/>
              </a:buClr>
            </a:pPr>
            <a:r>
              <a:rPr lang="en-US" sz="1400" dirty="0" smtClean="0">
                <a:solidFill>
                  <a:schemeClr val="tx1"/>
                </a:solidFill>
              </a:rPr>
              <a:t>These </a:t>
            </a:r>
            <a:r>
              <a:rPr lang="en-US" sz="1400" dirty="0">
                <a:solidFill>
                  <a:schemeClr val="tx1"/>
                </a:solidFill>
              </a:rPr>
              <a:t>are </a:t>
            </a:r>
            <a:r>
              <a:rPr lang="en-US" sz="1400" b="1" dirty="0">
                <a:solidFill>
                  <a:schemeClr val="tx1"/>
                </a:solidFill>
              </a:rPr>
              <a:t>deployed and load </a:t>
            </a:r>
            <a:r>
              <a:rPr lang="en-US" sz="1400" b="1" dirty="0" smtClean="0">
                <a:solidFill>
                  <a:schemeClr val="tx1"/>
                </a:solidFill>
              </a:rPr>
              <a:t>balanced </a:t>
            </a:r>
            <a:r>
              <a:rPr lang="en-US" sz="1400" b="1" dirty="0">
                <a:solidFill>
                  <a:schemeClr val="tx1"/>
                </a:solidFill>
              </a:rPr>
              <a:t>across multiple servers </a:t>
            </a:r>
            <a:r>
              <a:rPr lang="en-US" sz="1400" dirty="0">
                <a:solidFill>
                  <a:schemeClr val="tx1"/>
                </a:solidFill>
              </a:rPr>
              <a:t>(as our services are stateless), deployment is done via Jenkins. In order to monitor the activity and health of the services we output various metrics &amp; logs, which are collected by our monitoring stack. We can then create graphs using </a:t>
            </a:r>
            <a:r>
              <a:rPr lang="en-US" sz="1400" dirty="0" err="1">
                <a:solidFill>
                  <a:schemeClr val="tx1"/>
                </a:solidFill>
              </a:rPr>
              <a:t>Graphana</a:t>
            </a:r>
            <a:r>
              <a:rPr lang="en-US" sz="1400" dirty="0">
                <a:solidFill>
                  <a:schemeClr val="tx1"/>
                </a:solidFill>
              </a:rPr>
              <a:t> &amp; </a:t>
            </a:r>
            <a:r>
              <a:rPr lang="en-US" sz="1400" dirty="0" err="1">
                <a:solidFill>
                  <a:schemeClr val="tx1"/>
                </a:solidFill>
              </a:rPr>
              <a:t>Hystrix</a:t>
            </a:r>
            <a:r>
              <a:rPr lang="en-US" sz="1400" dirty="0">
                <a:solidFill>
                  <a:schemeClr val="tx1"/>
                </a:solidFill>
              </a:rPr>
              <a:t>-Dashboard</a:t>
            </a:r>
            <a:r>
              <a:rPr lang="en-US" sz="1400" dirty="0" smtClean="0">
                <a:solidFill>
                  <a:schemeClr val="tx1"/>
                </a:solidFill>
              </a:rPr>
              <a:t>.”</a:t>
            </a:r>
            <a:endParaRPr lang="en-US" sz="1400" dirty="0">
              <a:solidFill>
                <a:schemeClr val="tx1"/>
              </a:solidFill>
            </a:endParaRPr>
          </a:p>
        </p:txBody>
      </p:sp>
      <p:sp>
        <p:nvSpPr>
          <p:cNvPr id="7" name="CPTK12TOCA05m01"/>
          <p:cNvSpPr/>
          <p:nvPr/>
        </p:nvSpPr>
        <p:spPr bwMode="auto">
          <a:xfrm>
            <a:off x="1053329"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Client:</a:t>
            </a:r>
            <a:endParaRPr lang="fr-FR" b="1" dirty="0">
              <a:solidFill>
                <a:srgbClr val="263147"/>
              </a:solidFill>
              <a:cs typeface="Arial" charset="0"/>
            </a:endParaRPr>
          </a:p>
        </p:txBody>
      </p:sp>
      <p:sp>
        <p:nvSpPr>
          <p:cNvPr id="11" name="CPTK12TOCA05m01"/>
          <p:cNvSpPr/>
          <p:nvPr/>
        </p:nvSpPr>
        <p:spPr bwMode="auto">
          <a:xfrm>
            <a:off x="4356968" y="1158293"/>
            <a:ext cx="4167600" cy="36000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dirty="0" err="1" smtClean="0">
                <a:solidFill>
                  <a:schemeClr val="tx1"/>
                </a:solidFill>
              </a:rPr>
              <a:t>eBusiness</a:t>
            </a:r>
            <a:r>
              <a:rPr lang="en-US" dirty="0" smtClean="0">
                <a:solidFill>
                  <a:schemeClr val="tx1"/>
                </a:solidFill>
              </a:rPr>
              <a:t> platform</a:t>
            </a:r>
            <a:endParaRPr lang="en-US" dirty="0">
              <a:solidFill>
                <a:schemeClr val="tx1"/>
              </a:solidFill>
              <a:cs typeface="Arial" charset="0"/>
            </a:endParaRPr>
          </a:p>
        </p:txBody>
      </p:sp>
      <p:sp>
        <p:nvSpPr>
          <p:cNvPr id="12" name="CPTK12TOCA05m01"/>
          <p:cNvSpPr/>
          <p:nvPr/>
        </p:nvSpPr>
        <p:spPr bwMode="auto">
          <a:xfrm>
            <a:off x="4356968"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Project:</a:t>
            </a:r>
            <a:endParaRPr lang="fr-FR" b="1" dirty="0">
              <a:solidFill>
                <a:srgbClr val="263147"/>
              </a:solidFill>
              <a:cs typeface="Arial" charset="0"/>
            </a:endParaRPr>
          </a:p>
        </p:txBody>
      </p:sp>
      <p:sp>
        <p:nvSpPr>
          <p:cNvPr id="13" name="CPTK12TOCA05m01"/>
          <p:cNvSpPr/>
          <p:nvPr/>
        </p:nvSpPr>
        <p:spPr bwMode="auto">
          <a:xfrm>
            <a:off x="8867685" y="1504744"/>
            <a:ext cx="2321424" cy="7370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2000" tIns="0" rIns="72000" bIns="0" numCol="1" rtlCol="0" anchor="ctr" anchorCtr="0" compatLnSpc="1">
            <a:prstTxWarp prst="textNoShape">
              <a:avLst/>
            </a:prstTxWarp>
            <a:noAutofit/>
          </a:bodyPr>
          <a:lstStyle/>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600" dirty="0" smtClean="0">
                <a:solidFill>
                  <a:schemeClr val="tx1"/>
                </a:solidFill>
                <a:hlinkClick r:id="rId2"/>
              </a:rPr>
              <a:t>Nick Walter</a:t>
            </a:r>
            <a:endParaRPr lang="en-US" sz="1600" dirty="0" smtClean="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600" dirty="0" smtClean="0">
                <a:solidFill>
                  <a:schemeClr val="tx1"/>
                </a:solidFill>
                <a:hlinkClick r:id="rId3"/>
              </a:rPr>
              <a:t>Mick Broderick</a:t>
            </a:r>
            <a:endParaRPr lang="en-US" sz="1600" dirty="0">
              <a:solidFill>
                <a:schemeClr val="tx1"/>
              </a:solidFill>
            </a:endParaRPr>
          </a:p>
        </p:txBody>
      </p:sp>
      <p:sp>
        <p:nvSpPr>
          <p:cNvPr id="14" name="CPTK12TOCA05m01"/>
          <p:cNvSpPr/>
          <p:nvPr/>
        </p:nvSpPr>
        <p:spPr bwMode="auto">
          <a:xfrm>
            <a:off x="8867685" y="1158294"/>
            <a:ext cx="2321424"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Contacts:</a:t>
            </a:r>
            <a:endParaRPr lang="fr-FR" b="1" dirty="0">
              <a:solidFill>
                <a:srgbClr val="263147"/>
              </a:solidFill>
              <a:cs typeface="Arial" charset="0"/>
            </a:endParaRPr>
          </a:p>
        </p:txBody>
      </p:sp>
      <p:sp>
        <p:nvSpPr>
          <p:cNvPr id="15" name="CPTK12TOCA05m01"/>
          <p:cNvSpPr/>
          <p:nvPr/>
        </p:nvSpPr>
        <p:spPr bwMode="auto">
          <a:xfrm>
            <a:off x="1052955" y="1629958"/>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chemeClr val="tx1"/>
                </a:solidFill>
              </a:rPr>
              <a:t>Postal</a:t>
            </a:r>
            <a:endParaRPr lang="fr-FR" b="1" dirty="0">
              <a:solidFill>
                <a:schemeClr val="tx1"/>
              </a:solidFill>
              <a:cs typeface="Arial" charset="0"/>
            </a:endParaRPr>
          </a:p>
        </p:txBody>
      </p:sp>
      <p:sp>
        <p:nvSpPr>
          <p:cNvPr id="16" name="CPTK12TOCA05m01"/>
          <p:cNvSpPr/>
          <p:nvPr/>
        </p:nvSpPr>
        <p:spPr bwMode="auto">
          <a:xfrm>
            <a:off x="1052955" y="1629958"/>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Sector:</a:t>
            </a:r>
            <a:endParaRPr lang="fr-FR" b="1" dirty="0">
              <a:solidFill>
                <a:srgbClr val="263147"/>
              </a:solidFill>
              <a:cs typeface="Arial" charset="0"/>
            </a:endParaRPr>
          </a:p>
        </p:txBody>
      </p:sp>
      <p:pic>
        <p:nvPicPr>
          <p:cNvPr id="19" name="Picture 2"/>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10896222" y="1989958"/>
            <a:ext cx="381377" cy="398921"/>
          </a:xfrm>
          <a:prstGeom prst="ellipse">
            <a:avLst/>
          </a:prstGeom>
          <a:noFill/>
          <a:ln w="9525">
            <a:noFill/>
            <a:miter lim="800000"/>
            <a:headEnd/>
            <a:tailEnd/>
          </a:ln>
        </p:spPr>
      </p:pic>
    </p:spTree>
    <p:extLst>
      <p:ext uri="{BB962C8B-B14F-4D97-AF65-F5344CB8AC3E}">
        <p14:creationId xmlns:p14="http://schemas.microsoft.com/office/powerpoint/2010/main" val="3629027527"/>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016" y="1063627"/>
            <a:ext cx="10337584" cy="5150360"/>
          </a:xfrm>
          <a:prstGeom prst="rect">
            <a:avLst/>
          </a:prstGeom>
          <a:solidFill>
            <a:srgbClr val="F8F8F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2400" dirty="0" err="1">
              <a:solidFill>
                <a:srgbClr val="006032">
                  <a:lumMod val="50000"/>
                </a:srgbClr>
              </a:solidFill>
            </a:endParaRPr>
          </a:p>
        </p:txBody>
      </p:sp>
      <p:sp>
        <p:nvSpPr>
          <p:cNvPr id="8" name="CPTK12TOCA05m01"/>
          <p:cNvSpPr/>
          <p:nvPr/>
        </p:nvSpPr>
        <p:spPr bwMode="auto">
          <a:xfrm>
            <a:off x="1053329" y="1158294"/>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fr-FR" sz="1400" b="1" dirty="0">
                <a:solidFill>
                  <a:srgbClr val="000000"/>
                </a:solidFill>
                <a:cs typeface="Arial" charset="0"/>
              </a:rPr>
              <a:t>Royal Mail Group</a:t>
            </a:r>
          </a:p>
        </p:txBody>
      </p:sp>
      <p:sp>
        <p:nvSpPr>
          <p:cNvPr id="9" name="Titre 1"/>
          <p:cNvSpPr>
            <a:spLocks noGrp="1"/>
          </p:cNvSpPr>
          <p:nvPr>
            <p:ph type="title"/>
          </p:nvPr>
        </p:nvSpPr>
        <p:spPr/>
        <p:txBody>
          <a:bodyPr/>
          <a:lstStyle/>
          <a:p>
            <a:r>
              <a:rPr lang="fr-FR" dirty="0" smtClean="0"/>
              <a:t>Return of </a:t>
            </a:r>
            <a:r>
              <a:rPr lang="fr-FR" dirty="0" err="1" smtClean="0"/>
              <a:t>Experience</a:t>
            </a:r>
            <a:r>
              <a:rPr lang="fr-FR" dirty="0" smtClean="0"/>
              <a:t> – </a:t>
            </a:r>
            <a:r>
              <a:rPr lang="en-US" dirty="0" smtClean="0"/>
              <a:t>Exposing Microservices with </a:t>
            </a:r>
            <a:r>
              <a:rPr lang="en-US" dirty="0" err="1" smtClean="0"/>
              <a:t>APIm</a:t>
            </a:r>
            <a:r>
              <a:rPr lang="en-US" dirty="0" smtClean="0"/>
              <a:t> for External Consumption</a:t>
            </a:r>
            <a:endParaRPr lang="fr-FR" dirty="0"/>
          </a:p>
        </p:txBody>
      </p:sp>
      <p:sp>
        <p:nvSpPr>
          <p:cNvPr id="3" name="Espace réservé du contenu 2"/>
          <p:cNvSpPr>
            <a:spLocks noGrp="1"/>
          </p:cNvSpPr>
          <p:nvPr>
            <p:ph idx="1"/>
          </p:nvPr>
        </p:nvSpPr>
        <p:spPr>
          <a:xfrm>
            <a:off x="1073169" y="2187858"/>
            <a:ext cx="5835631" cy="3828228"/>
          </a:xfrm>
        </p:spPr>
        <p:txBody>
          <a:bodyPr/>
          <a:lstStyle/>
          <a:p>
            <a:pPr marL="0" indent="0">
              <a:spcAft>
                <a:spcPts val="1200"/>
              </a:spcAft>
              <a:buNone/>
            </a:pPr>
            <a:r>
              <a:rPr lang="en-US" sz="1400" b="1" u="sng" dirty="0" smtClean="0">
                <a:solidFill>
                  <a:schemeClr val="tx1"/>
                </a:solidFill>
              </a:rPr>
              <a:t>Quick Description:</a:t>
            </a:r>
          </a:p>
          <a:p>
            <a:pPr marL="450850">
              <a:spcAft>
                <a:spcPts val="300"/>
              </a:spcAft>
              <a:buClr>
                <a:srgbClr val="C8C500"/>
              </a:buClr>
            </a:pPr>
            <a:r>
              <a:rPr lang="en-GB" sz="1400" dirty="0" smtClean="0">
                <a:solidFill>
                  <a:srgbClr val="263147"/>
                </a:solidFill>
              </a:rPr>
              <a:t>Provides </a:t>
            </a:r>
            <a:r>
              <a:rPr lang="en-GB" sz="1400" dirty="0">
                <a:solidFill>
                  <a:srgbClr val="263147"/>
                </a:solidFill>
              </a:rPr>
              <a:t>customers with a secure, </a:t>
            </a:r>
            <a:r>
              <a:rPr lang="en-GB" sz="1400" dirty="0" smtClean="0">
                <a:solidFill>
                  <a:srgbClr val="263147"/>
                </a:solidFill>
              </a:rPr>
              <a:t>managed </a:t>
            </a:r>
            <a:r>
              <a:rPr lang="en-GB" sz="1400" dirty="0">
                <a:solidFill>
                  <a:srgbClr val="263147"/>
                </a:solidFill>
              </a:rPr>
              <a:t>access to RMG </a:t>
            </a:r>
            <a:r>
              <a:rPr lang="en-GB" sz="1400" dirty="0" smtClean="0">
                <a:solidFill>
                  <a:srgbClr val="263147"/>
                </a:solidFill>
              </a:rPr>
              <a:t>APIs:</a:t>
            </a:r>
          </a:p>
          <a:p>
            <a:pPr marL="713478" lvl="1">
              <a:spcAft>
                <a:spcPts val="300"/>
              </a:spcAft>
              <a:buClr>
                <a:srgbClr val="C8C500"/>
              </a:buClr>
            </a:pPr>
            <a:r>
              <a:rPr lang="en-GB" sz="1400" dirty="0" err="1" smtClean="0">
                <a:solidFill>
                  <a:srgbClr val="263147"/>
                </a:solidFill>
              </a:rPr>
              <a:t>eBusiness</a:t>
            </a:r>
            <a:r>
              <a:rPr lang="en-GB" sz="1400" dirty="0" smtClean="0">
                <a:solidFill>
                  <a:srgbClr val="263147"/>
                </a:solidFill>
              </a:rPr>
              <a:t> Microservices developed by Capgemini</a:t>
            </a:r>
          </a:p>
          <a:p>
            <a:pPr marL="713478" lvl="1">
              <a:spcAft>
                <a:spcPts val="300"/>
              </a:spcAft>
              <a:buClr>
                <a:srgbClr val="C8C500"/>
              </a:buClr>
            </a:pPr>
            <a:r>
              <a:rPr lang="en-GB" sz="1400" dirty="0" smtClean="0">
                <a:solidFill>
                  <a:srgbClr val="263147"/>
                </a:solidFill>
              </a:rPr>
              <a:t>internal RMG APIs provided by the Business Integration Gateway</a:t>
            </a:r>
          </a:p>
          <a:p>
            <a:pPr marL="450850">
              <a:spcAft>
                <a:spcPts val="300"/>
              </a:spcAft>
              <a:buClr>
                <a:srgbClr val="C8C500"/>
              </a:buClr>
            </a:pPr>
            <a:r>
              <a:rPr lang="en-GB" sz="1400" dirty="0" smtClean="0">
                <a:solidFill>
                  <a:srgbClr val="263147"/>
                </a:solidFill>
              </a:rPr>
              <a:t>Developer portal for customers to self service API subscriptions</a:t>
            </a:r>
            <a:br>
              <a:rPr lang="en-GB" sz="1400" dirty="0" smtClean="0">
                <a:solidFill>
                  <a:srgbClr val="263147"/>
                </a:solidFill>
              </a:rPr>
            </a:br>
            <a:r>
              <a:rPr lang="en-GB" sz="1400" dirty="0" smtClean="0">
                <a:solidFill>
                  <a:srgbClr val="263147"/>
                </a:solidFill>
              </a:rPr>
              <a:t>and access API documentation and API testing</a:t>
            </a:r>
          </a:p>
          <a:p>
            <a:pPr marL="450850">
              <a:spcAft>
                <a:spcPts val="300"/>
              </a:spcAft>
              <a:buClr>
                <a:srgbClr val="C8C500"/>
              </a:buClr>
            </a:pPr>
            <a:r>
              <a:rPr lang="en-GB" sz="1400" dirty="0" smtClean="0">
                <a:solidFill>
                  <a:schemeClr val="tx1"/>
                </a:solidFill>
              </a:rPr>
              <a:t>Customer </a:t>
            </a:r>
            <a:r>
              <a:rPr lang="en-GB" sz="1400" dirty="0">
                <a:solidFill>
                  <a:schemeClr val="tx1"/>
                </a:solidFill>
              </a:rPr>
              <a:t>Solutions Team </a:t>
            </a:r>
            <a:r>
              <a:rPr lang="en-GB" sz="1400" dirty="0" smtClean="0">
                <a:solidFill>
                  <a:schemeClr val="tx1"/>
                </a:solidFill>
              </a:rPr>
              <a:t>to assist customers</a:t>
            </a:r>
          </a:p>
          <a:p>
            <a:pPr marL="450850">
              <a:spcAft>
                <a:spcPts val="300"/>
              </a:spcAft>
              <a:buClr>
                <a:srgbClr val="C8C500"/>
              </a:buClr>
            </a:pPr>
            <a:r>
              <a:rPr lang="en-GB" sz="1400" dirty="0">
                <a:solidFill>
                  <a:schemeClr val="tx1"/>
                </a:solidFill>
              </a:rPr>
              <a:t>In House “</a:t>
            </a:r>
            <a:r>
              <a:rPr lang="en-GB" sz="1400" dirty="0" err="1">
                <a:solidFill>
                  <a:schemeClr val="tx1"/>
                </a:solidFill>
              </a:rPr>
              <a:t>Center</a:t>
            </a:r>
            <a:r>
              <a:rPr lang="en-GB" sz="1400" dirty="0">
                <a:solidFill>
                  <a:schemeClr val="tx1"/>
                </a:solidFill>
              </a:rPr>
              <a:t> of Excellence”</a:t>
            </a:r>
            <a:br>
              <a:rPr lang="en-GB" sz="1400" dirty="0">
                <a:solidFill>
                  <a:schemeClr val="tx1"/>
                </a:solidFill>
              </a:rPr>
            </a:br>
            <a:r>
              <a:rPr lang="en-GB" sz="1400" dirty="0">
                <a:solidFill>
                  <a:schemeClr val="tx1"/>
                </a:solidFill>
              </a:rPr>
              <a:t>Support projects </a:t>
            </a:r>
            <a:r>
              <a:rPr lang="en-GB" sz="1400" dirty="0" smtClean="0">
                <a:solidFill>
                  <a:schemeClr val="tx1"/>
                </a:solidFill>
              </a:rPr>
              <a:t>that are providing </a:t>
            </a:r>
            <a:r>
              <a:rPr lang="en-GB" sz="1400" dirty="0">
                <a:solidFill>
                  <a:schemeClr val="tx1"/>
                </a:solidFill>
              </a:rPr>
              <a:t>new APIs</a:t>
            </a:r>
          </a:p>
          <a:p>
            <a:pPr marL="450850">
              <a:spcAft>
                <a:spcPts val="300"/>
              </a:spcAft>
              <a:buClr>
                <a:srgbClr val="C8C500"/>
              </a:buClr>
            </a:pPr>
            <a:r>
              <a:rPr lang="en-GB" sz="1400" dirty="0" smtClean="0">
                <a:solidFill>
                  <a:schemeClr val="tx1"/>
                </a:solidFill>
              </a:rPr>
              <a:t>Implemented as an Agile Project: distributed</a:t>
            </a:r>
            <a:r>
              <a:rPr lang="en-GB" sz="1400" dirty="0">
                <a:solidFill>
                  <a:schemeClr val="tx1"/>
                </a:solidFill>
              </a:rPr>
              <a:t>, multi-discipline team</a:t>
            </a:r>
            <a:br>
              <a:rPr lang="en-GB" sz="1400" dirty="0">
                <a:solidFill>
                  <a:schemeClr val="tx1"/>
                </a:solidFill>
              </a:rPr>
            </a:br>
            <a:r>
              <a:rPr lang="en-GB" sz="1400" dirty="0">
                <a:solidFill>
                  <a:schemeClr val="tx1"/>
                </a:solidFill>
              </a:rPr>
              <a:t>Capgemini + RMG: Team </a:t>
            </a:r>
            <a:r>
              <a:rPr lang="en-GB" sz="1400" dirty="0" smtClean="0">
                <a:solidFill>
                  <a:schemeClr val="tx1"/>
                </a:solidFill>
              </a:rPr>
              <a:t>work</a:t>
            </a:r>
          </a:p>
          <a:p>
            <a:pPr marL="450850">
              <a:spcAft>
                <a:spcPts val="300"/>
              </a:spcAft>
              <a:buClr>
                <a:srgbClr val="C8C500"/>
              </a:buClr>
            </a:pPr>
            <a:r>
              <a:rPr lang="en-GB" sz="1400" dirty="0">
                <a:solidFill>
                  <a:schemeClr val="tx1"/>
                </a:solidFill>
              </a:rPr>
              <a:t>New APIs onboarded using a Capgemini factory </a:t>
            </a:r>
          </a:p>
          <a:p>
            <a:pPr marL="450850">
              <a:spcAft>
                <a:spcPts val="300"/>
              </a:spcAft>
              <a:buClr>
                <a:srgbClr val="C8C500"/>
              </a:buClr>
            </a:pPr>
            <a:r>
              <a:rPr lang="en-GB" sz="1400" dirty="0" smtClean="0">
                <a:solidFill>
                  <a:schemeClr val="tx1"/>
                </a:solidFill>
              </a:rPr>
              <a:t>Test </a:t>
            </a:r>
            <a:r>
              <a:rPr lang="en-GB" sz="1400" dirty="0">
                <a:solidFill>
                  <a:schemeClr val="tx1"/>
                </a:solidFill>
              </a:rPr>
              <a:t>Driven </a:t>
            </a:r>
            <a:r>
              <a:rPr lang="en-GB" sz="1400" dirty="0" smtClean="0">
                <a:solidFill>
                  <a:schemeClr val="tx1"/>
                </a:solidFill>
              </a:rPr>
              <a:t>development, Shift Left, Shift Right; testing integrated with </a:t>
            </a:r>
            <a:r>
              <a:rPr lang="en-GB" sz="1400" dirty="0" err="1" smtClean="0">
                <a:solidFill>
                  <a:schemeClr val="tx1"/>
                </a:solidFill>
              </a:rPr>
              <a:t>Alertsite</a:t>
            </a:r>
            <a:r>
              <a:rPr lang="en-GB" sz="1400" dirty="0" smtClean="0">
                <a:solidFill>
                  <a:schemeClr val="tx1"/>
                </a:solidFill>
              </a:rPr>
              <a:t>, provides </a:t>
            </a:r>
            <a:r>
              <a:rPr lang="en-GB" sz="1400" dirty="0">
                <a:solidFill>
                  <a:schemeClr val="tx1"/>
                </a:solidFill>
              </a:rPr>
              <a:t>monitoring, dashboard and </a:t>
            </a:r>
            <a:r>
              <a:rPr lang="en-GB" sz="1400" dirty="0" smtClean="0">
                <a:solidFill>
                  <a:schemeClr val="tx1"/>
                </a:solidFill>
              </a:rPr>
              <a:t>alerting</a:t>
            </a:r>
          </a:p>
          <a:p>
            <a:pPr marL="450850">
              <a:spcAft>
                <a:spcPts val="300"/>
              </a:spcAft>
              <a:buClr>
                <a:srgbClr val="C8C500"/>
              </a:buClr>
            </a:pPr>
            <a:r>
              <a:rPr lang="en-GB" sz="1400" dirty="0" smtClean="0">
                <a:solidFill>
                  <a:schemeClr val="tx1"/>
                </a:solidFill>
              </a:rPr>
              <a:t>API </a:t>
            </a:r>
            <a:r>
              <a:rPr lang="en-GB" sz="1400" dirty="0">
                <a:solidFill>
                  <a:schemeClr val="tx1"/>
                </a:solidFill>
              </a:rPr>
              <a:t>Support by Capgemini: 24x7 </a:t>
            </a:r>
            <a:r>
              <a:rPr lang="en-GB" sz="1400" dirty="0" smtClean="0">
                <a:solidFill>
                  <a:schemeClr val="tx1"/>
                </a:solidFill>
              </a:rPr>
              <a:t>offshore</a:t>
            </a:r>
            <a:endParaRPr lang="en-US" sz="1400" dirty="0" smtClean="0">
              <a:solidFill>
                <a:schemeClr val="tx1"/>
              </a:solidFill>
            </a:endParaRPr>
          </a:p>
          <a:p>
            <a:pPr marL="450850" algn="just">
              <a:spcAft>
                <a:spcPts val="300"/>
              </a:spcAft>
              <a:buClr>
                <a:srgbClr val="C8C500"/>
              </a:buClr>
            </a:pPr>
            <a:endParaRPr lang="en-US" sz="1400" dirty="0">
              <a:solidFill>
                <a:schemeClr val="tx1"/>
              </a:solidFill>
            </a:endParaRPr>
          </a:p>
        </p:txBody>
      </p:sp>
      <p:sp>
        <p:nvSpPr>
          <p:cNvPr id="7" name="CPTK12TOCA05m01"/>
          <p:cNvSpPr/>
          <p:nvPr/>
        </p:nvSpPr>
        <p:spPr bwMode="auto">
          <a:xfrm>
            <a:off x="1053329"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a:solidFill>
                  <a:srgbClr val="FFFFFF"/>
                </a:solidFill>
              </a:rPr>
              <a:t>Client:</a:t>
            </a:r>
            <a:endParaRPr lang="fr-FR" b="1" dirty="0">
              <a:solidFill>
                <a:srgbClr val="263147"/>
              </a:solidFill>
              <a:cs typeface="Arial" charset="0"/>
            </a:endParaRPr>
          </a:p>
        </p:txBody>
      </p:sp>
      <p:sp>
        <p:nvSpPr>
          <p:cNvPr id="11" name="CPTK12TOCA05m01"/>
          <p:cNvSpPr/>
          <p:nvPr/>
        </p:nvSpPr>
        <p:spPr bwMode="auto">
          <a:xfrm>
            <a:off x="4356968" y="1158293"/>
            <a:ext cx="4167600" cy="36000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dirty="0" smtClean="0">
                <a:solidFill>
                  <a:srgbClr val="000000"/>
                </a:solidFill>
              </a:rPr>
              <a:t>BIG API Management</a:t>
            </a:r>
            <a:endParaRPr lang="en-US" dirty="0">
              <a:solidFill>
                <a:srgbClr val="000000"/>
              </a:solidFill>
              <a:cs typeface="Arial" charset="0"/>
            </a:endParaRPr>
          </a:p>
        </p:txBody>
      </p:sp>
      <p:sp>
        <p:nvSpPr>
          <p:cNvPr id="12" name="CPTK12TOCA05m01"/>
          <p:cNvSpPr/>
          <p:nvPr/>
        </p:nvSpPr>
        <p:spPr bwMode="auto">
          <a:xfrm>
            <a:off x="4356968" y="115829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a:solidFill>
                  <a:srgbClr val="FFFFFF"/>
                </a:solidFill>
              </a:rPr>
              <a:t>Project:</a:t>
            </a:r>
            <a:endParaRPr lang="fr-FR" b="1" dirty="0">
              <a:solidFill>
                <a:srgbClr val="263147"/>
              </a:solidFill>
              <a:cs typeface="Arial" charset="0"/>
            </a:endParaRPr>
          </a:p>
        </p:txBody>
      </p:sp>
      <p:sp>
        <p:nvSpPr>
          <p:cNvPr id="13" name="CPTK12TOCA05m01"/>
          <p:cNvSpPr/>
          <p:nvPr/>
        </p:nvSpPr>
        <p:spPr bwMode="auto">
          <a:xfrm>
            <a:off x="8867685" y="1504745"/>
            <a:ext cx="2321424" cy="48521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2000" tIns="0" rIns="72000" bIns="0" numCol="1" rtlCol="0" anchor="ctr" anchorCtr="0" compatLnSpc="1">
            <a:prstTxWarp prst="textNoShape">
              <a:avLst/>
            </a:prstTxWarp>
            <a:noAutofit/>
          </a:bodyPr>
          <a:lstStyle/>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600" dirty="0" smtClean="0">
                <a:solidFill>
                  <a:srgbClr val="000000"/>
                </a:solidFill>
                <a:hlinkClick r:id="rId2"/>
              </a:rPr>
              <a:t>David Rutter</a:t>
            </a:r>
            <a:endParaRPr lang="en-US" sz="1600" dirty="0">
              <a:solidFill>
                <a:srgbClr val="000000"/>
              </a:solidFill>
            </a:endParaRPr>
          </a:p>
        </p:txBody>
      </p:sp>
      <p:sp>
        <p:nvSpPr>
          <p:cNvPr id="14" name="CPTK12TOCA05m01"/>
          <p:cNvSpPr/>
          <p:nvPr/>
        </p:nvSpPr>
        <p:spPr bwMode="auto">
          <a:xfrm>
            <a:off x="8867685" y="1158294"/>
            <a:ext cx="2321424"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a:solidFill>
                  <a:srgbClr val="FFFFFF"/>
                </a:solidFill>
              </a:rPr>
              <a:t>Contacts:</a:t>
            </a:r>
            <a:endParaRPr lang="fr-FR" b="1" dirty="0">
              <a:solidFill>
                <a:srgbClr val="263147"/>
              </a:solidFill>
              <a:cs typeface="Arial" charset="0"/>
            </a:endParaRPr>
          </a:p>
        </p:txBody>
      </p:sp>
      <p:sp>
        <p:nvSpPr>
          <p:cNvPr id="15" name="CPTK12TOCA05m01"/>
          <p:cNvSpPr/>
          <p:nvPr/>
        </p:nvSpPr>
        <p:spPr bwMode="auto">
          <a:xfrm>
            <a:off x="1052955" y="1629958"/>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a:solidFill>
                  <a:srgbClr val="000000"/>
                </a:solidFill>
              </a:rPr>
              <a:t>Postal</a:t>
            </a:r>
            <a:endParaRPr lang="fr-FR" b="1" dirty="0">
              <a:solidFill>
                <a:srgbClr val="000000"/>
              </a:solidFill>
              <a:cs typeface="Arial" charset="0"/>
            </a:endParaRPr>
          </a:p>
        </p:txBody>
      </p:sp>
      <p:sp>
        <p:nvSpPr>
          <p:cNvPr id="16" name="CPTK12TOCA05m01"/>
          <p:cNvSpPr/>
          <p:nvPr/>
        </p:nvSpPr>
        <p:spPr bwMode="auto">
          <a:xfrm>
            <a:off x="1052955" y="1629958"/>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a:solidFill>
                  <a:srgbClr val="FFFFFF"/>
                </a:solidFill>
              </a:rPr>
              <a:t>Sector:</a:t>
            </a:r>
            <a:endParaRPr lang="fr-FR" b="1" dirty="0">
              <a:solidFill>
                <a:srgbClr val="263147"/>
              </a:solidFill>
              <a:cs typeface="Arial" charset="0"/>
            </a:endParaRPr>
          </a:p>
        </p:txBody>
      </p:sp>
      <p:pic>
        <p:nvPicPr>
          <p:cNvPr id="19"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896222" y="1989958"/>
            <a:ext cx="381377" cy="398921"/>
          </a:xfrm>
          <a:prstGeom prst="ellipse">
            <a:avLst/>
          </a:prstGeom>
          <a:noFill/>
          <a:ln w="9525">
            <a:noFill/>
            <a:miter lim="800000"/>
            <a:headEnd/>
            <a:tailEnd/>
          </a:ln>
        </p:spPr>
      </p:pic>
      <p:sp>
        <p:nvSpPr>
          <p:cNvPr id="17" name="TextBox 16"/>
          <p:cNvSpPr txBox="1"/>
          <p:nvPr/>
        </p:nvSpPr>
        <p:spPr>
          <a:xfrm>
            <a:off x="7095063" y="5114883"/>
            <a:ext cx="3733802" cy="1015663"/>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a:t>“I consider the APIM Capability delivery to be a great example of how partnering with Capgemini maximises our ability to achieve our outcomes“. </a:t>
            </a:r>
            <a:br>
              <a:rPr lang="en-GB" sz="1200" dirty="0"/>
            </a:br>
            <a:r>
              <a:rPr lang="en-GB" sz="1200" dirty="0"/>
              <a:t/>
            </a:r>
            <a:br>
              <a:rPr lang="en-GB" sz="1200" dirty="0"/>
            </a:br>
            <a:r>
              <a:rPr lang="en-GB" sz="1200" i="1" dirty="0"/>
              <a:t>Technology Programme Director</a:t>
            </a:r>
          </a:p>
        </p:txBody>
      </p:sp>
      <p:sp>
        <p:nvSpPr>
          <p:cNvPr id="18" name="TextBox 17"/>
          <p:cNvSpPr txBox="1"/>
          <p:nvPr/>
        </p:nvSpPr>
        <p:spPr>
          <a:xfrm>
            <a:off x="7095063" y="3252869"/>
            <a:ext cx="3733802" cy="1046440"/>
          </a:xfrm>
          <a:prstGeom prst="rect">
            <a:avLst/>
          </a:prstGeom>
          <a:noFill/>
          <a:ln w="19050">
            <a:solidFill>
              <a:schemeClr val="tx1"/>
            </a:solidFill>
          </a:ln>
        </p:spPr>
        <p:txBody>
          <a:bodyPr wrap="square" rtlCol="0">
            <a:spAutoFit/>
          </a:bodyPr>
          <a:lstStyle/>
          <a:p>
            <a:r>
              <a:rPr lang="en-GB" sz="1200" dirty="0" smtClean="0">
                <a:latin typeface="+mn-lt"/>
              </a:rPr>
              <a:t>New customer … </a:t>
            </a:r>
            <a:r>
              <a:rPr lang="en-GB" sz="1200" dirty="0">
                <a:latin typeface="+mn-lt"/>
              </a:rPr>
              <a:t>from intro to development within 6 hours compared to the 10 day SLA prior to </a:t>
            </a:r>
            <a:r>
              <a:rPr lang="en-GB" sz="1200" dirty="0" smtClean="0">
                <a:latin typeface="+mn-lt"/>
              </a:rPr>
              <a:t>API Management. </a:t>
            </a:r>
            <a:r>
              <a:rPr lang="en-GB" sz="1200" dirty="0">
                <a:latin typeface="+mn-lt"/>
              </a:rPr>
              <a:t>Impressive!</a:t>
            </a:r>
            <a:r>
              <a:rPr lang="en-GB" sz="1200" dirty="0"/>
              <a:t/>
            </a:r>
            <a:br>
              <a:rPr lang="en-GB" sz="1200" dirty="0"/>
            </a:br>
            <a:r>
              <a:rPr lang="en-GB" sz="1200" dirty="0"/>
              <a:t/>
            </a:r>
            <a:br>
              <a:rPr lang="en-GB" sz="1200" dirty="0"/>
            </a:br>
            <a:r>
              <a:rPr lang="en-GB" sz="1200" i="1" dirty="0">
                <a:latin typeface="+mn-lt"/>
              </a:rPr>
              <a:t>Customer Solutions</a:t>
            </a:r>
            <a:endParaRPr lang="en-GB" sz="1200" i="1" dirty="0">
              <a:solidFill>
                <a:schemeClr val="tx2">
                  <a:lumMod val="50000"/>
                </a:schemeClr>
              </a:solidFill>
              <a:latin typeface="+mn-lt"/>
            </a:endParaRPr>
          </a:p>
        </p:txBody>
      </p:sp>
      <p:sp>
        <p:nvSpPr>
          <p:cNvPr id="20" name="TextBox 19"/>
          <p:cNvSpPr txBox="1"/>
          <p:nvPr/>
        </p:nvSpPr>
        <p:spPr>
          <a:xfrm>
            <a:off x="7095063" y="4365890"/>
            <a:ext cx="3733802" cy="646331"/>
          </a:xfrm>
          <a:prstGeom prst="rect">
            <a:avLst/>
          </a:prstGeom>
          <a:noFill/>
          <a:ln w="19050">
            <a:solidFill>
              <a:schemeClr val="tx1"/>
            </a:solidFill>
          </a:ln>
        </p:spPr>
        <p:txBody>
          <a:bodyPr wrap="square" rtlCol="0">
            <a:spAutoFit/>
          </a:bodyPr>
          <a:lstStyle/>
          <a:p>
            <a:r>
              <a:rPr lang="en-GB" sz="1200" i="1" dirty="0" smtClean="0"/>
              <a:t>After 12 months, </a:t>
            </a:r>
          </a:p>
          <a:p>
            <a:r>
              <a:rPr lang="en-GB" sz="1200" i="1" dirty="0" smtClean="0"/>
              <a:t>- 4</a:t>
            </a:r>
            <a:r>
              <a:rPr lang="en-GB" sz="1200" i="1" dirty="0" smtClean="0">
                <a:latin typeface="+mn-lt"/>
              </a:rPr>
              <a:t>00 companies using the live APIs</a:t>
            </a:r>
            <a:br>
              <a:rPr lang="en-GB" sz="1200" i="1" dirty="0" smtClean="0">
                <a:latin typeface="+mn-lt"/>
              </a:rPr>
            </a:br>
            <a:r>
              <a:rPr lang="en-GB" sz="1200" i="1" dirty="0" smtClean="0">
                <a:latin typeface="+mn-lt"/>
              </a:rPr>
              <a:t>- 1000 more companies registered</a:t>
            </a:r>
          </a:p>
        </p:txBody>
      </p:sp>
      <p:grpSp>
        <p:nvGrpSpPr>
          <p:cNvPr id="21" name="Group 20"/>
          <p:cNvGrpSpPr/>
          <p:nvPr/>
        </p:nvGrpSpPr>
        <p:grpSpPr>
          <a:xfrm>
            <a:off x="7095063" y="2087690"/>
            <a:ext cx="3733802" cy="1096180"/>
            <a:chOff x="6772261" y="3264061"/>
            <a:chExt cx="2858149" cy="2939969"/>
          </a:xfrm>
        </p:grpSpPr>
        <p:sp>
          <p:nvSpPr>
            <p:cNvPr id="22" name="Rectangle 21"/>
            <p:cNvSpPr/>
            <p:nvPr/>
          </p:nvSpPr>
          <p:spPr>
            <a:xfrm>
              <a:off x="6899261" y="3375487"/>
              <a:ext cx="2731149" cy="1927042"/>
            </a:xfrm>
            <a:prstGeom prst="rect">
              <a:avLst/>
            </a:prstGeom>
            <a:noFill/>
            <a:ln>
              <a:noFill/>
            </a:ln>
          </p:spPr>
          <p:txBody>
            <a:bodyPr wrap="square">
              <a:spAutoFit/>
            </a:bodyPr>
            <a:lstStyle/>
            <a:p>
              <a:pPr lvl="0"/>
              <a:r>
                <a:rPr lang="en-US" sz="1200" b="1" dirty="0" smtClean="0">
                  <a:solidFill>
                    <a:srgbClr val="C00000"/>
                  </a:solidFill>
                </a:rPr>
                <a:t>Business Goals</a:t>
              </a:r>
              <a:endParaRPr lang="en-US" sz="1200" b="1" dirty="0">
                <a:solidFill>
                  <a:srgbClr val="C00000"/>
                </a:solidFill>
              </a:endParaRPr>
            </a:p>
            <a:p>
              <a:pPr marL="342900" indent="-342900">
                <a:buFont typeface="+mj-lt"/>
                <a:buAutoNum type="arabicPeriod"/>
              </a:pPr>
              <a:r>
                <a:rPr lang="en-US" sz="1200" dirty="0"/>
                <a:t>Accelerated customer onboarding for APIs</a:t>
              </a:r>
              <a:endParaRPr lang="en-GB" sz="1200" dirty="0"/>
            </a:p>
            <a:p>
              <a:pPr marL="342900" indent="-342900">
                <a:buFont typeface="+mj-lt"/>
                <a:buAutoNum type="arabicPeriod"/>
              </a:pPr>
              <a:r>
                <a:rPr lang="en-US" sz="1200" dirty="0"/>
                <a:t>Increased visibility of APIs and usage </a:t>
              </a:r>
              <a:endParaRPr lang="en-GB" sz="1200" dirty="0"/>
            </a:p>
            <a:p>
              <a:pPr marL="342900" indent="-342900">
                <a:buFont typeface="+mj-lt"/>
                <a:buAutoNum type="arabicPeriod"/>
              </a:pPr>
              <a:r>
                <a:rPr lang="en-US" sz="1200" dirty="0"/>
                <a:t>Improved business customer satisfaction </a:t>
              </a:r>
              <a:endParaRPr lang="en-GB" sz="1200" dirty="0"/>
            </a:p>
            <a:p>
              <a:pPr marL="342900" indent="-342900">
                <a:buFont typeface="+mj-lt"/>
                <a:buAutoNum type="arabicPeriod"/>
              </a:pPr>
              <a:r>
                <a:rPr lang="en-US" sz="1200" dirty="0"/>
                <a:t>Revenue growth through new channels</a:t>
              </a:r>
            </a:p>
          </p:txBody>
        </p:sp>
        <p:sp>
          <p:nvSpPr>
            <p:cNvPr id="23" name="Rectangle 22"/>
            <p:cNvSpPr/>
            <p:nvPr/>
          </p:nvSpPr>
          <p:spPr>
            <a:xfrm>
              <a:off x="6772261" y="3264061"/>
              <a:ext cx="2858149" cy="293996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lumMod val="50000"/>
                  </a:schemeClr>
                </a:solidFill>
              </a:endParaRPr>
            </a:p>
          </p:txBody>
        </p:sp>
      </p:grpSp>
    </p:spTree>
    <p:extLst>
      <p:ext uri="{BB962C8B-B14F-4D97-AF65-F5344CB8AC3E}">
        <p14:creationId xmlns:p14="http://schemas.microsoft.com/office/powerpoint/2010/main" val="995254997"/>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1163" y="919383"/>
            <a:ext cx="10337584" cy="5488094"/>
          </a:xfrm>
          <a:prstGeom prst="rect">
            <a:avLst/>
          </a:prstGeom>
          <a:solidFill>
            <a:srgbClr val="F8F8F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2400" dirty="0" smtClean="0">
              <a:solidFill>
                <a:schemeClr val="tx2">
                  <a:lumMod val="50000"/>
                </a:schemeClr>
              </a:solidFill>
            </a:endParaRPr>
          </a:p>
        </p:txBody>
      </p:sp>
      <p:sp>
        <p:nvSpPr>
          <p:cNvPr id="8" name="CPTK12TOCA05m01"/>
          <p:cNvSpPr/>
          <p:nvPr/>
        </p:nvSpPr>
        <p:spPr bwMode="auto">
          <a:xfrm>
            <a:off x="1053329" y="1051758"/>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fr-FR" b="1" dirty="0" smtClean="0">
                <a:solidFill>
                  <a:schemeClr val="tx1"/>
                </a:solidFill>
                <a:cs typeface="Arial" charset="0"/>
              </a:rPr>
              <a:t>Large FMCG</a:t>
            </a:r>
            <a:endParaRPr lang="fr-FR" b="1" dirty="0">
              <a:solidFill>
                <a:schemeClr val="tx1"/>
              </a:solidFill>
              <a:cs typeface="Arial" charset="0"/>
            </a:endParaRPr>
          </a:p>
        </p:txBody>
      </p:sp>
      <p:sp>
        <p:nvSpPr>
          <p:cNvPr id="9" name="Titre 1"/>
          <p:cNvSpPr>
            <a:spLocks noGrp="1"/>
          </p:cNvSpPr>
          <p:nvPr>
            <p:ph type="title"/>
          </p:nvPr>
        </p:nvSpPr>
        <p:spPr/>
        <p:txBody>
          <a:bodyPr/>
          <a:lstStyle/>
          <a:p>
            <a:r>
              <a:rPr lang="fr-FR" dirty="0" smtClean="0"/>
              <a:t>Return of Experience – </a:t>
            </a:r>
            <a:r>
              <a:rPr lang="it-IT" dirty="0" smtClean="0"/>
              <a:t>Microservices platform for delivering Commerce Marketplace</a:t>
            </a:r>
            <a:endParaRPr lang="fr-FR" dirty="0"/>
          </a:p>
        </p:txBody>
      </p:sp>
      <p:sp>
        <p:nvSpPr>
          <p:cNvPr id="3" name="Espace réservé du contenu 2"/>
          <p:cNvSpPr>
            <a:spLocks noGrp="1"/>
          </p:cNvSpPr>
          <p:nvPr>
            <p:ph idx="1"/>
          </p:nvPr>
        </p:nvSpPr>
        <p:spPr>
          <a:xfrm>
            <a:off x="959424" y="1904215"/>
            <a:ext cx="9183817" cy="3784716"/>
          </a:xfrm>
        </p:spPr>
        <p:txBody>
          <a:bodyPr/>
          <a:lstStyle/>
          <a:p>
            <a:pPr marL="0" indent="0">
              <a:spcAft>
                <a:spcPts val="1200"/>
              </a:spcAft>
              <a:buNone/>
            </a:pPr>
            <a:r>
              <a:rPr lang="en-US" sz="1050" b="1" u="sng" dirty="0" smtClean="0">
                <a:solidFill>
                  <a:schemeClr val="tx1"/>
                </a:solidFill>
                <a:latin typeface="+mn-lt"/>
              </a:rPr>
              <a:t>Quick Description:</a:t>
            </a:r>
          </a:p>
          <a:p>
            <a:pPr marL="450850">
              <a:spcAft>
                <a:spcPts val="300"/>
              </a:spcAft>
              <a:buClr>
                <a:srgbClr val="C8C500"/>
              </a:buClr>
            </a:pPr>
            <a:r>
              <a:rPr lang="en-US" sz="1050" dirty="0" smtClean="0">
                <a:solidFill>
                  <a:schemeClr val="tx1"/>
                </a:solidFill>
                <a:latin typeface="+mn-lt"/>
              </a:rPr>
              <a:t>We have built experience of micro services architecture in delivering custom built commerce marketplace.</a:t>
            </a:r>
          </a:p>
          <a:p>
            <a:pPr marL="736599" lvl="1" indent="-285750">
              <a:spcAft>
                <a:spcPts val="300"/>
              </a:spcAft>
              <a:buClr>
                <a:schemeClr val="accent2"/>
              </a:buClr>
              <a:buFont typeface="Wingdings" panose="05000000000000000000" pitchFamily="2" charset="2"/>
              <a:buChar char="ü"/>
            </a:pPr>
            <a:r>
              <a:rPr lang="en-US" sz="1050" dirty="0" smtClean="0">
                <a:solidFill>
                  <a:schemeClr val="tx1"/>
                </a:solidFill>
                <a:latin typeface="+mn-lt"/>
              </a:rPr>
              <a:t>Customer is large consumer </a:t>
            </a:r>
            <a:r>
              <a:rPr lang="en-US" sz="1050" dirty="0">
                <a:solidFill>
                  <a:schemeClr val="tx1"/>
                </a:solidFill>
                <a:latin typeface="+mn-lt"/>
              </a:rPr>
              <a:t>goods company owned by Global FMCG </a:t>
            </a:r>
            <a:r>
              <a:rPr lang="en-US" sz="1050" dirty="0" smtClean="0">
                <a:solidFill>
                  <a:schemeClr val="tx1"/>
                </a:solidFill>
                <a:latin typeface="+mn-lt"/>
              </a:rPr>
              <a:t>with distribution covering  </a:t>
            </a:r>
            <a:r>
              <a:rPr lang="en-US" sz="1050" dirty="0">
                <a:solidFill>
                  <a:schemeClr val="tx1"/>
                </a:solidFill>
                <a:latin typeface="+mn-lt"/>
              </a:rPr>
              <a:t>over </a:t>
            </a:r>
            <a:r>
              <a:rPr lang="en-US" sz="1050" dirty="0" smtClean="0">
                <a:solidFill>
                  <a:schemeClr val="tx1"/>
                </a:solidFill>
                <a:latin typeface="+mn-lt"/>
              </a:rPr>
              <a:t>2 </a:t>
            </a:r>
            <a:r>
              <a:rPr lang="en-US" sz="1050" dirty="0">
                <a:solidFill>
                  <a:schemeClr val="tx1"/>
                </a:solidFill>
                <a:latin typeface="+mn-lt"/>
              </a:rPr>
              <a:t>million </a:t>
            </a:r>
            <a:r>
              <a:rPr lang="en-US" sz="1050" dirty="0" smtClean="0">
                <a:solidFill>
                  <a:schemeClr val="tx1"/>
                </a:solidFill>
                <a:latin typeface="+mn-lt"/>
              </a:rPr>
              <a:t>retail</a:t>
            </a:r>
          </a:p>
          <a:p>
            <a:pPr marL="736599" lvl="1" indent="-285750">
              <a:spcAft>
                <a:spcPts val="300"/>
              </a:spcAft>
              <a:buClr>
                <a:schemeClr val="accent2"/>
              </a:buClr>
              <a:buNone/>
            </a:pPr>
            <a:r>
              <a:rPr lang="en-US" sz="1050" dirty="0" smtClean="0">
                <a:solidFill>
                  <a:schemeClr val="tx1"/>
                </a:solidFill>
                <a:latin typeface="+mn-lt"/>
              </a:rPr>
              <a:t>         outlets across India directly and its products are available in over 6.4 million outlets in the country &amp; Is the market leader in Indian consumer products with presence in over 20 consumer categories with over 700 million Indian consumers using its products.</a:t>
            </a:r>
          </a:p>
          <a:p>
            <a:pPr marL="736599" lvl="1" indent="-285750">
              <a:spcAft>
                <a:spcPts val="300"/>
              </a:spcAft>
              <a:buClr>
                <a:schemeClr val="accent2"/>
              </a:buClr>
              <a:buFont typeface="Wingdings" panose="05000000000000000000" pitchFamily="2" charset="2"/>
              <a:buChar char="ü"/>
            </a:pPr>
            <a:r>
              <a:rPr lang="en-US" sz="1050" dirty="0" smtClean="0">
                <a:solidFill>
                  <a:schemeClr val="tx1"/>
                </a:solidFill>
                <a:latin typeface="+mn-lt"/>
              </a:rPr>
              <a:t>Commerce Platforms Connects Brick &amp; Mortar Stores to Online consumer across country.</a:t>
            </a:r>
            <a:endParaRPr lang="en-US" sz="1050" dirty="0">
              <a:solidFill>
                <a:schemeClr val="tx1"/>
              </a:solidFill>
              <a:latin typeface="+mn-lt"/>
            </a:endParaRPr>
          </a:p>
        </p:txBody>
      </p:sp>
      <p:sp>
        <p:nvSpPr>
          <p:cNvPr id="7" name="CPTK12TOCA05m01"/>
          <p:cNvSpPr/>
          <p:nvPr/>
        </p:nvSpPr>
        <p:spPr bwMode="auto">
          <a:xfrm>
            <a:off x="1053329" y="1051758"/>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Client:</a:t>
            </a:r>
            <a:endParaRPr lang="fr-FR" b="1" dirty="0">
              <a:solidFill>
                <a:srgbClr val="263147"/>
              </a:solidFill>
              <a:cs typeface="Arial" charset="0"/>
            </a:endParaRPr>
          </a:p>
        </p:txBody>
      </p:sp>
      <p:sp>
        <p:nvSpPr>
          <p:cNvPr id="11" name="CPTK12TOCA05m01"/>
          <p:cNvSpPr/>
          <p:nvPr/>
        </p:nvSpPr>
        <p:spPr bwMode="auto">
          <a:xfrm>
            <a:off x="4356968" y="1051757"/>
            <a:ext cx="4167600" cy="65373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it-IT" sz="1500" dirty="0" smtClean="0">
                <a:solidFill>
                  <a:schemeClr val="tx1"/>
                </a:solidFill>
                <a:cs typeface="Arial" charset="0"/>
              </a:rPr>
              <a:t>Marketplace Platform connecting B&amp;M Retail Stores with Online Consumers</a:t>
            </a:r>
            <a:endParaRPr lang="en-US" sz="1500" dirty="0">
              <a:solidFill>
                <a:schemeClr val="tx1"/>
              </a:solidFill>
              <a:cs typeface="Arial" charset="0"/>
            </a:endParaRPr>
          </a:p>
        </p:txBody>
      </p:sp>
      <p:sp>
        <p:nvSpPr>
          <p:cNvPr id="12" name="CPTK12TOCA05m01"/>
          <p:cNvSpPr/>
          <p:nvPr/>
        </p:nvSpPr>
        <p:spPr bwMode="auto">
          <a:xfrm>
            <a:off x="4356968" y="1051758"/>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Project:</a:t>
            </a:r>
            <a:endParaRPr lang="fr-FR" b="1" dirty="0">
              <a:solidFill>
                <a:srgbClr val="263147"/>
              </a:solidFill>
              <a:cs typeface="Arial" charset="0"/>
            </a:endParaRPr>
          </a:p>
        </p:txBody>
      </p:sp>
      <p:sp>
        <p:nvSpPr>
          <p:cNvPr id="13" name="CPTK12TOCA05m01"/>
          <p:cNvSpPr/>
          <p:nvPr/>
        </p:nvSpPr>
        <p:spPr bwMode="auto">
          <a:xfrm>
            <a:off x="8867685" y="1398208"/>
            <a:ext cx="2321424" cy="116743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2000" tIns="0" rIns="72000" bIns="0" numCol="1" rtlCol="0" anchor="ctr" anchorCtr="0" compatLnSpc="1">
            <a:prstTxWarp prst="textNoShape">
              <a:avLst/>
            </a:prstTxWarp>
            <a:noAutofit/>
          </a:bodyPr>
          <a:lstStyle/>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400" dirty="0" smtClean="0">
                <a:solidFill>
                  <a:schemeClr val="tx1"/>
                </a:solidFill>
                <a:hlinkClick r:id="rId2"/>
              </a:rPr>
              <a:t>Gururaj Joshi</a:t>
            </a:r>
            <a:endParaRPr lang="en-US" sz="1400" dirty="0" smtClean="0">
              <a:solidFill>
                <a:schemeClr val="tx1"/>
              </a:solidFill>
            </a:endParaRPr>
          </a:p>
        </p:txBody>
      </p:sp>
      <p:sp>
        <p:nvSpPr>
          <p:cNvPr id="14" name="CPTK12TOCA05m01"/>
          <p:cNvSpPr/>
          <p:nvPr/>
        </p:nvSpPr>
        <p:spPr bwMode="auto">
          <a:xfrm>
            <a:off x="8858258" y="1051758"/>
            <a:ext cx="2369066"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Contacts:</a:t>
            </a:r>
            <a:endParaRPr lang="fr-FR" b="1" dirty="0">
              <a:solidFill>
                <a:srgbClr val="263147"/>
              </a:solidFill>
              <a:cs typeface="Arial" charset="0"/>
            </a:endParaRPr>
          </a:p>
        </p:txBody>
      </p:sp>
      <p:sp>
        <p:nvSpPr>
          <p:cNvPr id="15" name="CPTK12TOCA05m01"/>
          <p:cNvSpPr/>
          <p:nvPr/>
        </p:nvSpPr>
        <p:spPr bwMode="auto">
          <a:xfrm>
            <a:off x="1052955" y="1523422"/>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sz="1600" b="1" dirty="0" smtClean="0">
                <a:solidFill>
                  <a:schemeClr val="tx1"/>
                </a:solidFill>
              </a:rPr>
              <a:t>Retail</a:t>
            </a:r>
            <a:endParaRPr lang="fr-FR" sz="1600" b="1" dirty="0">
              <a:solidFill>
                <a:schemeClr val="tx1"/>
              </a:solidFill>
              <a:cs typeface="Arial" charset="0"/>
            </a:endParaRPr>
          </a:p>
        </p:txBody>
      </p:sp>
      <p:sp>
        <p:nvSpPr>
          <p:cNvPr id="16" name="CPTK12TOCA05m01"/>
          <p:cNvSpPr/>
          <p:nvPr/>
        </p:nvSpPr>
        <p:spPr bwMode="auto">
          <a:xfrm>
            <a:off x="1052955" y="1523422"/>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Sector:</a:t>
            </a:r>
            <a:endParaRPr lang="fr-FR" b="1" dirty="0">
              <a:solidFill>
                <a:srgbClr val="263147"/>
              </a:solidFill>
              <a:cs typeface="Arial" charset="0"/>
            </a:endParaRPr>
          </a:p>
        </p:txBody>
      </p:sp>
      <p:pic>
        <p:nvPicPr>
          <p:cNvPr id="18" name="Picture 2" descr="http://flags.redpixart.com/img/1465/flag_256.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924504" y="2276028"/>
            <a:ext cx="381377" cy="413264"/>
          </a:xfrm>
          <a:prstGeom prst="ellipse">
            <a:avLst/>
          </a:prstGeom>
          <a:noFill/>
        </p:spPr>
      </p:pic>
      <p:sp>
        <p:nvSpPr>
          <p:cNvPr id="17" name="Espace réservé du contenu 2"/>
          <p:cNvSpPr txBox="1">
            <a:spLocks/>
          </p:cNvSpPr>
          <p:nvPr/>
        </p:nvSpPr>
        <p:spPr>
          <a:xfrm>
            <a:off x="913857" y="3216596"/>
            <a:ext cx="4478274" cy="3652253"/>
          </a:xfrm>
          <a:prstGeom prst="rect">
            <a:avLst/>
          </a:prstGeom>
        </p:spPr>
        <p:txBody>
          <a:bodyPr vert="horz" lIns="0" tIns="0" rIns="0" bIns="0" rtlCol="0">
            <a:noAutofit/>
          </a:bodyPr>
          <a:lstStyle/>
          <a:p>
            <a:pPr marL="450850" lvl="0" indent="-273805" defTabSz="914342">
              <a:spcAft>
                <a:spcPts val="300"/>
              </a:spcAft>
              <a:buClr>
                <a:srgbClr val="C8C500"/>
              </a:buClr>
              <a:buFont typeface="Wingdings" pitchFamily="2" charset="2"/>
              <a:buChar char="§"/>
              <a:defRPr/>
            </a:pPr>
            <a:r>
              <a:rPr kumimoji="0" lang="en-US" sz="105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Commerce Marketplace platform was built </a:t>
            </a:r>
            <a:r>
              <a:rPr lang="en-US" sz="1050" dirty="0" smtClean="0"/>
              <a:t>based on </a:t>
            </a:r>
            <a:r>
              <a:rPr lang="en-US" sz="1050" b="1" dirty="0" smtClean="0"/>
              <a:t>Ruby / Sinatra </a:t>
            </a:r>
            <a:r>
              <a:rPr lang="en-US" sz="1050" dirty="0" smtClean="0"/>
              <a:t>iteratively delivering microservices like City &amp; Store Selection, Login, OTP generation/ Validation, Store Product catalog (Multiple  Ordered set by Price, Availability, Promotion …etc) , Geo location Services , Product recommendations for users, Offers Products, etc.</a:t>
            </a:r>
          </a:p>
          <a:p>
            <a:pPr marL="450850" lvl="0" indent="-273805" defTabSz="914342">
              <a:spcAft>
                <a:spcPts val="300"/>
              </a:spcAft>
              <a:buClr>
                <a:srgbClr val="C8C500"/>
              </a:buClr>
              <a:buFont typeface="Wingdings" pitchFamily="2" charset="2"/>
              <a:buChar char="§"/>
              <a:defRPr/>
            </a:pPr>
            <a:r>
              <a:rPr lang="en-US" sz="1050" dirty="0" smtClean="0"/>
              <a:t>Has ability to provide multiple scale based on read &amp; browse services with high demand  (Product Catalog) against services with low demand (Order placement).</a:t>
            </a:r>
          </a:p>
          <a:p>
            <a:pPr marL="450850" indent="-273805" defTabSz="914342">
              <a:spcAft>
                <a:spcPts val="300"/>
              </a:spcAft>
              <a:buClr>
                <a:srgbClr val="C8C500"/>
              </a:buClr>
              <a:buFont typeface="Wingdings" pitchFamily="2" charset="2"/>
              <a:buChar char="§"/>
              <a:defRPr/>
            </a:pPr>
            <a:r>
              <a:rPr lang="en-US" sz="1050" dirty="0" smtClean="0"/>
              <a:t>Services communicate with RESTfull services (Stateless).</a:t>
            </a:r>
          </a:p>
          <a:p>
            <a:pPr marL="450850" lvl="0" indent="-273805" defTabSz="914342">
              <a:spcAft>
                <a:spcPts val="300"/>
              </a:spcAft>
              <a:buClr>
                <a:srgbClr val="C8C500"/>
              </a:buClr>
              <a:buFont typeface="Wingdings" pitchFamily="2" charset="2"/>
              <a:buChar char="§"/>
              <a:defRPr/>
            </a:pPr>
            <a:r>
              <a:rPr lang="en-US" sz="1050" dirty="0" smtClean="0"/>
              <a:t>Rapid development,  Automated deployment and Testing</a:t>
            </a:r>
          </a:p>
          <a:p>
            <a:pPr marL="450850" indent="-273805" defTabSz="914342">
              <a:spcAft>
                <a:spcPts val="300"/>
              </a:spcAft>
              <a:buClr>
                <a:srgbClr val="C8C500"/>
              </a:buClr>
              <a:buFont typeface="Wingdings" pitchFamily="2" charset="2"/>
              <a:buChar char="§"/>
              <a:defRPr/>
            </a:pPr>
            <a:r>
              <a:rPr lang="en-US" sz="1050" dirty="0" smtClean="0"/>
              <a:t>Deployed in cluster of </a:t>
            </a:r>
            <a:r>
              <a:rPr lang="en-US" sz="1050" b="1" dirty="0" smtClean="0"/>
              <a:t>Passenger , Cassandra &amp; MySQL</a:t>
            </a:r>
            <a:r>
              <a:rPr lang="en-US" sz="1050" dirty="0" smtClean="0"/>
              <a:t>, load balanced &amp; cached  across multiple layers. </a:t>
            </a:r>
          </a:p>
          <a:p>
            <a:pPr marL="450850" indent="-273805" defTabSz="914342">
              <a:spcAft>
                <a:spcPts val="300"/>
              </a:spcAft>
              <a:buClr>
                <a:srgbClr val="C8C500"/>
              </a:buClr>
              <a:buFont typeface="Wingdings" pitchFamily="2" charset="2"/>
              <a:buChar char="§"/>
              <a:defRPr/>
            </a:pPr>
            <a:r>
              <a:rPr lang="en-US" sz="1050" dirty="0" smtClean="0"/>
              <a:t>Used </a:t>
            </a:r>
            <a:r>
              <a:rPr lang="en-US" sz="1050" b="1" dirty="0" smtClean="0"/>
              <a:t>Talend</a:t>
            </a:r>
            <a:r>
              <a:rPr lang="en-US" sz="1050" dirty="0" smtClean="0"/>
              <a:t> for real time ETL of product catalogs</a:t>
            </a:r>
          </a:p>
          <a:p>
            <a:pPr marL="450850" indent="-273805" defTabSz="914342">
              <a:spcAft>
                <a:spcPts val="300"/>
              </a:spcAft>
              <a:buClr>
                <a:srgbClr val="C8C500"/>
              </a:buClr>
              <a:buFont typeface="Wingdings" pitchFamily="2" charset="2"/>
              <a:buChar char="§"/>
              <a:defRPr/>
            </a:pPr>
            <a:r>
              <a:rPr lang="en-US" sz="1050" dirty="0" smtClean="0"/>
              <a:t>API caters to native </a:t>
            </a:r>
            <a:r>
              <a:rPr lang="en-US" sz="1050" b="1" dirty="0" smtClean="0"/>
              <a:t>Android</a:t>
            </a:r>
            <a:r>
              <a:rPr lang="en-US" sz="1050" dirty="0" smtClean="0"/>
              <a:t> &amp; </a:t>
            </a:r>
            <a:r>
              <a:rPr lang="en-US" sz="1050" b="1" dirty="0" smtClean="0"/>
              <a:t>iOS</a:t>
            </a:r>
            <a:r>
              <a:rPr lang="en-US" sz="1050" dirty="0" smtClean="0"/>
              <a:t> apps and </a:t>
            </a:r>
            <a:r>
              <a:rPr lang="en-US" sz="1050" b="1" dirty="0" smtClean="0"/>
              <a:t>AngularJS</a:t>
            </a:r>
            <a:r>
              <a:rPr lang="en-US" sz="1050" dirty="0" smtClean="0"/>
              <a:t> website as omni channel experience.</a:t>
            </a:r>
          </a:p>
          <a:p>
            <a:pPr marL="450850" indent="-273805" defTabSz="914342">
              <a:spcAft>
                <a:spcPts val="300"/>
              </a:spcAft>
              <a:buClr>
                <a:srgbClr val="C8C500"/>
              </a:buClr>
              <a:buFont typeface="Wingdings" pitchFamily="2" charset="2"/>
              <a:buChar char="§"/>
              <a:defRPr/>
            </a:pPr>
            <a:r>
              <a:rPr lang="en-US" sz="1050" dirty="0" smtClean="0"/>
              <a:t>Used </a:t>
            </a:r>
            <a:r>
              <a:rPr lang="en-US" sz="1050" b="1" dirty="0" smtClean="0"/>
              <a:t>Akamai/NGINIX</a:t>
            </a:r>
            <a:r>
              <a:rPr lang="en-US" sz="1050" dirty="0" smtClean="0"/>
              <a:t> for API / HTTP caching, Media (Picture/Videos), resources caching for end user experience.</a:t>
            </a:r>
          </a:p>
          <a:p>
            <a:pPr marL="450850" indent="-273805" defTabSz="914342">
              <a:spcAft>
                <a:spcPts val="300"/>
              </a:spcAft>
              <a:buClr>
                <a:srgbClr val="C8C500"/>
              </a:buClr>
              <a:buFont typeface="Wingdings" pitchFamily="2" charset="2"/>
              <a:buChar char="§"/>
              <a:defRPr/>
            </a:pPr>
            <a:r>
              <a:rPr lang="en-US" sz="1050" dirty="0" smtClean="0"/>
              <a:t>The platform is entirely based on open source components.</a:t>
            </a:r>
            <a:endParaRPr kumimoji="0" lang="en-US" sz="105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5365" name="AutoShape 5" descr="Image result for hybri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grpSp>
        <p:nvGrpSpPr>
          <p:cNvPr id="111" name="Group 110"/>
          <p:cNvGrpSpPr/>
          <p:nvPr/>
        </p:nvGrpSpPr>
        <p:grpSpPr>
          <a:xfrm>
            <a:off x="5149633" y="2605725"/>
            <a:ext cx="6124829" cy="3673535"/>
            <a:chOff x="5149633" y="2605725"/>
            <a:chExt cx="6124829" cy="3673535"/>
          </a:xfrm>
        </p:grpSpPr>
        <p:sp>
          <p:nvSpPr>
            <p:cNvPr id="35" name="Rounded Rectangle 34"/>
            <p:cNvSpPr/>
            <p:nvPr/>
          </p:nvSpPr>
          <p:spPr>
            <a:xfrm>
              <a:off x="5480870" y="3923611"/>
              <a:ext cx="1064925" cy="667235"/>
            </a:xfrm>
            <a:prstGeom prst="roundRect">
              <a:avLst/>
            </a:prstGeom>
            <a:solidFill>
              <a:schemeClr val="tx1">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rgbClr val="9F958F">
                    <a:lumMod val="50000"/>
                  </a:srgbClr>
                </a:solidFill>
              </a:endParaRPr>
            </a:p>
            <a:p>
              <a:pPr algn="ctr"/>
              <a:endParaRPr lang="en-US" sz="700" dirty="0" smtClean="0">
                <a:solidFill>
                  <a:srgbClr val="9F958F">
                    <a:lumMod val="50000"/>
                  </a:srgbClr>
                </a:solidFill>
              </a:endParaRPr>
            </a:p>
            <a:p>
              <a:pPr algn="ctr"/>
              <a:endParaRPr lang="en-US" sz="700" dirty="0" smtClean="0">
                <a:solidFill>
                  <a:srgbClr val="9F958F">
                    <a:lumMod val="50000"/>
                  </a:srgbClr>
                </a:solidFill>
              </a:endParaRPr>
            </a:p>
            <a:p>
              <a:pPr algn="ctr"/>
              <a:endParaRPr lang="en-US" sz="700" dirty="0" smtClean="0">
                <a:solidFill>
                  <a:srgbClr val="9F958F">
                    <a:lumMod val="50000"/>
                  </a:srgbClr>
                </a:solidFill>
              </a:endParaRPr>
            </a:p>
            <a:p>
              <a:pPr algn="ctr"/>
              <a:endParaRPr lang="en-US" sz="700" dirty="0" smtClean="0">
                <a:solidFill>
                  <a:srgbClr val="9F958F">
                    <a:lumMod val="50000"/>
                  </a:srgbClr>
                </a:solidFill>
              </a:endParaRPr>
            </a:p>
            <a:p>
              <a:pPr algn="ctr"/>
              <a:r>
                <a:rPr lang="en-US" sz="700" dirty="0" smtClean="0">
                  <a:solidFill>
                    <a:srgbClr val="9F958F">
                      <a:lumMod val="50000"/>
                    </a:srgbClr>
                  </a:solidFill>
                </a:rPr>
                <a:t>Micro Services</a:t>
              </a:r>
            </a:p>
          </p:txBody>
        </p:sp>
        <p:sp>
          <p:nvSpPr>
            <p:cNvPr id="36" name="Rounded Rectangle 35"/>
            <p:cNvSpPr/>
            <p:nvPr/>
          </p:nvSpPr>
          <p:spPr>
            <a:xfrm>
              <a:off x="5409570" y="3384213"/>
              <a:ext cx="528598" cy="166511"/>
            </a:xfrm>
            <a:prstGeom prst="roundRect">
              <a:avLst/>
            </a:prstGeom>
            <a:solidFill>
              <a:schemeClr val="accent5"/>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algn="ctr" defTabSz="533400">
                <a:lnSpc>
                  <a:spcPct val="90000"/>
                </a:lnSpc>
                <a:spcBef>
                  <a:spcPct val="0"/>
                </a:spcBef>
                <a:spcAft>
                  <a:spcPct val="35000"/>
                </a:spcAft>
              </a:pPr>
              <a:r>
                <a:rPr lang="en-US" sz="600" b="1" dirty="0" smtClean="0"/>
                <a:t>Landing Page</a:t>
              </a:r>
              <a:endParaRPr lang="en-US" sz="600" b="1" dirty="0"/>
            </a:p>
          </p:txBody>
        </p:sp>
        <p:sp>
          <p:nvSpPr>
            <p:cNvPr id="37" name="Rounded Rectangle 36"/>
            <p:cNvSpPr/>
            <p:nvPr/>
          </p:nvSpPr>
          <p:spPr>
            <a:xfrm>
              <a:off x="6019276" y="3384213"/>
              <a:ext cx="528598" cy="166511"/>
            </a:xfrm>
            <a:prstGeom prst="roundRect">
              <a:avLst/>
            </a:prstGeom>
            <a:solidFill>
              <a:schemeClr val="accent5"/>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algn="ctr" defTabSz="533400">
                <a:lnSpc>
                  <a:spcPct val="90000"/>
                </a:lnSpc>
                <a:spcBef>
                  <a:spcPct val="0"/>
                </a:spcBef>
                <a:spcAft>
                  <a:spcPct val="35000"/>
                </a:spcAft>
              </a:pPr>
              <a:r>
                <a:rPr lang="en-US" sz="600" b="1" dirty="0" smtClean="0"/>
                <a:t>Search</a:t>
              </a:r>
              <a:endParaRPr lang="en-US" sz="600" b="1" dirty="0"/>
            </a:p>
          </p:txBody>
        </p:sp>
        <p:sp>
          <p:nvSpPr>
            <p:cNvPr id="38" name="Rounded Rectangle 37"/>
            <p:cNvSpPr/>
            <p:nvPr/>
          </p:nvSpPr>
          <p:spPr>
            <a:xfrm>
              <a:off x="6606519" y="3384213"/>
              <a:ext cx="528598" cy="166511"/>
            </a:xfrm>
            <a:prstGeom prst="roundRect">
              <a:avLst/>
            </a:prstGeom>
            <a:solidFill>
              <a:schemeClr val="accent5"/>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algn="ctr" defTabSz="533400">
                <a:lnSpc>
                  <a:spcPct val="90000"/>
                </a:lnSpc>
                <a:spcBef>
                  <a:spcPct val="0"/>
                </a:spcBef>
                <a:spcAft>
                  <a:spcPct val="35000"/>
                </a:spcAft>
              </a:pPr>
              <a:r>
                <a:rPr lang="en-US" sz="600" b="1" dirty="0" smtClean="0"/>
                <a:t>Catalogs</a:t>
              </a:r>
              <a:endParaRPr lang="en-US" sz="600" b="1" dirty="0"/>
            </a:p>
          </p:txBody>
        </p:sp>
        <p:sp>
          <p:nvSpPr>
            <p:cNvPr id="39" name="Rounded Rectangle 38"/>
            <p:cNvSpPr/>
            <p:nvPr/>
          </p:nvSpPr>
          <p:spPr>
            <a:xfrm>
              <a:off x="7208214" y="3384213"/>
              <a:ext cx="528598" cy="166511"/>
            </a:xfrm>
            <a:prstGeom prst="roundRect">
              <a:avLst/>
            </a:prstGeom>
            <a:solidFill>
              <a:schemeClr val="accent5"/>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algn="ctr" defTabSz="533400">
                <a:lnSpc>
                  <a:spcPct val="90000"/>
                </a:lnSpc>
                <a:spcBef>
                  <a:spcPct val="0"/>
                </a:spcBef>
                <a:spcAft>
                  <a:spcPct val="35000"/>
                </a:spcAft>
              </a:pPr>
              <a:r>
                <a:rPr lang="en-US" sz="600" b="1" dirty="0"/>
                <a:t>Cart</a:t>
              </a:r>
            </a:p>
          </p:txBody>
        </p:sp>
        <p:sp>
          <p:nvSpPr>
            <p:cNvPr id="40" name="Rounded Rectangle 39"/>
            <p:cNvSpPr/>
            <p:nvPr/>
          </p:nvSpPr>
          <p:spPr>
            <a:xfrm>
              <a:off x="9444796" y="3384213"/>
              <a:ext cx="528598" cy="166511"/>
            </a:xfrm>
            <a:prstGeom prst="roundRect">
              <a:avLst/>
            </a:prstGeom>
            <a:solidFill>
              <a:srgbClr val="0070C0"/>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algn="ctr" defTabSz="533400">
                <a:lnSpc>
                  <a:spcPct val="90000"/>
                </a:lnSpc>
                <a:spcBef>
                  <a:spcPct val="0"/>
                </a:spcBef>
                <a:spcAft>
                  <a:spcPct val="35000"/>
                </a:spcAft>
              </a:pPr>
              <a:r>
                <a:rPr lang="en-US" sz="600" b="1" dirty="0"/>
                <a:t>Order Mgmt</a:t>
              </a:r>
            </a:p>
          </p:txBody>
        </p:sp>
        <p:cxnSp>
          <p:nvCxnSpPr>
            <p:cNvPr id="41" name="Straight Connector 40"/>
            <p:cNvCxnSpPr/>
            <p:nvPr/>
          </p:nvCxnSpPr>
          <p:spPr>
            <a:xfrm>
              <a:off x="7440598" y="3550724"/>
              <a:ext cx="416432" cy="166511"/>
            </a:xfrm>
            <a:prstGeom prst="line">
              <a:avLst/>
            </a:prstGeom>
            <a:solidFill>
              <a:schemeClr val="accent5"/>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cxnSp>
        <p:sp>
          <p:nvSpPr>
            <p:cNvPr id="42" name="Rectangle 41"/>
            <p:cNvSpPr/>
            <p:nvPr/>
          </p:nvSpPr>
          <p:spPr>
            <a:xfrm>
              <a:off x="5646189" y="4009902"/>
              <a:ext cx="211556" cy="107694"/>
            </a:xfrm>
            <a:prstGeom prst="rect">
              <a:avLst/>
            </a:prstGeom>
            <a:solidFill>
              <a:schemeClr val="accent1"/>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43" name="Rectangle 42"/>
            <p:cNvSpPr/>
            <p:nvPr/>
          </p:nvSpPr>
          <p:spPr>
            <a:xfrm>
              <a:off x="5923673" y="4009902"/>
              <a:ext cx="211556" cy="107694"/>
            </a:xfrm>
            <a:prstGeom prst="rect">
              <a:avLst/>
            </a:prstGeom>
            <a:solidFill>
              <a:schemeClr val="accent1"/>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44" name="Rectangle 43"/>
            <p:cNvSpPr/>
            <p:nvPr/>
          </p:nvSpPr>
          <p:spPr>
            <a:xfrm>
              <a:off x="6201158" y="4009902"/>
              <a:ext cx="211556" cy="107694"/>
            </a:xfrm>
            <a:prstGeom prst="rect">
              <a:avLst/>
            </a:prstGeom>
            <a:solidFill>
              <a:schemeClr val="accent1"/>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45" name="Rectangle 44"/>
            <p:cNvSpPr/>
            <p:nvPr/>
          </p:nvSpPr>
          <p:spPr>
            <a:xfrm>
              <a:off x="5722275" y="4192155"/>
              <a:ext cx="211556" cy="107694"/>
            </a:xfrm>
            <a:prstGeom prst="rect">
              <a:avLst/>
            </a:prstGeom>
            <a:solidFill>
              <a:schemeClr val="accent1"/>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46" name="Rectangle 45"/>
            <p:cNvSpPr/>
            <p:nvPr/>
          </p:nvSpPr>
          <p:spPr>
            <a:xfrm>
              <a:off x="6039609" y="4192155"/>
              <a:ext cx="211556" cy="107694"/>
            </a:xfrm>
            <a:prstGeom prst="rect">
              <a:avLst/>
            </a:prstGeom>
            <a:solidFill>
              <a:schemeClr val="accent1"/>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47" name="Rectangle 46"/>
            <p:cNvSpPr/>
            <p:nvPr/>
          </p:nvSpPr>
          <p:spPr>
            <a:xfrm>
              <a:off x="5646189" y="4366121"/>
              <a:ext cx="211556" cy="107694"/>
            </a:xfrm>
            <a:prstGeom prst="rect">
              <a:avLst/>
            </a:prstGeom>
            <a:solidFill>
              <a:schemeClr val="accent1"/>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48" name="Rectangle 47"/>
            <p:cNvSpPr/>
            <p:nvPr/>
          </p:nvSpPr>
          <p:spPr>
            <a:xfrm>
              <a:off x="5923673" y="4366121"/>
              <a:ext cx="211556" cy="107694"/>
            </a:xfrm>
            <a:prstGeom prst="rect">
              <a:avLst/>
            </a:prstGeom>
            <a:solidFill>
              <a:schemeClr val="accent1"/>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49" name="Rectangle 48"/>
            <p:cNvSpPr/>
            <p:nvPr/>
          </p:nvSpPr>
          <p:spPr>
            <a:xfrm>
              <a:off x="6201158" y="4366121"/>
              <a:ext cx="211556" cy="107694"/>
            </a:xfrm>
            <a:prstGeom prst="rect">
              <a:avLst/>
            </a:prstGeom>
            <a:solidFill>
              <a:schemeClr val="accent1"/>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50" name="Rounded Rectangle 49"/>
            <p:cNvSpPr/>
            <p:nvPr/>
          </p:nvSpPr>
          <p:spPr>
            <a:xfrm>
              <a:off x="6844138" y="3923611"/>
              <a:ext cx="1064925" cy="667235"/>
            </a:xfrm>
            <a:prstGeom prst="roundRect">
              <a:avLst/>
            </a:prstGeom>
            <a:solidFill>
              <a:schemeClr val="tx1">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rgbClr val="9F958F">
                    <a:lumMod val="50000"/>
                  </a:srgbClr>
                </a:solidFill>
              </a:endParaRPr>
            </a:p>
            <a:p>
              <a:pPr algn="ctr"/>
              <a:endParaRPr lang="en-US" sz="700" dirty="0" smtClean="0">
                <a:solidFill>
                  <a:srgbClr val="9F958F">
                    <a:lumMod val="50000"/>
                  </a:srgbClr>
                </a:solidFill>
              </a:endParaRPr>
            </a:p>
            <a:p>
              <a:pPr algn="ctr"/>
              <a:endParaRPr lang="en-US" sz="700" dirty="0" smtClean="0">
                <a:solidFill>
                  <a:srgbClr val="9F958F">
                    <a:lumMod val="50000"/>
                  </a:srgbClr>
                </a:solidFill>
              </a:endParaRPr>
            </a:p>
            <a:p>
              <a:pPr algn="ctr"/>
              <a:endParaRPr lang="en-US" sz="700" dirty="0" smtClean="0">
                <a:solidFill>
                  <a:srgbClr val="9F958F">
                    <a:lumMod val="50000"/>
                  </a:srgbClr>
                </a:solidFill>
              </a:endParaRPr>
            </a:p>
            <a:p>
              <a:pPr algn="ctr"/>
              <a:endParaRPr lang="en-US" sz="700" dirty="0" smtClean="0">
                <a:solidFill>
                  <a:srgbClr val="9F958F">
                    <a:lumMod val="50000"/>
                  </a:srgbClr>
                </a:solidFill>
              </a:endParaRPr>
            </a:p>
            <a:p>
              <a:pPr algn="ctr"/>
              <a:r>
                <a:rPr lang="en-US" sz="700" dirty="0" smtClean="0">
                  <a:solidFill>
                    <a:srgbClr val="9F958F">
                      <a:lumMod val="50000"/>
                    </a:srgbClr>
                  </a:solidFill>
                </a:rPr>
                <a:t>Micro Services</a:t>
              </a:r>
            </a:p>
          </p:txBody>
        </p:sp>
        <p:sp>
          <p:nvSpPr>
            <p:cNvPr id="51" name="Rectangle 50"/>
            <p:cNvSpPr/>
            <p:nvPr/>
          </p:nvSpPr>
          <p:spPr>
            <a:xfrm>
              <a:off x="7009457" y="4009902"/>
              <a:ext cx="211556" cy="107694"/>
            </a:xfrm>
            <a:prstGeom prst="rect">
              <a:avLst/>
            </a:prstGeom>
            <a:solidFill>
              <a:schemeClr val="accent2"/>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52" name="Rectangle 51"/>
            <p:cNvSpPr/>
            <p:nvPr/>
          </p:nvSpPr>
          <p:spPr>
            <a:xfrm>
              <a:off x="7286941" y="4009902"/>
              <a:ext cx="211556" cy="107694"/>
            </a:xfrm>
            <a:prstGeom prst="rect">
              <a:avLst/>
            </a:prstGeom>
            <a:solidFill>
              <a:schemeClr val="accent2"/>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53" name="Rectangle 52"/>
            <p:cNvSpPr/>
            <p:nvPr/>
          </p:nvSpPr>
          <p:spPr>
            <a:xfrm>
              <a:off x="7564425" y="4009902"/>
              <a:ext cx="211556" cy="107694"/>
            </a:xfrm>
            <a:prstGeom prst="rect">
              <a:avLst/>
            </a:prstGeom>
            <a:solidFill>
              <a:schemeClr val="accent2"/>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54" name="Rectangle 53"/>
            <p:cNvSpPr/>
            <p:nvPr/>
          </p:nvSpPr>
          <p:spPr>
            <a:xfrm>
              <a:off x="7085542" y="4192155"/>
              <a:ext cx="211556" cy="107694"/>
            </a:xfrm>
            <a:prstGeom prst="rect">
              <a:avLst/>
            </a:prstGeom>
            <a:solidFill>
              <a:schemeClr val="accent2"/>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55" name="Rectangle 54"/>
            <p:cNvSpPr/>
            <p:nvPr/>
          </p:nvSpPr>
          <p:spPr>
            <a:xfrm>
              <a:off x="7402876" y="4192155"/>
              <a:ext cx="211556" cy="107694"/>
            </a:xfrm>
            <a:prstGeom prst="rect">
              <a:avLst/>
            </a:prstGeom>
            <a:solidFill>
              <a:schemeClr val="accent2"/>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56" name="Rectangle 55"/>
            <p:cNvSpPr/>
            <p:nvPr/>
          </p:nvSpPr>
          <p:spPr>
            <a:xfrm>
              <a:off x="7009457" y="4366121"/>
              <a:ext cx="211556" cy="107694"/>
            </a:xfrm>
            <a:prstGeom prst="rect">
              <a:avLst/>
            </a:prstGeom>
            <a:solidFill>
              <a:schemeClr val="accent2"/>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57" name="Rectangle 56"/>
            <p:cNvSpPr/>
            <p:nvPr/>
          </p:nvSpPr>
          <p:spPr>
            <a:xfrm>
              <a:off x="7286941" y="4366121"/>
              <a:ext cx="211556" cy="107694"/>
            </a:xfrm>
            <a:prstGeom prst="rect">
              <a:avLst/>
            </a:prstGeom>
            <a:solidFill>
              <a:schemeClr val="accent2"/>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58" name="Rectangle 57"/>
            <p:cNvSpPr/>
            <p:nvPr/>
          </p:nvSpPr>
          <p:spPr>
            <a:xfrm>
              <a:off x="7564425" y="4366121"/>
              <a:ext cx="211556" cy="107694"/>
            </a:xfrm>
            <a:prstGeom prst="rect">
              <a:avLst/>
            </a:prstGeom>
            <a:solidFill>
              <a:schemeClr val="accent2"/>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59" name="Rounded Rectangle 58"/>
            <p:cNvSpPr/>
            <p:nvPr/>
          </p:nvSpPr>
          <p:spPr>
            <a:xfrm>
              <a:off x="8145063" y="3923611"/>
              <a:ext cx="1064925" cy="667235"/>
            </a:xfrm>
            <a:prstGeom prst="roundRect">
              <a:avLst/>
            </a:prstGeom>
            <a:solidFill>
              <a:schemeClr val="tx1">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rgbClr val="9F958F">
                    <a:lumMod val="50000"/>
                  </a:srgbClr>
                </a:solidFill>
              </a:endParaRPr>
            </a:p>
            <a:p>
              <a:pPr algn="ctr"/>
              <a:endParaRPr lang="en-US" sz="700" dirty="0" smtClean="0">
                <a:solidFill>
                  <a:srgbClr val="9F958F">
                    <a:lumMod val="50000"/>
                  </a:srgbClr>
                </a:solidFill>
              </a:endParaRPr>
            </a:p>
            <a:p>
              <a:pPr algn="ctr"/>
              <a:endParaRPr lang="en-US" sz="700" dirty="0" smtClean="0">
                <a:solidFill>
                  <a:srgbClr val="9F958F">
                    <a:lumMod val="50000"/>
                  </a:srgbClr>
                </a:solidFill>
              </a:endParaRPr>
            </a:p>
            <a:p>
              <a:pPr algn="ctr"/>
              <a:endParaRPr lang="en-US" sz="700" dirty="0" smtClean="0">
                <a:solidFill>
                  <a:srgbClr val="9F958F">
                    <a:lumMod val="50000"/>
                  </a:srgbClr>
                </a:solidFill>
              </a:endParaRPr>
            </a:p>
            <a:p>
              <a:pPr algn="ctr"/>
              <a:endParaRPr lang="en-US" sz="700" dirty="0" smtClean="0">
                <a:solidFill>
                  <a:srgbClr val="9F958F">
                    <a:lumMod val="50000"/>
                  </a:srgbClr>
                </a:solidFill>
              </a:endParaRPr>
            </a:p>
            <a:p>
              <a:pPr algn="ctr"/>
              <a:r>
                <a:rPr lang="en-US" sz="700" dirty="0" smtClean="0">
                  <a:solidFill>
                    <a:srgbClr val="9F958F">
                      <a:lumMod val="50000"/>
                    </a:srgbClr>
                  </a:solidFill>
                </a:rPr>
                <a:t>Micro Services</a:t>
              </a:r>
            </a:p>
          </p:txBody>
        </p:sp>
        <p:sp>
          <p:nvSpPr>
            <p:cNvPr id="60" name="Rectangle 59"/>
            <p:cNvSpPr/>
            <p:nvPr/>
          </p:nvSpPr>
          <p:spPr>
            <a:xfrm>
              <a:off x="8310382" y="4009902"/>
              <a:ext cx="211556" cy="107694"/>
            </a:xfrm>
            <a:prstGeom prst="rect">
              <a:avLst/>
            </a:prstGeom>
            <a:solidFill>
              <a:schemeClr val="accent6"/>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61" name="Rectangle 60"/>
            <p:cNvSpPr/>
            <p:nvPr/>
          </p:nvSpPr>
          <p:spPr>
            <a:xfrm>
              <a:off x="8587866" y="4009902"/>
              <a:ext cx="211556" cy="107694"/>
            </a:xfrm>
            <a:prstGeom prst="rect">
              <a:avLst/>
            </a:prstGeom>
            <a:solidFill>
              <a:schemeClr val="accent6"/>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62" name="Rectangle 61"/>
            <p:cNvSpPr/>
            <p:nvPr/>
          </p:nvSpPr>
          <p:spPr>
            <a:xfrm>
              <a:off x="8865351" y="4009902"/>
              <a:ext cx="211556" cy="107694"/>
            </a:xfrm>
            <a:prstGeom prst="rect">
              <a:avLst/>
            </a:prstGeom>
            <a:solidFill>
              <a:schemeClr val="accent6"/>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63" name="Rectangle 62"/>
            <p:cNvSpPr/>
            <p:nvPr/>
          </p:nvSpPr>
          <p:spPr>
            <a:xfrm>
              <a:off x="8386468" y="4192155"/>
              <a:ext cx="211556" cy="107694"/>
            </a:xfrm>
            <a:prstGeom prst="rect">
              <a:avLst/>
            </a:prstGeom>
            <a:solidFill>
              <a:schemeClr val="accent6"/>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64" name="Rectangle 63"/>
            <p:cNvSpPr/>
            <p:nvPr/>
          </p:nvSpPr>
          <p:spPr>
            <a:xfrm>
              <a:off x="8703802" y="4192155"/>
              <a:ext cx="211556" cy="107694"/>
            </a:xfrm>
            <a:prstGeom prst="rect">
              <a:avLst/>
            </a:prstGeom>
            <a:solidFill>
              <a:schemeClr val="accent6"/>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65" name="Rectangle 64"/>
            <p:cNvSpPr/>
            <p:nvPr/>
          </p:nvSpPr>
          <p:spPr>
            <a:xfrm>
              <a:off x="8310382" y="4366121"/>
              <a:ext cx="211556" cy="107694"/>
            </a:xfrm>
            <a:prstGeom prst="rect">
              <a:avLst/>
            </a:prstGeom>
            <a:solidFill>
              <a:schemeClr val="accent6"/>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66" name="Rectangle 65"/>
            <p:cNvSpPr/>
            <p:nvPr/>
          </p:nvSpPr>
          <p:spPr>
            <a:xfrm>
              <a:off x="8587866" y="4366121"/>
              <a:ext cx="211556" cy="107694"/>
            </a:xfrm>
            <a:prstGeom prst="rect">
              <a:avLst/>
            </a:prstGeom>
            <a:solidFill>
              <a:schemeClr val="accent6"/>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67" name="Rectangle 66"/>
            <p:cNvSpPr/>
            <p:nvPr/>
          </p:nvSpPr>
          <p:spPr>
            <a:xfrm>
              <a:off x="8865351" y="4366121"/>
              <a:ext cx="211556" cy="107694"/>
            </a:xfrm>
            <a:prstGeom prst="rect">
              <a:avLst/>
            </a:prstGeom>
            <a:solidFill>
              <a:schemeClr val="accent6"/>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grpSp>
          <p:nvGrpSpPr>
            <p:cNvPr id="68" name="Group 4"/>
            <p:cNvGrpSpPr/>
            <p:nvPr/>
          </p:nvGrpSpPr>
          <p:grpSpPr>
            <a:xfrm>
              <a:off x="5354424" y="3758863"/>
              <a:ext cx="4732264" cy="895533"/>
              <a:chOff x="593832" y="2852686"/>
              <a:chExt cx="6642753" cy="1475345"/>
            </a:xfrm>
          </p:grpSpPr>
          <p:cxnSp>
            <p:nvCxnSpPr>
              <p:cNvPr id="69" name="Straight Connector 68"/>
              <p:cNvCxnSpPr/>
              <p:nvPr/>
            </p:nvCxnSpPr>
            <p:spPr>
              <a:xfrm>
                <a:off x="593832" y="2852686"/>
                <a:ext cx="6642753"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30079" y="4328031"/>
                <a:ext cx="6606506"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
          <p:nvSpPr>
            <p:cNvPr id="71" name="Rectangle 70"/>
            <p:cNvSpPr/>
            <p:nvPr/>
          </p:nvSpPr>
          <p:spPr>
            <a:xfrm>
              <a:off x="5149633" y="4671863"/>
              <a:ext cx="1858201" cy="200055"/>
            </a:xfrm>
            <a:prstGeom prst="rect">
              <a:avLst/>
            </a:prstGeom>
          </p:spPr>
          <p:txBody>
            <a:bodyPr wrap="none">
              <a:spAutoFit/>
            </a:bodyPr>
            <a:lstStyle/>
            <a:p>
              <a:pPr defTabSz="914400" fontAlgn="base">
                <a:spcBef>
                  <a:spcPct val="0"/>
                </a:spcBef>
                <a:spcAft>
                  <a:spcPct val="0"/>
                </a:spcAft>
              </a:pPr>
              <a:r>
                <a:rPr lang="en-US" sz="700" b="1" dirty="0" smtClean="0">
                  <a:solidFill>
                    <a:srgbClr val="6A9529"/>
                  </a:solidFill>
                </a:rPr>
                <a:t>Why Micro Services based architecture</a:t>
              </a:r>
            </a:p>
          </p:txBody>
        </p:sp>
        <p:cxnSp>
          <p:nvCxnSpPr>
            <p:cNvPr id="79" name="Straight Connector 78"/>
            <p:cNvCxnSpPr/>
            <p:nvPr/>
          </p:nvCxnSpPr>
          <p:spPr>
            <a:xfrm>
              <a:off x="9237234" y="5056284"/>
              <a:ext cx="403897" cy="144541"/>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pic>
          <p:nvPicPr>
            <p:cNvPr id="80" name="Picture 5" descr="D:\Library\Design\Icons\database.png"/>
            <p:cNvPicPr>
              <a:picLocks noChangeAspect="1" noChangeArrowheads="1"/>
            </p:cNvPicPr>
            <p:nvPr/>
          </p:nvPicPr>
          <p:blipFill>
            <a:blip r:embed="rId4" cstate="print"/>
            <a:srcRect/>
            <a:stretch>
              <a:fillRect/>
            </a:stretch>
          </p:blipFill>
          <p:spPr bwMode="auto">
            <a:xfrm>
              <a:off x="9327600" y="5142072"/>
              <a:ext cx="397015" cy="333438"/>
            </a:xfrm>
            <a:prstGeom prst="rect">
              <a:avLst/>
            </a:prstGeom>
            <a:noFill/>
            <a:ln w="9525">
              <a:noFill/>
              <a:miter lim="800000"/>
              <a:headEnd/>
              <a:tailEnd/>
            </a:ln>
          </p:spPr>
        </p:pic>
        <p:pic>
          <p:nvPicPr>
            <p:cNvPr id="81" name="Picture 5" descr="D:\Library\Design\Icons\database.png"/>
            <p:cNvPicPr>
              <a:picLocks noChangeAspect="1" noChangeArrowheads="1"/>
            </p:cNvPicPr>
            <p:nvPr/>
          </p:nvPicPr>
          <p:blipFill>
            <a:blip r:embed="rId4" cstate="print"/>
            <a:srcRect/>
            <a:stretch>
              <a:fillRect/>
            </a:stretch>
          </p:blipFill>
          <p:spPr bwMode="auto">
            <a:xfrm>
              <a:off x="8965000" y="4997531"/>
              <a:ext cx="397015" cy="333438"/>
            </a:xfrm>
            <a:prstGeom prst="rect">
              <a:avLst/>
            </a:prstGeom>
            <a:noFill/>
            <a:ln w="9525">
              <a:noFill/>
              <a:miter lim="800000"/>
              <a:headEnd/>
              <a:tailEnd/>
            </a:ln>
          </p:spPr>
        </p:pic>
        <p:sp>
          <p:nvSpPr>
            <p:cNvPr id="82" name="Rounded Rectangle 81"/>
            <p:cNvSpPr/>
            <p:nvPr/>
          </p:nvSpPr>
          <p:spPr>
            <a:xfrm>
              <a:off x="7827850" y="3384213"/>
              <a:ext cx="528598" cy="166511"/>
            </a:xfrm>
            <a:prstGeom prst="roundRect">
              <a:avLst/>
            </a:prstGeom>
            <a:solidFill>
              <a:schemeClr val="accent5"/>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algn="ctr" defTabSz="533400">
                <a:lnSpc>
                  <a:spcPct val="90000"/>
                </a:lnSpc>
                <a:spcBef>
                  <a:spcPct val="0"/>
                </a:spcBef>
                <a:spcAft>
                  <a:spcPct val="35000"/>
                </a:spcAft>
              </a:pPr>
              <a:r>
                <a:rPr lang="en-US" sz="600" b="1" dirty="0" smtClean="0"/>
                <a:t>Notification</a:t>
              </a:r>
              <a:endParaRPr lang="en-US" sz="600" b="1" dirty="0"/>
            </a:p>
          </p:txBody>
        </p:sp>
        <p:sp>
          <p:nvSpPr>
            <p:cNvPr id="83" name="Rounded Rectangle 82"/>
            <p:cNvSpPr/>
            <p:nvPr/>
          </p:nvSpPr>
          <p:spPr>
            <a:xfrm>
              <a:off x="8416160" y="3384213"/>
              <a:ext cx="528598" cy="166511"/>
            </a:xfrm>
            <a:prstGeom prst="roundRect">
              <a:avLst/>
            </a:prstGeom>
            <a:solidFill>
              <a:schemeClr val="accent5"/>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algn="ctr" defTabSz="533400">
                <a:lnSpc>
                  <a:spcPct val="90000"/>
                </a:lnSpc>
                <a:spcBef>
                  <a:spcPct val="0"/>
                </a:spcBef>
                <a:spcAft>
                  <a:spcPct val="35000"/>
                </a:spcAft>
              </a:pPr>
              <a:r>
                <a:rPr lang="en-US" sz="600" b="1" dirty="0" smtClean="0"/>
                <a:t>Recommendations</a:t>
              </a:r>
              <a:endParaRPr lang="en-US" sz="600" b="1" dirty="0"/>
            </a:p>
          </p:txBody>
        </p:sp>
        <p:cxnSp>
          <p:nvCxnSpPr>
            <p:cNvPr id="85" name="Straight Connector 84"/>
            <p:cNvCxnSpPr>
              <a:stCxn id="83" idx="3"/>
              <a:endCxn id="40" idx="1"/>
            </p:cNvCxnSpPr>
            <p:nvPr/>
          </p:nvCxnSpPr>
          <p:spPr>
            <a:xfrm>
              <a:off x="8944758" y="3467469"/>
              <a:ext cx="500038" cy="0"/>
            </a:xfrm>
            <a:prstGeom prst="line">
              <a:avLst/>
            </a:prstGeom>
            <a:ln w="15875">
              <a:solidFill>
                <a:schemeClr val="tx2"/>
              </a:solidFill>
              <a:prstDash val="dash"/>
            </a:ln>
          </p:spPr>
          <p:style>
            <a:lnRef idx="1">
              <a:schemeClr val="accent1"/>
            </a:lnRef>
            <a:fillRef idx="0">
              <a:schemeClr val="accent1"/>
            </a:fillRef>
            <a:effectRef idx="0">
              <a:schemeClr val="accent1"/>
            </a:effectRef>
            <a:fontRef idx="minor">
              <a:schemeClr val="tx1"/>
            </a:fontRef>
          </p:style>
        </p:cxnSp>
        <p:grpSp>
          <p:nvGrpSpPr>
            <p:cNvPr id="128" name="Group 127"/>
            <p:cNvGrpSpPr>
              <a:grpSpLocks noChangeAspect="1"/>
            </p:cNvGrpSpPr>
            <p:nvPr/>
          </p:nvGrpSpPr>
          <p:grpSpPr>
            <a:xfrm>
              <a:off x="9923412" y="2653656"/>
              <a:ext cx="1351050" cy="3601199"/>
              <a:chOff x="7663942" y="1028643"/>
              <a:chExt cx="2204282" cy="5875497"/>
            </a:xfrm>
          </p:grpSpPr>
          <p:pic>
            <p:nvPicPr>
              <p:cNvPr id="87" name="Picture 8" descr="D:\Users\gujoshi\Documents\pict--amazon-cloudwatch-aws-simple-icons-vector-stencils-library.png"/>
              <p:cNvPicPr>
                <a:picLocks noChangeAspect="1" noChangeArrowheads="1"/>
              </p:cNvPicPr>
              <p:nvPr/>
            </p:nvPicPr>
            <p:blipFill>
              <a:blip r:embed="rId5" cstate="print"/>
              <a:srcRect/>
              <a:stretch>
                <a:fillRect/>
              </a:stretch>
            </p:blipFill>
            <p:spPr bwMode="auto">
              <a:xfrm>
                <a:off x="7663942" y="5467516"/>
                <a:ext cx="1296843" cy="1436624"/>
              </a:xfrm>
              <a:prstGeom prst="rect">
                <a:avLst/>
              </a:prstGeom>
              <a:noFill/>
            </p:spPr>
          </p:pic>
          <p:pic>
            <p:nvPicPr>
              <p:cNvPr id="88" name="Picture 14" descr="D:\Users\gujoshi\Documents\akami.png"/>
              <p:cNvPicPr>
                <a:picLocks noChangeAspect="1" noChangeArrowheads="1"/>
              </p:cNvPicPr>
              <p:nvPr/>
            </p:nvPicPr>
            <p:blipFill>
              <a:blip r:embed="rId6" cstate="print"/>
              <a:srcRect/>
              <a:stretch>
                <a:fillRect/>
              </a:stretch>
            </p:blipFill>
            <p:spPr bwMode="auto">
              <a:xfrm>
                <a:off x="8436597" y="2085205"/>
                <a:ext cx="589051" cy="589051"/>
              </a:xfrm>
              <a:prstGeom prst="rect">
                <a:avLst/>
              </a:prstGeom>
              <a:noFill/>
            </p:spPr>
          </p:pic>
          <p:sp>
            <p:nvSpPr>
              <p:cNvPr id="89" name="Right Brace 88"/>
              <p:cNvSpPr/>
              <p:nvPr/>
            </p:nvSpPr>
            <p:spPr>
              <a:xfrm>
                <a:off x="7810518" y="2134152"/>
                <a:ext cx="386095" cy="4076148"/>
              </a:xfrm>
              <a:prstGeom prst="rightBrace">
                <a:avLst/>
              </a:prstGeom>
              <a:ln>
                <a:solidFill>
                  <a:schemeClr val="tx2">
                    <a:lumMod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90" name="Picture 20" descr="https://d3ip28mv7l9vbf.cloudfront.net/assets/corp/library/googleanalytics/logo-a93117e2c950341d153767cd097a40da.png"/>
              <p:cNvPicPr>
                <a:picLocks noChangeAspect="1" noChangeArrowheads="1"/>
              </p:cNvPicPr>
              <p:nvPr/>
            </p:nvPicPr>
            <p:blipFill>
              <a:blip r:embed="rId7" cstate="print"/>
              <a:srcRect/>
              <a:stretch>
                <a:fillRect/>
              </a:stretch>
            </p:blipFill>
            <p:spPr bwMode="auto">
              <a:xfrm>
                <a:off x="9176934" y="4762530"/>
                <a:ext cx="691290" cy="380210"/>
              </a:xfrm>
              <a:prstGeom prst="rect">
                <a:avLst/>
              </a:prstGeom>
              <a:noFill/>
            </p:spPr>
          </p:pic>
          <p:pic>
            <p:nvPicPr>
              <p:cNvPr id="91" name="Picture 16" descr="http://www.ixxus.com/wp-content/uploads/2014/10/solr-logo.png"/>
              <p:cNvPicPr>
                <a:picLocks noChangeAspect="1" noChangeArrowheads="1"/>
              </p:cNvPicPr>
              <p:nvPr/>
            </p:nvPicPr>
            <p:blipFill>
              <a:blip r:embed="rId8" cstate="print"/>
              <a:srcRect/>
              <a:stretch>
                <a:fillRect/>
              </a:stretch>
            </p:blipFill>
            <p:spPr bwMode="auto">
              <a:xfrm>
                <a:off x="8600859" y="4762530"/>
                <a:ext cx="441768" cy="222725"/>
              </a:xfrm>
              <a:prstGeom prst="rect">
                <a:avLst/>
              </a:prstGeom>
              <a:noFill/>
            </p:spPr>
          </p:pic>
          <p:pic>
            <p:nvPicPr>
              <p:cNvPr id="92" name="Picture 24" descr="https://upload.wikimedia.org/wikipedia/commons/thumb/5/5e/Cassandra_logo.svg/2000px-Cassandra_logo.svg.png"/>
              <p:cNvPicPr>
                <a:picLocks noChangeAspect="1" noChangeArrowheads="1"/>
              </p:cNvPicPr>
              <p:nvPr/>
            </p:nvPicPr>
            <p:blipFill>
              <a:blip r:embed="rId9" cstate="print"/>
              <a:srcRect/>
              <a:stretch>
                <a:fillRect/>
              </a:stretch>
            </p:blipFill>
            <p:spPr bwMode="auto">
              <a:xfrm>
                <a:off x="9084216" y="5308998"/>
                <a:ext cx="656105" cy="440143"/>
              </a:xfrm>
              <a:prstGeom prst="rect">
                <a:avLst/>
              </a:prstGeom>
              <a:noFill/>
            </p:spPr>
          </p:pic>
          <p:pic>
            <p:nvPicPr>
              <p:cNvPr id="93" name="Picture 5"/>
              <p:cNvPicPr>
                <a:picLocks noChangeAspect="1" noChangeArrowheads="1"/>
              </p:cNvPicPr>
              <p:nvPr/>
            </p:nvPicPr>
            <p:blipFill>
              <a:blip r:embed="rId10" cstate="print"/>
              <a:srcRect/>
              <a:stretch>
                <a:fillRect/>
              </a:stretch>
            </p:blipFill>
            <p:spPr bwMode="auto">
              <a:xfrm>
                <a:off x="9056225" y="3878823"/>
                <a:ext cx="662173" cy="496630"/>
              </a:xfrm>
              <a:prstGeom prst="rect">
                <a:avLst/>
              </a:prstGeom>
              <a:noFill/>
              <a:ln w="9525">
                <a:noFill/>
                <a:miter lim="800000"/>
                <a:headEnd/>
                <a:tailEnd/>
              </a:ln>
            </p:spPr>
          </p:pic>
          <p:pic>
            <p:nvPicPr>
              <p:cNvPr id="94" name="Picture 2" descr="Image result for ruby language icon"/>
              <p:cNvPicPr>
                <a:picLocks noChangeAspect="1" noChangeArrowheads="1"/>
              </p:cNvPicPr>
              <p:nvPr/>
            </p:nvPicPr>
            <p:blipFill>
              <a:blip r:embed="rId11" cstate="print"/>
              <a:srcRect/>
              <a:stretch>
                <a:fillRect/>
              </a:stretch>
            </p:blipFill>
            <p:spPr bwMode="auto">
              <a:xfrm>
                <a:off x="8594330" y="3925455"/>
                <a:ext cx="489886" cy="489886"/>
              </a:xfrm>
              <a:prstGeom prst="rect">
                <a:avLst/>
              </a:prstGeom>
              <a:noFill/>
            </p:spPr>
          </p:pic>
          <p:pic>
            <p:nvPicPr>
              <p:cNvPr id="95" name="Picture 6"/>
              <p:cNvPicPr>
                <a:picLocks noChangeAspect="1" noChangeArrowheads="1"/>
              </p:cNvPicPr>
              <p:nvPr/>
            </p:nvPicPr>
            <p:blipFill>
              <a:blip r:embed="rId12" cstate="print"/>
              <a:srcRect/>
              <a:stretch>
                <a:fillRect/>
              </a:stretch>
            </p:blipFill>
            <p:spPr bwMode="auto">
              <a:xfrm>
                <a:off x="9176824" y="4326809"/>
                <a:ext cx="523122" cy="182880"/>
              </a:xfrm>
              <a:prstGeom prst="rect">
                <a:avLst/>
              </a:prstGeom>
              <a:noFill/>
              <a:ln w="9525">
                <a:noFill/>
                <a:miter lim="800000"/>
                <a:headEnd/>
                <a:tailEnd/>
              </a:ln>
            </p:spPr>
          </p:pic>
          <p:pic>
            <p:nvPicPr>
              <p:cNvPr id="116" name="Picture 12" descr="https://cdn3.iconfinder.com/data/icons/e-commerce-trading/512/Customer-512.png"/>
              <p:cNvPicPr>
                <a:picLocks noChangeAspect="1" noChangeArrowheads="1"/>
              </p:cNvPicPr>
              <p:nvPr/>
            </p:nvPicPr>
            <p:blipFill>
              <a:blip r:embed="rId13" cstate="print"/>
              <a:srcRect/>
              <a:stretch>
                <a:fillRect/>
              </a:stretch>
            </p:blipFill>
            <p:spPr bwMode="auto">
              <a:xfrm>
                <a:off x="8779889" y="1028643"/>
                <a:ext cx="491518" cy="453709"/>
              </a:xfrm>
              <a:prstGeom prst="rect">
                <a:avLst/>
              </a:prstGeom>
              <a:noFill/>
            </p:spPr>
          </p:pic>
          <p:pic>
            <p:nvPicPr>
              <p:cNvPr id="117" name="Picture 18" descr="https://cdn2.iconfinder.com/data/icons/color-svg-vector-icons-2/512/iphone_apple_phone_icon_mobile-512.png"/>
              <p:cNvPicPr>
                <a:picLocks noChangeAspect="1" noChangeArrowheads="1"/>
              </p:cNvPicPr>
              <p:nvPr/>
            </p:nvPicPr>
            <p:blipFill>
              <a:blip r:embed="rId14" cstate="print"/>
              <a:srcRect/>
              <a:stretch>
                <a:fillRect/>
              </a:stretch>
            </p:blipFill>
            <p:spPr bwMode="auto">
              <a:xfrm>
                <a:off x="8189168" y="1589441"/>
                <a:ext cx="462587" cy="427003"/>
              </a:xfrm>
              <a:prstGeom prst="rect">
                <a:avLst/>
              </a:prstGeom>
              <a:noFill/>
            </p:spPr>
          </p:pic>
          <p:pic>
            <p:nvPicPr>
              <p:cNvPr id="118" name="Picture 20" descr="https://cdn4.iconfinder.com/data/icons/smart-phones-technologies/512/android-phone-color.png"/>
              <p:cNvPicPr>
                <a:picLocks noChangeAspect="1" noChangeArrowheads="1"/>
              </p:cNvPicPr>
              <p:nvPr/>
            </p:nvPicPr>
            <p:blipFill>
              <a:blip r:embed="rId15" cstate="print"/>
              <a:srcRect/>
              <a:stretch>
                <a:fillRect/>
              </a:stretch>
            </p:blipFill>
            <p:spPr bwMode="auto">
              <a:xfrm>
                <a:off x="8563061" y="1589441"/>
                <a:ext cx="462587" cy="427003"/>
              </a:xfrm>
              <a:prstGeom prst="rect">
                <a:avLst/>
              </a:prstGeom>
              <a:noFill/>
            </p:spPr>
          </p:pic>
          <p:pic>
            <p:nvPicPr>
              <p:cNvPr id="119" name="Picture 2" descr="http://wiki.nginx.org/local/nginx-logo.png"/>
              <p:cNvPicPr>
                <a:picLocks noChangeAspect="1" noChangeArrowheads="1"/>
              </p:cNvPicPr>
              <p:nvPr/>
            </p:nvPicPr>
            <p:blipFill>
              <a:blip r:embed="rId16" cstate="print"/>
              <a:srcRect/>
              <a:stretch>
                <a:fillRect/>
              </a:stretch>
            </p:blipFill>
            <p:spPr bwMode="auto">
              <a:xfrm>
                <a:off x="8630341" y="3114547"/>
                <a:ext cx="977622" cy="202582"/>
              </a:xfrm>
              <a:prstGeom prst="rect">
                <a:avLst/>
              </a:prstGeom>
              <a:noFill/>
            </p:spPr>
          </p:pic>
          <p:pic>
            <p:nvPicPr>
              <p:cNvPr id="120" name="Picture 14"/>
              <p:cNvPicPr>
                <a:picLocks noChangeAspect="1" noChangeArrowheads="1"/>
              </p:cNvPicPr>
              <p:nvPr/>
            </p:nvPicPr>
            <p:blipFill>
              <a:blip r:embed="rId17" cstate="print"/>
              <a:srcRect/>
              <a:stretch>
                <a:fillRect/>
              </a:stretch>
            </p:blipFill>
            <p:spPr bwMode="auto">
              <a:xfrm>
                <a:off x="8600859" y="3368168"/>
                <a:ext cx="1190030" cy="318838"/>
              </a:xfrm>
              <a:prstGeom prst="rect">
                <a:avLst/>
              </a:prstGeom>
              <a:noFill/>
              <a:ln w="9525">
                <a:noFill/>
                <a:miter lim="800000"/>
                <a:headEnd/>
                <a:tailEnd/>
              </a:ln>
            </p:spPr>
          </p:pic>
          <p:pic>
            <p:nvPicPr>
              <p:cNvPr id="121" name="Picture 17" descr="D:\Users\gujoshi\Documents\aws.png"/>
              <p:cNvPicPr>
                <a:picLocks noChangeAspect="1" noChangeArrowheads="1"/>
              </p:cNvPicPr>
              <p:nvPr/>
            </p:nvPicPr>
            <p:blipFill>
              <a:blip r:embed="rId18" cstate="print"/>
              <a:srcRect/>
              <a:stretch>
                <a:fillRect/>
              </a:stretch>
            </p:blipFill>
            <p:spPr bwMode="auto">
              <a:xfrm>
                <a:off x="8436597" y="5745354"/>
                <a:ext cx="929891" cy="929891"/>
              </a:xfrm>
              <a:prstGeom prst="rect">
                <a:avLst/>
              </a:prstGeom>
              <a:noFill/>
            </p:spPr>
          </p:pic>
          <p:pic>
            <p:nvPicPr>
              <p:cNvPr id="122" name="Picture 3"/>
              <p:cNvPicPr>
                <a:picLocks noChangeAspect="1" noChangeArrowheads="1"/>
              </p:cNvPicPr>
              <p:nvPr/>
            </p:nvPicPr>
            <p:blipFill>
              <a:blip r:embed="rId19" cstate="print"/>
              <a:srcRect/>
              <a:stretch>
                <a:fillRect/>
              </a:stretch>
            </p:blipFill>
            <p:spPr bwMode="auto">
              <a:xfrm>
                <a:off x="9111717" y="1562702"/>
                <a:ext cx="696271" cy="594669"/>
              </a:xfrm>
              <a:prstGeom prst="rect">
                <a:avLst/>
              </a:prstGeom>
              <a:noFill/>
              <a:ln w="9525">
                <a:noFill/>
                <a:miter lim="800000"/>
                <a:headEnd/>
                <a:tailEnd/>
              </a:ln>
            </p:spPr>
          </p:pic>
          <p:pic>
            <p:nvPicPr>
              <p:cNvPr id="123" name="Picture 5" descr="Image result for json"/>
              <p:cNvPicPr>
                <a:picLocks noChangeAspect="1" noChangeArrowheads="1"/>
              </p:cNvPicPr>
              <p:nvPr/>
            </p:nvPicPr>
            <p:blipFill>
              <a:blip r:embed="rId20" cstate="print"/>
              <a:srcRect/>
              <a:stretch>
                <a:fillRect/>
              </a:stretch>
            </p:blipFill>
            <p:spPr bwMode="auto">
              <a:xfrm>
                <a:off x="8785838" y="2541372"/>
                <a:ext cx="540774" cy="258631"/>
              </a:xfrm>
              <a:prstGeom prst="rect">
                <a:avLst/>
              </a:prstGeom>
              <a:noFill/>
            </p:spPr>
          </p:pic>
          <p:pic>
            <p:nvPicPr>
              <p:cNvPr id="124" name="Picture 8" descr="D:\Users\gujoshi\Documents\partners_talend.jpg"/>
              <p:cNvPicPr>
                <a:picLocks noChangeAspect="1" noChangeArrowheads="1"/>
              </p:cNvPicPr>
              <p:nvPr/>
            </p:nvPicPr>
            <p:blipFill>
              <a:blip r:embed="rId21" cstate="print"/>
              <a:srcRect/>
              <a:stretch>
                <a:fillRect/>
              </a:stretch>
            </p:blipFill>
            <p:spPr bwMode="auto">
              <a:xfrm>
                <a:off x="8375804" y="5230736"/>
                <a:ext cx="604536" cy="393584"/>
              </a:xfrm>
              <a:prstGeom prst="rect">
                <a:avLst/>
              </a:prstGeom>
              <a:noFill/>
            </p:spPr>
          </p:pic>
          <p:pic>
            <p:nvPicPr>
              <p:cNvPr id="125" name="Picture 11" descr="D:\Users\gujoshi\Documents\logo-mysql-170x115.png"/>
              <p:cNvPicPr>
                <a:picLocks noChangeAspect="1" noChangeArrowheads="1"/>
              </p:cNvPicPr>
              <p:nvPr/>
            </p:nvPicPr>
            <p:blipFill>
              <a:blip r:embed="rId22" cstate="print"/>
              <a:srcRect/>
              <a:stretch>
                <a:fillRect/>
              </a:stretch>
            </p:blipFill>
            <p:spPr bwMode="auto">
              <a:xfrm>
                <a:off x="8451731" y="5582094"/>
                <a:ext cx="528611" cy="357412"/>
              </a:xfrm>
              <a:prstGeom prst="rect">
                <a:avLst/>
              </a:prstGeom>
              <a:noFill/>
            </p:spPr>
          </p:pic>
          <p:pic>
            <p:nvPicPr>
              <p:cNvPr id="126" name="Picture 17" descr="D:\Users\gujoshi\Documents\oauth-2-sm.png"/>
              <p:cNvPicPr>
                <a:picLocks noChangeAspect="1" noChangeArrowheads="1"/>
              </p:cNvPicPr>
              <p:nvPr/>
            </p:nvPicPr>
            <p:blipFill>
              <a:blip r:embed="rId23" cstate="print"/>
              <a:srcRect/>
              <a:stretch>
                <a:fillRect/>
              </a:stretch>
            </p:blipFill>
            <p:spPr bwMode="auto">
              <a:xfrm>
                <a:off x="9398051" y="2650273"/>
                <a:ext cx="301895" cy="299460"/>
              </a:xfrm>
              <a:prstGeom prst="rect">
                <a:avLst/>
              </a:prstGeom>
              <a:noFill/>
            </p:spPr>
          </p:pic>
          <p:pic>
            <p:nvPicPr>
              <p:cNvPr id="127" name="Picture 20" descr="D:\Users\gujoshi\Documents\download.jpg"/>
              <p:cNvPicPr>
                <a:picLocks noChangeAspect="1" noChangeArrowheads="1"/>
              </p:cNvPicPr>
              <p:nvPr/>
            </p:nvPicPr>
            <p:blipFill>
              <a:blip r:embed="rId24" cstate="print"/>
              <a:srcRect/>
              <a:stretch>
                <a:fillRect/>
              </a:stretch>
            </p:blipFill>
            <p:spPr bwMode="auto">
              <a:xfrm>
                <a:off x="9237372" y="5844391"/>
                <a:ext cx="420567" cy="493709"/>
              </a:xfrm>
              <a:prstGeom prst="rect">
                <a:avLst/>
              </a:prstGeom>
              <a:noFill/>
            </p:spPr>
          </p:pic>
        </p:grpSp>
        <p:pic>
          <p:nvPicPr>
            <p:cNvPr id="129" name="Picture 1"/>
            <p:cNvPicPr>
              <a:picLocks noChangeAspect="1" noChangeArrowheads="1"/>
            </p:cNvPicPr>
            <p:nvPr/>
          </p:nvPicPr>
          <p:blipFill>
            <a:blip r:embed="rId25" cstate="print"/>
            <a:srcRect/>
            <a:stretch>
              <a:fillRect/>
            </a:stretch>
          </p:blipFill>
          <p:spPr bwMode="auto">
            <a:xfrm>
              <a:off x="5281590" y="4856695"/>
              <a:ext cx="1036929" cy="411480"/>
            </a:xfrm>
            <a:prstGeom prst="rect">
              <a:avLst/>
            </a:prstGeom>
            <a:noFill/>
            <a:ln w="9525">
              <a:noFill/>
              <a:miter lim="800000"/>
              <a:headEnd/>
              <a:tailEnd/>
            </a:ln>
          </p:spPr>
        </p:pic>
        <p:pic>
          <p:nvPicPr>
            <p:cNvPr id="130" name="Picture 129"/>
            <p:cNvPicPr>
              <a:picLocks noChangeAspect="1" noChangeArrowheads="1"/>
            </p:cNvPicPr>
            <p:nvPr/>
          </p:nvPicPr>
          <p:blipFill>
            <a:blip r:embed="rId26" cstate="print"/>
            <a:srcRect/>
            <a:stretch>
              <a:fillRect/>
            </a:stretch>
          </p:blipFill>
          <p:spPr bwMode="auto">
            <a:xfrm>
              <a:off x="5281589" y="5322172"/>
              <a:ext cx="1014442" cy="411480"/>
            </a:xfrm>
            <a:prstGeom prst="rect">
              <a:avLst/>
            </a:prstGeom>
            <a:noFill/>
            <a:ln w="9525">
              <a:noFill/>
              <a:miter lim="800000"/>
              <a:headEnd/>
              <a:tailEnd/>
            </a:ln>
          </p:spPr>
        </p:pic>
        <p:pic>
          <p:nvPicPr>
            <p:cNvPr id="131" name="Picture 3"/>
            <p:cNvPicPr>
              <a:picLocks noChangeAspect="1" noChangeArrowheads="1"/>
            </p:cNvPicPr>
            <p:nvPr/>
          </p:nvPicPr>
          <p:blipFill>
            <a:blip r:embed="rId27" cstate="print"/>
            <a:srcRect/>
            <a:stretch>
              <a:fillRect/>
            </a:stretch>
          </p:blipFill>
          <p:spPr bwMode="auto">
            <a:xfrm>
              <a:off x="5281590" y="5748922"/>
              <a:ext cx="1006293" cy="411480"/>
            </a:xfrm>
            <a:prstGeom prst="rect">
              <a:avLst/>
            </a:prstGeom>
            <a:noFill/>
            <a:ln w="9525">
              <a:noFill/>
              <a:miter lim="800000"/>
              <a:headEnd/>
              <a:tailEnd/>
            </a:ln>
          </p:spPr>
        </p:pic>
        <p:pic>
          <p:nvPicPr>
            <p:cNvPr id="132" name="Picture 4"/>
            <p:cNvPicPr>
              <a:picLocks noChangeAspect="1" noChangeArrowheads="1"/>
            </p:cNvPicPr>
            <p:nvPr/>
          </p:nvPicPr>
          <p:blipFill>
            <a:blip r:embed="rId28" cstate="print"/>
            <a:srcRect/>
            <a:stretch>
              <a:fillRect/>
            </a:stretch>
          </p:blipFill>
          <p:spPr bwMode="auto">
            <a:xfrm>
              <a:off x="6446588" y="4908286"/>
              <a:ext cx="1037274" cy="411480"/>
            </a:xfrm>
            <a:prstGeom prst="rect">
              <a:avLst/>
            </a:prstGeom>
            <a:noFill/>
            <a:ln w="9525">
              <a:noFill/>
              <a:miter lim="800000"/>
              <a:headEnd/>
              <a:tailEnd/>
            </a:ln>
          </p:spPr>
        </p:pic>
        <p:pic>
          <p:nvPicPr>
            <p:cNvPr id="133" name="Picture 1"/>
            <p:cNvPicPr>
              <a:picLocks noChangeAspect="1" noChangeArrowheads="1"/>
            </p:cNvPicPr>
            <p:nvPr/>
          </p:nvPicPr>
          <p:blipFill>
            <a:blip r:embed="rId29" cstate="print"/>
            <a:srcRect/>
            <a:stretch>
              <a:fillRect/>
            </a:stretch>
          </p:blipFill>
          <p:spPr bwMode="auto">
            <a:xfrm>
              <a:off x="6437063" y="5322172"/>
              <a:ext cx="1061183" cy="411480"/>
            </a:xfrm>
            <a:prstGeom prst="rect">
              <a:avLst/>
            </a:prstGeom>
            <a:noFill/>
            <a:ln w="9525">
              <a:noFill/>
              <a:miter lim="800000"/>
              <a:headEnd/>
              <a:tailEnd/>
            </a:ln>
          </p:spPr>
        </p:pic>
        <p:pic>
          <p:nvPicPr>
            <p:cNvPr id="134" name="Picture 2"/>
            <p:cNvPicPr>
              <a:picLocks noChangeAspect="1" noChangeArrowheads="1"/>
            </p:cNvPicPr>
            <p:nvPr/>
          </p:nvPicPr>
          <p:blipFill>
            <a:blip r:embed="rId30" cstate="print"/>
            <a:srcRect/>
            <a:stretch>
              <a:fillRect/>
            </a:stretch>
          </p:blipFill>
          <p:spPr bwMode="auto">
            <a:xfrm>
              <a:off x="6437062" y="5701433"/>
              <a:ext cx="998738" cy="411480"/>
            </a:xfrm>
            <a:prstGeom prst="rect">
              <a:avLst/>
            </a:prstGeom>
            <a:noFill/>
            <a:ln w="9525">
              <a:noFill/>
              <a:miter lim="800000"/>
              <a:headEnd/>
              <a:tailEnd/>
            </a:ln>
          </p:spPr>
        </p:pic>
        <p:pic>
          <p:nvPicPr>
            <p:cNvPr id="135" name="Picture 3"/>
            <p:cNvPicPr>
              <a:picLocks noChangeAspect="1" noChangeArrowheads="1"/>
            </p:cNvPicPr>
            <p:nvPr/>
          </p:nvPicPr>
          <p:blipFill>
            <a:blip r:embed="rId31" cstate="print"/>
            <a:srcRect/>
            <a:stretch>
              <a:fillRect/>
            </a:stretch>
          </p:blipFill>
          <p:spPr bwMode="auto">
            <a:xfrm>
              <a:off x="7574555" y="5322172"/>
              <a:ext cx="1012241" cy="411480"/>
            </a:xfrm>
            <a:prstGeom prst="rect">
              <a:avLst/>
            </a:prstGeom>
            <a:noFill/>
            <a:ln w="9525">
              <a:noFill/>
              <a:miter lim="800000"/>
              <a:headEnd/>
              <a:tailEnd/>
            </a:ln>
          </p:spPr>
        </p:pic>
        <p:pic>
          <p:nvPicPr>
            <p:cNvPr id="15362" name="Picture 2" descr="Image result for caching"/>
            <p:cNvPicPr>
              <a:picLocks noChangeAspect="1" noChangeArrowheads="1"/>
            </p:cNvPicPr>
            <p:nvPr/>
          </p:nvPicPr>
          <p:blipFill>
            <a:blip r:embed="rId32" cstate="print"/>
            <a:srcRect/>
            <a:stretch>
              <a:fillRect/>
            </a:stretch>
          </p:blipFill>
          <p:spPr bwMode="auto">
            <a:xfrm>
              <a:off x="9139325" y="5542953"/>
              <a:ext cx="804307" cy="365960"/>
            </a:xfrm>
            <a:prstGeom prst="rect">
              <a:avLst/>
            </a:prstGeom>
            <a:noFill/>
          </p:spPr>
        </p:pic>
        <p:sp>
          <p:nvSpPr>
            <p:cNvPr id="97" name="Freeform 96"/>
            <p:cNvSpPr/>
            <p:nvPr/>
          </p:nvSpPr>
          <p:spPr>
            <a:xfrm>
              <a:off x="9134573" y="5335564"/>
              <a:ext cx="461914" cy="245096"/>
            </a:xfrm>
            <a:custGeom>
              <a:avLst/>
              <a:gdLst>
                <a:gd name="connsiteX0" fmla="*/ 179109 w 461914"/>
                <a:gd name="connsiteY0" fmla="*/ 0 h 245096"/>
                <a:gd name="connsiteX1" fmla="*/ 9427 w 461914"/>
                <a:gd name="connsiteY1" fmla="*/ 216816 h 245096"/>
                <a:gd name="connsiteX2" fmla="*/ 235670 w 461914"/>
                <a:gd name="connsiteY2" fmla="*/ 169682 h 245096"/>
                <a:gd name="connsiteX3" fmla="*/ 461914 w 461914"/>
                <a:gd name="connsiteY3" fmla="*/ 235670 h 245096"/>
              </a:gdLst>
              <a:ahLst/>
              <a:cxnLst>
                <a:cxn ang="0">
                  <a:pos x="connsiteX0" y="connsiteY0"/>
                </a:cxn>
                <a:cxn ang="0">
                  <a:pos x="connsiteX1" y="connsiteY1"/>
                </a:cxn>
                <a:cxn ang="0">
                  <a:pos x="connsiteX2" y="connsiteY2"/>
                </a:cxn>
                <a:cxn ang="0">
                  <a:pos x="connsiteX3" y="connsiteY3"/>
                </a:cxn>
              </a:cxnLst>
              <a:rect l="l" t="t" r="r" b="b"/>
              <a:pathLst>
                <a:path w="461914" h="245096">
                  <a:moveTo>
                    <a:pt x="179109" y="0"/>
                  </a:moveTo>
                  <a:cubicBezTo>
                    <a:pt x="89554" y="94268"/>
                    <a:pt x="0" y="188536"/>
                    <a:pt x="9427" y="216816"/>
                  </a:cubicBezTo>
                  <a:cubicBezTo>
                    <a:pt x="18854" y="245096"/>
                    <a:pt x="160256" y="166540"/>
                    <a:pt x="235670" y="169682"/>
                  </a:cubicBezTo>
                  <a:cubicBezTo>
                    <a:pt x="311084" y="172824"/>
                    <a:pt x="386499" y="204247"/>
                    <a:pt x="461914" y="235670"/>
                  </a:cubicBezTo>
                </a:path>
              </a:pathLst>
            </a:custGeom>
            <a:ln>
              <a:solidFill>
                <a:schemeClr val="tx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99" name="Straight Connector 98"/>
            <p:cNvCxnSpPr/>
            <p:nvPr/>
          </p:nvCxnSpPr>
          <p:spPr>
            <a:xfrm>
              <a:off x="8625526" y="4996200"/>
              <a:ext cx="9427" cy="1084083"/>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pic>
          <p:nvPicPr>
            <p:cNvPr id="102" name="Picture 1" descr="D:\Users\gujoshi\Documents\gatling.png"/>
            <p:cNvPicPr>
              <a:picLocks noChangeAspect="1" noChangeArrowheads="1"/>
            </p:cNvPicPr>
            <p:nvPr/>
          </p:nvPicPr>
          <p:blipFill>
            <a:blip r:embed="rId33" cstate="print"/>
            <a:srcRect/>
            <a:stretch>
              <a:fillRect/>
            </a:stretch>
          </p:blipFill>
          <p:spPr bwMode="auto">
            <a:xfrm>
              <a:off x="10306985" y="6023726"/>
              <a:ext cx="777958" cy="255534"/>
            </a:xfrm>
            <a:prstGeom prst="rect">
              <a:avLst/>
            </a:prstGeom>
            <a:noFill/>
          </p:spPr>
        </p:pic>
        <p:pic>
          <p:nvPicPr>
            <p:cNvPr id="15367" name="Picture 7" descr="D:\Users\gujoshi\Documents\12-256.png"/>
            <p:cNvPicPr>
              <a:picLocks noChangeAspect="1" noChangeArrowheads="1"/>
            </p:cNvPicPr>
            <p:nvPr/>
          </p:nvPicPr>
          <p:blipFill>
            <a:blip r:embed="rId34" cstate="print"/>
            <a:srcRect/>
            <a:stretch>
              <a:fillRect/>
            </a:stretch>
          </p:blipFill>
          <p:spPr bwMode="auto">
            <a:xfrm>
              <a:off x="10202946" y="2605725"/>
              <a:ext cx="317368" cy="317368"/>
            </a:xfrm>
            <a:prstGeom prst="rect">
              <a:avLst/>
            </a:prstGeom>
            <a:noFill/>
          </p:spPr>
        </p:pic>
        <p:sp>
          <p:nvSpPr>
            <p:cNvPr id="105" name="Rounded Rectangle 104"/>
            <p:cNvSpPr/>
            <p:nvPr/>
          </p:nvSpPr>
          <p:spPr>
            <a:xfrm>
              <a:off x="9306131" y="3934609"/>
              <a:ext cx="780550" cy="667235"/>
            </a:xfrm>
            <a:prstGeom prst="roundRect">
              <a:avLst/>
            </a:prstGeom>
            <a:solidFill>
              <a:schemeClr val="tx1">
                <a:lumMod val="10000"/>
                <a:lumOff val="9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rgbClr val="9F958F">
                    <a:lumMod val="50000"/>
                  </a:srgbClr>
                </a:solidFill>
              </a:endParaRPr>
            </a:p>
            <a:p>
              <a:pPr algn="ctr"/>
              <a:endParaRPr lang="en-US" sz="700" dirty="0" smtClean="0">
                <a:solidFill>
                  <a:srgbClr val="9F958F">
                    <a:lumMod val="50000"/>
                  </a:srgbClr>
                </a:solidFill>
              </a:endParaRPr>
            </a:p>
            <a:p>
              <a:pPr algn="ctr"/>
              <a:endParaRPr lang="en-US" sz="700" dirty="0" smtClean="0">
                <a:solidFill>
                  <a:srgbClr val="9F958F">
                    <a:lumMod val="50000"/>
                  </a:srgbClr>
                </a:solidFill>
              </a:endParaRPr>
            </a:p>
            <a:p>
              <a:pPr algn="ctr"/>
              <a:r>
                <a:rPr lang="en-US" sz="700" dirty="0" smtClean="0">
                  <a:solidFill>
                    <a:srgbClr val="9F958F">
                      <a:lumMod val="50000"/>
                    </a:srgbClr>
                  </a:solidFill>
                </a:rPr>
                <a:t>Other Systems</a:t>
              </a:r>
            </a:p>
          </p:txBody>
        </p:sp>
        <p:sp>
          <p:nvSpPr>
            <p:cNvPr id="106" name="Rectangle 105"/>
            <p:cNvSpPr/>
            <p:nvPr/>
          </p:nvSpPr>
          <p:spPr>
            <a:xfrm>
              <a:off x="9414889" y="4020900"/>
              <a:ext cx="211556" cy="107694"/>
            </a:xfrm>
            <a:prstGeom prst="rect">
              <a:avLst/>
            </a:prstGeom>
            <a:solidFill>
              <a:srgbClr val="0070C0"/>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107" name="Rectangle 106"/>
            <p:cNvSpPr/>
            <p:nvPr/>
          </p:nvSpPr>
          <p:spPr>
            <a:xfrm>
              <a:off x="9490975" y="4184299"/>
              <a:ext cx="211556" cy="107694"/>
            </a:xfrm>
            <a:prstGeom prst="rect">
              <a:avLst/>
            </a:prstGeom>
            <a:solidFill>
              <a:srgbClr val="0070C0"/>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108" name="Rectangle 107"/>
            <p:cNvSpPr/>
            <p:nvPr/>
          </p:nvSpPr>
          <p:spPr>
            <a:xfrm>
              <a:off x="9808309" y="4203153"/>
              <a:ext cx="211556" cy="107694"/>
            </a:xfrm>
            <a:prstGeom prst="rect">
              <a:avLst/>
            </a:prstGeom>
            <a:solidFill>
              <a:srgbClr val="0070C0"/>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109" name="Rectangle 108"/>
            <p:cNvSpPr/>
            <p:nvPr/>
          </p:nvSpPr>
          <p:spPr>
            <a:xfrm>
              <a:off x="9742294" y="4052324"/>
              <a:ext cx="211556" cy="107694"/>
            </a:xfrm>
            <a:prstGeom prst="rect">
              <a:avLst/>
            </a:prstGeom>
            <a:solidFill>
              <a:srgbClr val="0070C0"/>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200" tIns="928750" rIns="76771" bIns="928750" numCol="1" spcCol="1270" anchor="ctr" anchorCtr="0">
              <a:noAutofit/>
            </a:bodyPr>
            <a:lstStyle/>
            <a:p>
              <a:pPr defTabSz="533400">
                <a:lnSpc>
                  <a:spcPct val="90000"/>
                </a:lnSpc>
                <a:spcBef>
                  <a:spcPct val="0"/>
                </a:spcBef>
                <a:spcAft>
                  <a:spcPct val="35000"/>
                </a:spcAft>
              </a:pPr>
              <a:endParaRPr lang="en-US" sz="700" b="1" dirty="0"/>
            </a:p>
          </p:txBody>
        </p:sp>
        <p:sp>
          <p:nvSpPr>
            <p:cNvPr id="110" name="Right Brace 109"/>
            <p:cNvSpPr/>
            <p:nvPr/>
          </p:nvSpPr>
          <p:spPr>
            <a:xfrm rot="16200000">
              <a:off x="10619297" y="2427398"/>
              <a:ext cx="160258" cy="1074657"/>
            </a:xfrm>
            <a:prstGeom prst="rightBrace">
              <a:avLst/>
            </a:prstGeom>
            <a:ln>
              <a:solidFill>
                <a:srgbClr val="00B05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Tree>
    <p:extLst>
      <p:ext uri="{BB962C8B-B14F-4D97-AF65-F5344CB8AC3E}">
        <p14:creationId xmlns:p14="http://schemas.microsoft.com/office/powerpoint/2010/main" val="2707745542"/>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p:txBody>
          <a:bodyPr/>
          <a:lstStyle/>
          <a:p>
            <a:r>
              <a:rPr lang="fr-FR" dirty="0" smtClean="0"/>
              <a:t>Return of </a:t>
            </a:r>
            <a:r>
              <a:rPr lang="fr-FR" dirty="0" err="1" smtClean="0"/>
              <a:t>Experience</a:t>
            </a:r>
            <a:r>
              <a:rPr lang="fr-FR" dirty="0" smtClean="0"/>
              <a:t> – </a:t>
            </a:r>
            <a:r>
              <a:rPr lang="fr-FR" dirty="0" err="1" smtClean="0"/>
              <a:t>Various</a:t>
            </a:r>
            <a:r>
              <a:rPr lang="fr-FR" dirty="0" smtClean="0"/>
              <a:t> </a:t>
            </a:r>
            <a:r>
              <a:rPr lang="fr-FR" dirty="0" err="1" smtClean="0"/>
              <a:t>Projects</a:t>
            </a:r>
            <a:r>
              <a:rPr lang="fr-FR" dirty="0" smtClean="0"/>
              <a:t> (1/2)</a:t>
            </a:r>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187023344"/>
              </p:ext>
            </p:extLst>
          </p:nvPr>
        </p:nvGraphicFramePr>
        <p:xfrm>
          <a:off x="561704" y="1179040"/>
          <a:ext cx="11068592" cy="4846320"/>
        </p:xfrm>
        <a:graphic>
          <a:graphicData uri="http://schemas.openxmlformats.org/drawingml/2006/table">
            <a:tbl>
              <a:tblPr firstRow="1" bandRow="1">
                <a:tableStyleId>{F5AB1C69-6EDB-4FF4-983F-18BD219EF322}</a:tableStyleId>
              </a:tblPr>
              <a:tblGrid>
                <a:gridCol w="1942174"/>
                <a:gridCol w="1249825"/>
                <a:gridCol w="5980232"/>
                <a:gridCol w="1896361"/>
              </a:tblGrid>
              <a:tr h="0">
                <a:tc>
                  <a:txBody>
                    <a:bodyPr/>
                    <a:lstStyle/>
                    <a:p>
                      <a:r>
                        <a:rPr lang="fr-FR" sz="1800" dirty="0" smtClean="0"/>
                        <a:t>Client</a:t>
                      </a:r>
                      <a:endParaRPr lang="fr-FR" sz="1800" dirty="0"/>
                    </a:p>
                  </a:txBody>
                  <a:tcPr/>
                </a:tc>
                <a:tc>
                  <a:txBody>
                    <a:bodyPr/>
                    <a:lstStyle/>
                    <a:p>
                      <a:r>
                        <a:rPr lang="fr-FR" sz="1800" dirty="0" err="1" smtClean="0"/>
                        <a:t>Sector</a:t>
                      </a:r>
                      <a:endParaRPr lang="fr-FR" sz="1800" dirty="0"/>
                    </a:p>
                  </a:txBody>
                  <a:tcPr/>
                </a:tc>
                <a:tc>
                  <a:txBody>
                    <a:bodyPr/>
                    <a:lstStyle/>
                    <a:p>
                      <a:r>
                        <a:rPr lang="fr-FR" sz="1800" dirty="0" smtClean="0"/>
                        <a:t>Description</a:t>
                      </a:r>
                      <a:endParaRPr lang="fr-FR" sz="1800" dirty="0"/>
                    </a:p>
                  </a:txBody>
                  <a:tcPr/>
                </a:tc>
                <a:tc>
                  <a:txBody>
                    <a:bodyPr/>
                    <a:lstStyle/>
                    <a:p>
                      <a:r>
                        <a:rPr lang="fr-FR" sz="1800" dirty="0" smtClean="0"/>
                        <a:t>Contacts</a:t>
                      </a:r>
                      <a:endParaRPr lang="fr-FR" sz="1800" dirty="0"/>
                    </a:p>
                  </a:txBody>
                  <a:tcPr/>
                </a:tc>
              </a:tr>
              <a:tr h="0">
                <a:tc>
                  <a:txBody>
                    <a:bodyPr/>
                    <a:lstStyle/>
                    <a:p>
                      <a:r>
                        <a:rPr lang="fr-FR" sz="1600" dirty="0" smtClean="0"/>
                        <a:t>?</a:t>
                      </a:r>
                      <a:endParaRPr lang="fr-FR" sz="1600" dirty="0"/>
                    </a:p>
                  </a:txBody>
                  <a:tcPr/>
                </a:tc>
                <a:tc>
                  <a:txBody>
                    <a:bodyPr/>
                    <a:lstStyle/>
                    <a:p>
                      <a:r>
                        <a:rPr lang="fr-FR" sz="1600" dirty="0" err="1" smtClean="0"/>
                        <a:t>Healthcare</a:t>
                      </a:r>
                      <a:endParaRPr lang="fr-FR" sz="1600" dirty="0"/>
                    </a:p>
                  </a:txBody>
                  <a:tcPr/>
                </a:tc>
                <a:tc>
                  <a:txBody>
                    <a:bodyPr/>
                    <a:lstStyle/>
                    <a:p>
                      <a:r>
                        <a:rPr lang="en-US" sz="1600" dirty="0" smtClean="0">
                          <a:solidFill>
                            <a:schemeClr val="tx1"/>
                          </a:solidFill>
                        </a:rPr>
                        <a:t>I was involved in a Master Data Management design last fall where we suggested to use standard micro-services using REST API in Healthcare</a:t>
                      </a:r>
                      <a:endParaRPr lang="fr-FR" sz="16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hlinkClick r:id="rId2"/>
                        </a:rPr>
                        <a:t>Casimir </a:t>
                      </a:r>
                      <a:r>
                        <a:rPr lang="en-US" sz="1600" dirty="0" err="1" smtClean="0">
                          <a:solidFill>
                            <a:schemeClr val="tx1"/>
                          </a:solidFill>
                          <a:hlinkClick r:id="rId2"/>
                        </a:rPr>
                        <a:t>Artmann</a:t>
                      </a:r>
                      <a:endParaRPr lang="en-US" sz="1600" dirty="0" smtClean="0">
                        <a:solidFill>
                          <a:schemeClr val="tx1"/>
                        </a:solidFill>
                      </a:endParaRPr>
                    </a:p>
                  </a:txBody>
                  <a:tcPr/>
                </a:tc>
              </a:tr>
              <a:tr h="0">
                <a:tc>
                  <a:txBody>
                    <a:bodyPr/>
                    <a:lstStyle/>
                    <a:p>
                      <a:r>
                        <a:rPr lang="fr-FR" sz="1600" dirty="0" err="1" smtClean="0"/>
                        <a:t>Several</a:t>
                      </a:r>
                      <a:endParaRPr lang="fr-FR" sz="1600" dirty="0"/>
                    </a:p>
                  </a:txBody>
                  <a:tcPr/>
                </a:tc>
                <a:tc>
                  <a:txBody>
                    <a:bodyPr/>
                    <a:lstStyle/>
                    <a:p>
                      <a:r>
                        <a:rPr lang="fr-FR" sz="1600" dirty="0" err="1" smtClean="0"/>
                        <a:t>Telcos</a:t>
                      </a:r>
                      <a:endParaRPr lang="fr-FR" sz="16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We also had public examples from </a:t>
                      </a:r>
                      <a:r>
                        <a:rPr lang="en-US" sz="1600" dirty="0" err="1" smtClean="0">
                          <a:solidFill>
                            <a:schemeClr val="tx1"/>
                          </a:solidFill>
                        </a:rPr>
                        <a:t>telecos</a:t>
                      </a:r>
                      <a:r>
                        <a:rPr lang="en-US" sz="1600" dirty="0" smtClean="0">
                          <a:solidFill>
                            <a:schemeClr val="tx1"/>
                          </a:solidFill>
                        </a:rPr>
                        <a:t> where they have used the same approach</a:t>
                      </a:r>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hlinkClick r:id="rId2"/>
                        </a:rPr>
                        <a:t>Casimir </a:t>
                      </a:r>
                      <a:r>
                        <a:rPr lang="en-US" sz="1600" dirty="0" err="1" smtClean="0">
                          <a:solidFill>
                            <a:schemeClr val="tx1"/>
                          </a:solidFill>
                          <a:hlinkClick r:id="rId2"/>
                        </a:rPr>
                        <a:t>Artmann</a:t>
                      </a:r>
                      <a:endParaRPr lang="en-US" sz="1600" dirty="0" smtClean="0">
                        <a:solidFill>
                          <a:schemeClr val="tx1"/>
                        </a:solidFill>
                      </a:endParaRPr>
                    </a:p>
                  </a:txBody>
                  <a:tcPr/>
                </a:tc>
              </a:tr>
              <a:tr h="0">
                <a:tc>
                  <a:txBody>
                    <a:bodyPr/>
                    <a:lstStyle/>
                    <a:p>
                      <a:r>
                        <a:rPr lang="fr-FR" sz="1600" dirty="0" err="1" smtClean="0"/>
                        <a:t>Several</a:t>
                      </a:r>
                      <a:endParaRPr lang="fr-FR" sz="1600" dirty="0"/>
                    </a:p>
                  </a:txBody>
                  <a:tcPr/>
                </a:tc>
                <a:tc>
                  <a:txBody>
                    <a:bodyPr/>
                    <a:lstStyle/>
                    <a:p>
                      <a:r>
                        <a:rPr lang="fr-FR" sz="1600" dirty="0" err="1" smtClean="0"/>
                        <a:t>Several</a:t>
                      </a:r>
                      <a:endParaRPr lang="fr-FR" sz="16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References on Citibank, </a:t>
                      </a:r>
                      <a:r>
                        <a:rPr lang="en-US" sz="1600" dirty="0" err="1" smtClean="0">
                          <a:solidFill>
                            <a:schemeClr val="tx1"/>
                          </a:solidFill>
                        </a:rPr>
                        <a:t>Wellsfargo</a:t>
                      </a:r>
                      <a:r>
                        <a:rPr lang="en-US" sz="1600" dirty="0" smtClean="0">
                          <a:solidFill>
                            <a:schemeClr val="tx1"/>
                          </a:solidFill>
                        </a:rPr>
                        <a:t> and Unilever</a:t>
                      </a:r>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hlinkClick r:id="rId3"/>
                        </a:rPr>
                        <a:t>Manuel Sevilla</a:t>
                      </a:r>
                      <a:endParaRPr lang="en-US" sz="1600" dirty="0" smtClean="0">
                        <a:solidFill>
                          <a:schemeClr val="tx1"/>
                        </a:solidFill>
                      </a:endParaRPr>
                    </a:p>
                  </a:txBody>
                  <a:tcPr/>
                </a:tc>
              </a:tr>
              <a:tr h="0">
                <a:tc>
                  <a:txBody>
                    <a:bodyPr/>
                    <a:lstStyle/>
                    <a:p>
                      <a:r>
                        <a:rPr lang="fr-FR" sz="1600" dirty="0" smtClean="0"/>
                        <a:t>HSBC</a:t>
                      </a:r>
                      <a:endParaRPr lang="fr-FR" sz="1600" dirty="0"/>
                    </a:p>
                  </a:txBody>
                  <a:tcPr/>
                </a:tc>
                <a:tc>
                  <a:txBody>
                    <a:bodyPr/>
                    <a:lstStyle/>
                    <a:p>
                      <a:r>
                        <a:rPr lang="fr-FR" sz="1600" dirty="0" err="1" smtClean="0"/>
                        <a:t>Banking</a:t>
                      </a:r>
                      <a:endParaRPr lang="fr-FR" sz="16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Project with </a:t>
                      </a:r>
                      <a:r>
                        <a:rPr lang="en-US" sz="1600" dirty="0" err="1" smtClean="0">
                          <a:solidFill>
                            <a:schemeClr val="tx1"/>
                          </a:solidFill>
                        </a:rPr>
                        <a:t>Mulesoft</a:t>
                      </a:r>
                      <a:endParaRPr lang="en-US" sz="1600" dirty="0" smtClean="0">
                        <a:solidFill>
                          <a:schemeClr val="tx1"/>
                        </a:solidFill>
                      </a:endParaRPr>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hlinkClick r:id="rId4"/>
                        </a:rPr>
                        <a:t>P. </a:t>
                      </a:r>
                      <a:r>
                        <a:rPr lang="en-US" sz="1600" dirty="0" err="1" smtClean="0">
                          <a:solidFill>
                            <a:schemeClr val="tx1"/>
                          </a:solidFill>
                          <a:hlinkClick r:id="rId4"/>
                        </a:rPr>
                        <a:t>Gentil</a:t>
                      </a:r>
                      <a:r>
                        <a:rPr lang="en-US" sz="1600" dirty="0" smtClean="0">
                          <a:solidFill>
                            <a:schemeClr val="tx1"/>
                          </a:solidFill>
                        </a:rPr>
                        <a:t>, </a:t>
                      </a:r>
                      <a:r>
                        <a:rPr lang="en-US" sz="1600" dirty="0" smtClean="0">
                          <a:solidFill>
                            <a:schemeClr val="tx1"/>
                          </a:solidFill>
                          <a:hlinkClick r:id="rId5"/>
                        </a:rPr>
                        <a:t>T. </a:t>
                      </a:r>
                      <a:r>
                        <a:rPr lang="en-US" sz="1600" dirty="0" err="1" smtClean="0">
                          <a:solidFill>
                            <a:schemeClr val="tx1"/>
                          </a:solidFill>
                          <a:hlinkClick r:id="rId5"/>
                        </a:rPr>
                        <a:t>Alby</a:t>
                      </a:r>
                      <a:endParaRPr lang="en-US" sz="1600" dirty="0" smtClean="0">
                        <a:solidFill>
                          <a:schemeClr val="tx1"/>
                        </a:solidFill>
                      </a:endParaRPr>
                    </a:p>
                  </a:txBody>
                  <a:tcPr/>
                </a:tc>
              </a:tr>
              <a:tr h="0">
                <a:tc>
                  <a:txBody>
                    <a:bodyPr/>
                    <a:lstStyle/>
                    <a:p>
                      <a:r>
                        <a:rPr lang="fr-FR" sz="1600" dirty="0" smtClean="0"/>
                        <a:t>CALF</a:t>
                      </a:r>
                      <a:endParaRPr lang="fr-FR" sz="1600" dirty="0"/>
                    </a:p>
                  </a:txBody>
                  <a:tcPr/>
                </a:tc>
                <a:tc>
                  <a:txBody>
                    <a:bodyPr/>
                    <a:lstStyle/>
                    <a:p>
                      <a:r>
                        <a:rPr lang="fr-FR" sz="1600" dirty="0" err="1" smtClean="0"/>
                        <a:t>Banking</a:t>
                      </a:r>
                      <a:endParaRPr lang="fr-FR" sz="16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Project with WSO2</a:t>
                      </a:r>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hlinkClick r:id="rId6"/>
                        </a:rPr>
                        <a:t>Anthony Joseph</a:t>
                      </a:r>
                      <a:endParaRPr lang="en-US" sz="1600" dirty="0" smtClean="0">
                        <a:solidFill>
                          <a:schemeClr val="tx1"/>
                        </a:solidFill>
                      </a:endParaRPr>
                    </a:p>
                  </a:txBody>
                  <a:tcPr/>
                </a:tc>
              </a:tr>
              <a:tr h="0">
                <a:tc>
                  <a:txBody>
                    <a:bodyPr/>
                    <a:lstStyle/>
                    <a:p>
                      <a:r>
                        <a:rPr lang="fr-FR" sz="1600" dirty="0" smtClean="0"/>
                        <a:t>Airbus </a:t>
                      </a:r>
                      <a:r>
                        <a:rPr lang="fr-FR" sz="1600" dirty="0" err="1" smtClean="0"/>
                        <a:t>Helicopters</a:t>
                      </a:r>
                      <a:endParaRPr lang="fr-FR" sz="1600" dirty="0"/>
                    </a:p>
                  </a:txBody>
                  <a:tcPr/>
                </a:tc>
                <a:tc>
                  <a:txBody>
                    <a:bodyPr/>
                    <a:lstStyle/>
                    <a:p>
                      <a:r>
                        <a:rPr lang="fr-FR" sz="1600" dirty="0" smtClean="0"/>
                        <a:t>Transports</a:t>
                      </a:r>
                      <a:endParaRPr lang="fr-FR" sz="16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fr-FR" sz="1600" dirty="0" smtClean="0">
                          <a:solidFill>
                            <a:schemeClr val="tx1"/>
                          </a:solidFill>
                        </a:rPr>
                        <a:t>Project </a:t>
                      </a:r>
                      <a:r>
                        <a:rPr lang="fr-FR" sz="1600" dirty="0" err="1" smtClean="0">
                          <a:solidFill>
                            <a:schemeClr val="tx1"/>
                          </a:solidFill>
                        </a:rPr>
                        <a:t>based</a:t>
                      </a:r>
                      <a:r>
                        <a:rPr lang="fr-FR" sz="1600" dirty="0" smtClean="0">
                          <a:solidFill>
                            <a:schemeClr val="tx1"/>
                          </a:solidFill>
                        </a:rPr>
                        <a:t> on </a:t>
                      </a:r>
                      <a:r>
                        <a:rPr lang="fr-FR" sz="1600" dirty="0" err="1" smtClean="0">
                          <a:solidFill>
                            <a:schemeClr val="tx1"/>
                          </a:solidFill>
                        </a:rPr>
                        <a:t>microservices</a:t>
                      </a:r>
                      <a:r>
                        <a:rPr lang="fr-FR" sz="1600" dirty="0" smtClean="0">
                          <a:solidFill>
                            <a:schemeClr val="tx1"/>
                          </a:solidFill>
                        </a:rPr>
                        <a:t> </a:t>
                      </a:r>
                      <a:r>
                        <a:rPr lang="fr-FR" sz="1600" dirty="0" err="1" smtClean="0">
                          <a:solidFill>
                            <a:schemeClr val="tx1"/>
                          </a:solidFill>
                        </a:rPr>
                        <a:t>with</a:t>
                      </a:r>
                      <a:r>
                        <a:rPr lang="fr-FR" sz="1600" dirty="0" smtClean="0">
                          <a:solidFill>
                            <a:schemeClr val="tx1"/>
                          </a:solidFill>
                        </a:rPr>
                        <a:t> light </a:t>
                      </a:r>
                      <a:r>
                        <a:rPr lang="fr-FR" sz="1600" dirty="0" err="1" smtClean="0">
                          <a:solidFill>
                            <a:schemeClr val="tx1"/>
                          </a:solidFill>
                        </a:rPr>
                        <a:t>homemade</a:t>
                      </a:r>
                      <a:r>
                        <a:rPr lang="fr-FR" sz="1600" baseline="0" dirty="0" smtClean="0">
                          <a:solidFill>
                            <a:schemeClr val="tx1"/>
                          </a:solidFill>
                        </a:rPr>
                        <a:t> </a:t>
                      </a:r>
                      <a:r>
                        <a:rPr lang="fr-FR" sz="1600" dirty="0" smtClean="0">
                          <a:solidFill>
                            <a:schemeClr val="tx1"/>
                          </a:solidFill>
                        </a:rPr>
                        <a:t>infrastructure</a:t>
                      </a:r>
                      <a:endParaRPr lang="en-US" sz="1600" dirty="0" smtClean="0">
                        <a:solidFill>
                          <a:schemeClr val="tx1"/>
                        </a:solidFill>
                      </a:endParaRPr>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hlinkClick r:id="rId7"/>
                        </a:rPr>
                        <a:t>J.G. Lalanne</a:t>
                      </a:r>
                      <a:endParaRPr lang="en-US" sz="1600" dirty="0" smtClean="0">
                        <a:solidFill>
                          <a:schemeClr val="tx1"/>
                        </a:solidFill>
                      </a:endParaRPr>
                    </a:p>
                  </a:txBody>
                  <a:tcPr/>
                </a:tc>
              </a:tr>
              <a:tr h="0">
                <a:tc>
                  <a:txBody>
                    <a:bodyPr/>
                    <a:lstStyle/>
                    <a:p>
                      <a:r>
                        <a:rPr lang="fr-FR" sz="1600" dirty="0" smtClean="0"/>
                        <a:t>CA CIB</a:t>
                      </a:r>
                      <a:endParaRPr lang="fr-FR" sz="1600" dirty="0"/>
                    </a:p>
                  </a:txBody>
                  <a:tcPr/>
                </a:tc>
                <a:tc>
                  <a:txBody>
                    <a:bodyPr/>
                    <a:lstStyle/>
                    <a:p>
                      <a:r>
                        <a:rPr lang="fr-FR" sz="1600" dirty="0" err="1" smtClean="0"/>
                        <a:t>Banking</a:t>
                      </a:r>
                      <a:endParaRPr lang="fr-FR" sz="16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Comparative study on Microservices (on going)</a:t>
                      </a:r>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fr-FR" sz="1600" kern="1200" dirty="0" smtClean="0">
                          <a:solidFill>
                            <a:schemeClr val="dk1"/>
                          </a:solidFill>
                          <a:effectLst/>
                          <a:latin typeface="+mn-lt"/>
                          <a:ea typeface="+mn-ea"/>
                          <a:cs typeface="+mn-cs"/>
                          <a:hlinkClick r:id="rId8"/>
                        </a:rPr>
                        <a:t>Skander </a:t>
                      </a:r>
                      <a:r>
                        <a:rPr lang="fr-FR" sz="1600" kern="1200" dirty="0" err="1" smtClean="0">
                          <a:solidFill>
                            <a:schemeClr val="dk1"/>
                          </a:solidFill>
                          <a:effectLst/>
                          <a:latin typeface="+mn-lt"/>
                          <a:ea typeface="+mn-ea"/>
                          <a:cs typeface="+mn-cs"/>
                          <a:hlinkClick r:id="rId8"/>
                        </a:rPr>
                        <a:t>Guetari</a:t>
                      </a:r>
                      <a:endParaRPr lang="en-US" sz="1600" dirty="0" smtClean="0">
                        <a:solidFill>
                          <a:schemeClr val="tx1"/>
                        </a:solidFill>
                      </a:endParaRPr>
                    </a:p>
                  </a:txBody>
                  <a:tcPr/>
                </a:tc>
              </a:tr>
              <a:tr h="0">
                <a:tc>
                  <a:txBody>
                    <a:bodyPr/>
                    <a:lstStyle/>
                    <a:p>
                      <a:r>
                        <a:rPr lang="fr-FR" sz="1600" dirty="0" smtClean="0"/>
                        <a:t>Orange</a:t>
                      </a:r>
                      <a:endParaRPr lang="fr-FR" sz="1600" dirty="0"/>
                    </a:p>
                  </a:txBody>
                  <a:tcPr/>
                </a:tc>
                <a:tc>
                  <a:txBody>
                    <a:bodyPr/>
                    <a:lstStyle/>
                    <a:p>
                      <a:r>
                        <a:rPr lang="fr-FR" sz="1600" dirty="0" err="1" smtClean="0"/>
                        <a:t>Telcos</a:t>
                      </a:r>
                      <a:endParaRPr lang="fr-FR" sz="16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fr-FR" sz="1600" dirty="0" err="1" smtClean="0">
                          <a:solidFill>
                            <a:schemeClr val="tx1"/>
                          </a:solidFill>
                        </a:rPr>
                        <a:t>Deployment</a:t>
                      </a:r>
                      <a:r>
                        <a:rPr lang="fr-FR" sz="1600" dirty="0" smtClean="0">
                          <a:solidFill>
                            <a:schemeClr val="tx1"/>
                          </a:solidFill>
                        </a:rPr>
                        <a:t> of a </a:t>
                      </a:r>
                      <a:r>
                        <a:rPr lang="fr-FR" sz="1600" dirty="0" err="1" smtClean="0">
                          <a:solidFill>
                            <a:schemeClr val="tx1"/>
                          </a:solidFill>
                        </a:rPr>
                        <a:t>Microservices</a:t>
                      </a:r>
                      <a:r>
                        <a:rPr lang="fr-FR" sz="1600" dirty="0" smtClean="0">
                          <a:solidFill>
                            <a:schemeClr val="tx1"/>
                          </a:solidFill>
                        </a:rPr>
                        <a:t> </a:t>
                      </a:r>
                      <a:r>
                        <a:rPr lang="fr-FR" sz="1600" dirty="0" err="1" smtClean="0">
                          <a:solidFill>
                            <a:schemeClr val="tx1"/>
                          </a:solidFill>
                        </a:rPr>
                        <a:t>infrastucture</a:t>
                      </a:r>
                      <a:r>
                        <a:rPr lang="fr-FR" sz="1600" dirty="0" smtClean="0">
                          <a:solidFill>
                            <a:schemeClr val="tx1"/>
                          </a:solidFill>
                        </a:rPr>
                        <a:t>. </a:t>
                      </a:r>
                      <a:r>
                        <a:rPr lang="fr-FR" sz="1600" dirty="0" err="1" smtClean="0">
                          <a:solidFill>
                            <a:schemeClr val="tx1"/>
                          </a:solidFill>
                        </a:rPr>
                        <a:t>DevOps</a:t>
                      </a:r>
                      <a:r>
                        <a:rPr lang="fr-FR" sz="1600" dirty="0" smtClean="0">
                          <a:solidFill>
                            <a:schemeClr val="tx1"/>
                          </a:solidFill>
                        </a:rPr>
                        <a:t> and containers orchestration parts</a:t>
                      </a:r>
                      <a:r>
                        <a:rPr lang="fr-FR" sz="1600" baseline="0" dirty="0" smtClean="0">
                          <a:solidFill>
                            <a:schemeClr val="tx1"/>
                          </a:solidFill>
                        </a:rPr>
                        <a:t> </a:t>
                      </a:r>
                      <a:r>
                        <a:rPr lang="fr-FR" sz="1600" baseline="0" dirty="0" err="1" smtClean="0">
                          <a:solidFill>
                            <a:schemeClr val="tx1"/>
                          </a:solidFill>
                        </a:rPr>
                        <a:t>will</a:t>
                      </a:r>
                      <a:r>
                        <a:rPr lang="fr-FR" sz="1600" baseline="0" dirty="0" smtClean="0">
                          <a:solidFill>
                            <a:schemeClr val="tx1"/>
                          </a:solidFill>
                        </a:rPr>
                        <a:t> </a:t>
                      </a:r>
                      <a:r>
                        <a:rPr lang="fr-FR" sz="1600" baseline="0" dirty="0" err="1" smtClean="0">
                          <a:solidFill>
                            <a:schemeClr val="tx1"/>
                          </a:solidFill>
                        </a:rPr>
                        <a:t>be</a:t>
                      </a:r>
                      <a:r>
                        <a:rPr lang="fr-FR" sz="1600" baseline="0" dirty="0" smtClean="0">
                          <a:solidFill>
                            <a:schemeClr val="tx1"/>
                          </a:solidFill>
                        </a:rPr>
                        <a:t> </a:t>
                      </a:r>
                      <a:r>
                        <a:rPr lang="fr-FR" sz="1600" baseline="0" dirty="0" err="1" smtClean="0">
                          <a:solidFill>
                            <a:schemeClr val="tx1"/>
                          </a:solidFill>
                        </a:rPr>
                        <a:t>deployed</a:t>
                      </a:r>
                      <a:r>
                        <a:rPr lang="fr-FR" sz="1600" baseline="0" dirty="0" smtClean="0">
                          <a:solidFill>
                            <a:schemeClr val="tx1"/>
                          </a:solidFill>
                        </a:rPr>
                        <a:t> </a:t>
                      </a:r>
                      <a:r>
                        <a:rPr lang="fr-FR" sz="1600" baseline="0" dirty="0" err="1" smtClean="0">
                          <a:solidFill>
                            <a:schemeClr val="tx1"/>
                          </a:solidFill>
                        </a:rPr>
                        <a:t>soon</a:t>
                      </a:r>
                      <a:r>
                        <a:rPr lang="fr-FR" sz="1600" baseline="0" dirty="0" smtClean="0">
                          <a:solidFill>
                            <a:schemeClr val="tx1"/>
                          </a:solidFill>
                        </a:rPr>
                        <a:t>.</a:t>
                      </a:r>
                      <a:endParaRPr lang="en-US" sz="1600" dirty="0" smtClean="0">
                        <a:solidFill>
                          <a:schemeClr val="tx1"/>
                        </a:solidFill>
                      </a:endParaRPr>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fr-FR" sz="1600" dirty="0" smtClean="0">
                          <a:solidFill>
                            <a:schemeClr val="tx1"/>
                          </a:solidFill>
                          <a:hlinkClick r:id="rId9"/>
                        </a:rPr>
                        <a:t>Julien Bellanger</a:t>
                      </a:r>
                      <a:endParaRPr lang="en-US" sz="1600" dirty="0" smtClean="0">
                        <a:solidFill>
                          <a:schemeClr val="tx1"/>
                        </a:solidFill>
                      </a:endParaRPr>
                    </a:p>
                  </a:txBody>
                  <a:tcPr/>
                </a:tc>
              </a:tr>
              <a:tr h="0">
                <a:tc>
                  <a:txBody>
                    <a:bodyPr/>
                    <a:lstStyle/>
                    <a:p>
                      <a:r>
                        <a:rPr lang="fr-FR" sz="1600" dirty="0" err="1" smtClean="0"/>
                        <a:t>Capgemini</a:t>
                      </a:r>
                      <a:r>
                        <a:rPr lang="fr-FR" sz="1600" dirty="0" smtClean="0"/>
                        <a:t> INFRA  &amp; Group IT</a:t>
                      </a:r>
                      <a:endParaRPr lang="fr-FR" sz="1600" dirty="0"/>
                    </a:p>
                  </a:txBody>
                  <a:tcPr/>
                </a:tc>
                <a:tc>
                  <a:txBody>
                    <a:bodyPr/>
                    <a:lstStyle/>
                    <a:p>
                      <a:r>
                        <a:rPr lang="fr-FR" sz="1600" dirty="0" smtClean="0"/>
                        <a:t>IT</a:t>
                      </a:r>
                      <a:endParaRPr lang="fr-FR" sz="16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fr-FR" sz="1600" dirty="0" err="1" smtClean="0">
                          <a:solidFill>
                            <a:schemeClr val="tx1"/>
                          </a:solidFill>
                        </a:rPr>
                        <a:t>Studies</a:t>
                      </a:r>
                      <a:r>
                        <a:rPr lang="fr-FR" sz="1600" dirty="0" smtClean="0">
                          <a:solidFill>
                            <a:schemeClr val="tx1"/>
                          </a:solidFill>
                        </a:rPr>
                        <a:t> for </a:t>
                      </a:r>
                      <a:r>
                        <a:rPr lang="fr-FR" sz="1600" dirty="0" err="1" smtClean="0">
                          <a:solidFill>
                            <a:schemeClr val="tx1"/>
                          </a:solidFill>
                        </a:rPr>
                        <a:t>proposing</a:t>
                      </a:r>
                      <a:r>
                        <a:rPr lang="fr-FR" sz="1600" dirty="0" smtClean="0">
                          <a:solidFill>
                            <a:schemeClr val="tx1"/>
                          </a:solidFill>
                        </a:rPr>
                        <a:t> a </a:t>
                      </a:r>
                      <a:r>
                        <a:rPr lang="fr-FR" sz="1600" dirty="0" err="1" smtClean="0">
                          <a:solidFill>
                            <a:schemeClr val="tx1"/>
                          </a:solidFill>
                        </a:rPr>
                        <a:t>CaaS</a:t>
                      </a:r>
                      <a:r>
                        <a:rPr lang="fr-FR" sz="1600" dirty="0" smtClean="0">
                          <a:solidFill>
                            <a:schemeClr val="tx1"/>
                          </a:solidFill>
                        </a:rPr>
                        <a:t> solution</a:t>
                      </a:r>
                      <a:endParaRPr lang="en-US" sz="1600" dirty="0" smtClean="0">
                        <a:solidFill>
                          <a:schemeClr val="tx1"/>
                        </a:solidFill>
                      </a:endParaRPr>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fr-FR" sz="1600" dirty="0" smtClean="0">
                          <a:solidFill>
                            <a:schemeClr val="tx1"/>
                          </a:solidFill>
                          <a:hlinkClick r:id="rId10"/>
                        </a:rPr>
                        <a:t>Christophe Dupas</a:t>
                      </a:r>
                      <a:endParaRPr lang="en-US" sz="1600" dirty="0" smtClean="0">
                        <a:solidFill>
                          <a:schemeClr val="tx1"/>
                        </a:solidFill>
                      </a:endParaRPr>
                    </a:p>
                  </a:txBody>
                  <a:tcPr/>
                </a:tc>
              </a:tr>
            </a:tbl>
          </a:graphicData>
        </a:graphic>
      </p:graphicFrame>
      <p:pic>
        <p:nvPicPr>
          <p:cNvPr id="18" name="Image 17" descr="untitled.bmp"/>
          <p:cNvPicPr>
            <a:picLocks noChangeAspect="1"/>
          </p:cNvPicPr>
          <p:nvPr/>
        </p:nvPicPr>
        <p:blipFill>
          <a:blip r:embed="rId11" cstate="email"/>
          <a:stretch>
            <a:fillRect/>
          </a:stretch>
        </p:blipFill>
        <p:spPr>
          <a:xfrm>
            <a:off x="11759070" y="4085926"/>
            <a:ext cx="285220" cy="285220"/>
          </a:xfrm>
          <a:prstGeom prst="ellipse">
            <a:avLst/>
          </a:prstGeom>
        </p:spPr>
      </p:pic>
      <p:pic>
        <p:nvPicPr>
          <p:cNvPr id="19" name="Image 18" descr="untitled.bmp"/>
          <p:cNvPicPr>
            <a:picLocks noChangeAspect="1"/>
          </p:cNvPicPr>
          <p:nvPr/>
        </p:nvPicPr>
        <p:blipFill>
          <a:blip r:embed="rId11" cstate="email"/>
          <a:stretch>
            <a:fillRect/>
          </a:stretch>
        </p:blipFill>
        <p:spPr>
          <a:xfrm>
            <a:off x="11759070" y="3662601"/>
            <a:ext cx="285220" cy="285220"/>
          </a:xfrm>
          <a:prstGeom prst="ellipse">
            <a:avLst/>
          </a:prstGeom>
        </p:spPr>
      </p:pic>
      <p:pic>
        <p:nvPicPr>
          <p:cNvPr id="20" name="Image 19" descr="untitled.bmp"/>
          <p:cNvPicPr>
            <a:picLocks noChangeAspect="1"/>
          </p:cNvPicPr>
          <p:nvPr/>
        </p:nvPicPr>
        <p:blipFill>
          <a:blip r:embed="rId11" cstate="email"/>
          <a:stretch>
            <a:fillRect/>
          </a:stretch>
        </p:blipFill>
        <p:spPr>
          <a:xfrm>
            <a:off x="11759070" y="3308329"/>
            <a:ext cx="285220" cy="285220"/>
          </a:xfrm>
          <a:prstGeom prst="ellipse">
            <a:avLst/>
          </a:prstGeom>
        </p:spPr>
      </p:pic>
      <p:pic>
        <p:nvPicPr>
          <p:cNvPr id="21" name="Image 20" descr="untitled.bmp"/>
          <p:cNvPicPr>
            <a:picLocks noChangeAspect="1"/>
          </p:cNvPicPr>
          <p:nvPr/>
        </p:nvPicPr>
        <p:blipFill>
          <a:blip r:embed="rId11" cstate="email"/>
          <a:stretch>
            <a:fillRect/>
          </a:stretch>
        </p:blipFill>
        <p:spPr>
          <a:xfrm>
            <a:off x="11757138" y="2954057"/>
            <a:ext cx="285220" cy="285220"/>
          </a:xfrm>
          <a:prstGeom prst="ellipse">
            <a:avLst/>
          </a:prstGeom>
        </p:spPr>
      </p:pic>
      <p:pic>
        <p:nvPicPr>
          <p:cNvPr id="22" name="Image 21" descr="untitled.bmp"/>
          <p:cNvPicPr>
            <a:picLocks noChangeAspect="1"/>
          </p:cNvPicPr>
          <p:nvPr/>
        </p:nvPicPr>
        <p:blipFill>
          <a:blip r:embed="rId11" cstate="email"/>
          <a:stretch>
            <a:fillRect/>
          </a:stretch>
        </p:blipFill>
        <p:spPr>
          <a:xfrm>
            <a:off x="11757138" y="5010374"/>
            <a:ext cx="285220" cy="285220"/>
          </a:xfrm>
          <a:prstGeom prst="ellipse">
            <a:avLst/>
          </a:prstGeom>
        </p:spPr>
      </p:pic>
      <p:pic>
        <p:nvPicPr>
          <p:cNvPr id="23" name="Image 22" descr="untitled.bmp"/>
          <p:cNvPicPr>
            <a:picLocks noChangeAspect="1"/>
          </p:cNvPicPr>
          <p:nvPr/>
        </p:nvPicPr>
        <p:blipFill>
          <a:blip r:embed="rId11" cstate="email"/>
          <a:stretch>
            <a:fillRect/>
          </a:stretch>
        </p:blipFill>
        <p:spPr>
          <a:xfrm>
            <a:off x="11757138" y="5576308"/>
            <a:ext cx="285220" cy="285220"/>
          </a:xfrm>
          <a:prstGeom prst="ellipse">
            <a:avLst/>
          </a:prstGeom>
        </p:spPr>
      </p:pic>
      <p:pic>
        <p:nvPicPr>
          <p:cNvPr id="24" name="Image 23"/>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758378" y="1817802"/>
            <a:ext cx="319613" cy="319613"/>
          </a:xfrm>
          <a:prstGeom prst="rect">
            <a:avLst/>
          </a:prstGeom>
        </p:spPr>
      </p:pic>
      <p:pic>
        <p:nvPicPr>
          <p:cNvPr id="25" name="Image 24"/>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751614" y="2469846"/>
            <a:ext cx="319613" cy="319613"/>
          </a:xfrm>
          <a:prstGeom prst="rect">
            <a:avLst/>
          </a:prstGeom>
        </p:spPr>
      </p:pic>
      <p:pic>
        <p:nvPicPr>
          <p:cNvPr id="26" name="Image 25" descr="untitled.bmp"/>
          <p:cNvPicPr>
            <a:picLocks noChangeAspect="1"/>
          </p:cNvPicPr>
          <p:nvPr/>
        </p:nvPicPr>
        <p:blipFill>
          <a:blip r:embed="rId11" cstate="email"/>
          <a:stretch>
            <a:fillRect/>
          </a:stretch>
        </p:blipFill>
        <p:spPr>
          <a:xfrm>
            <a:off x="11768810" y="4560556"/>
            <a:ext cx="285220" cy="285220"/>
          </a:xfrm>
          <a:prstGeom prst="ellipse">
            <a:avLst/>
          </a:prstGeom>
        </p:spPr>
      </p:pic>
    </p:spTree>
    <p:extLst>
      <p:ext uri="{BB962C8B-B14F-4D97-AF65-F5344CB8AC3E}">
        <p14:creationId xmlns:p14="http://schemas.microsoft.com/office/powerpoint/2010/main" val="2747418531"/>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p:txBody>
          <a:bodyPr/>
          <a:lstStyle/>
          <a:p>
            <a:r>
              <a:rPr lang="fr-FR" dirty="0" smtClean="0"/>
              <a:t>Return of </a:t>
            </a:r>
            <a:r>
              <a:rPr lang="fr-FR" dirty="0" err="1" smtClean="0"/>
              <a:t>Experience</a:t>
            </a:r>
            <a:r>
              <a:rPr lang="fr-FR" dirty="0" smtClean="0"/>
              <a:t> – </a:t>
            </a:r>
            <a:r>
              <a:rPr lang="fr-FR" dirty="0" err="1" smtClean="0"/>
              <a:t>Various</a:t>
            </a:r>
            <a:r>
              <a:rPr lang="fr-FR" dirty="0" smtClean="0"/>
              <a:t> </a:t>
            </a:r>
            <a:r>
              <a:rPr lang="fr-FR" dirty="0" err="1" smtClean="0"/>
              <a:t>Projects</a:t>
            </a:r>
            <a:r>
              <a:rPr lang="fr-FR" dirty="0" smtClean="0"/>
              <a:t> (2/2)</a:t>
            </a:r>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3359984030"/>
              </p:ext>
            </p:extLst>
          </p:nvPr>
        </p:nvGraphicFramePr>
        <p:xfrm>
          <a:off x="570905" y="1179040"/>
          <a:ext cx="11050191" cy="4236720"/>
        </p:xfrm>
        <a:graphic>
          <a:graphicData uri="http://schemas.openxmlformats.org/drawingml/2006/table">
            <a:tbl>
              <a:tblPr firstRow="1" bandRow="1">
                <a:tableStyleId>{F5AB1C69-6EDB-4FF4-983F-18BD219EF322}</a:tableStyleId>
              </a:tblPr>
              <a:tblGrid>
                <a:gridCol w="1938945"/>
                <a:gridCol w="1247747"/>
                <a:gridCol w="5967169"/>
                <a:gridCol w="1896330"/>
              </a:tblGrid>
              <a:tr h="0">
                <a:tc>
                  <a:txBody>
                    <a:bodyPr/>
                    <a:lstStyle/>
                    <a:p>
                      <a:r>
                        <a:rPr lang="fr-FR" sz="1800" dirty="0" smtClean="0"/>
                        <a:t>Client</a:t>
                      </a:r>
                      <a:endParaRPr lang="fr-FR" sz="1800" dirty="0"/>
                    </a:p>
                  </a:txBody>
                  <a:tcPr/>
                </a:tc>
                <a:tc>
                  <a:txBody>
                    <a:bodyPr/>
                    <a:lstStyle/>
                    <a:p>
                      <a:r>
                        <a:rPr lang="fr-FR" sz="1800" dirty="0" err="1" smtClean="0"/>
                        <a:t>Sector</a:t>
                      </a:r>
                      <a:endParaRPr lang="fr-FR" sz="1800" dirty="0"/>
                    </a:p>
                  </a:txBody>
                  <a:tcPr/>
                </a:tc>
                <a:tc>
                  <a:txBody>
                    <a:bodyPr/>
                    <a:lstStyle/>
                    <a:p>
                      <a:r>
                        <a:rPr lang="fr-FR" sz="1800" dirty="0" smtClean="0"/>
                        <a:t>Description</a:t>
                      </a:r>
                      <a:endParaRPr lang="fr-FR" sz="1800" dirty="0"/>
                    </a:p>
                  </a:txBody>
                  <a:tcPr/>
                </a:tc>
                <a:tc>
                  <a:txBody>
                    <a:bodyPr/>
                    <a:lstStyle/>
                    <a:p>
                      <a:r>
                        <a:rPr lang="fr-FR" sz="1800" dirty="0" smtClean="0"/>
                        <a:t>Contacts</a:t>
                      </a:r>
                      <a:endParaRPr lang="fr-FR" sz="1800" dirty="0"/>
                    </a:p>
                  </a:txBody>
                  <a:tcPr/>
                </a:tc>
              </a:tr>
              <a:tr h="0">
                <a:tc>
                  <a:txBody>
                    <a:bodyPr/>
                    <a:lstStyle/>
                    <a:p>
                      <a:r>
                        <a:rPr lang="fr-FR" sz="1600" dirty="0" smtClean="0"/>
                        <a:t>?</a:t>
                      </a:r>
                      <a:endParaRPr lang="fr-FR" sz="1600" dirty="0"/>
                    </a:p>
                  </a:txBody>
                  <a:tcPr/>
                </a:tc>
                <a:tc>
                  <a:txBody>
                    <a:bodyPr/>
                    <a:lstStyle/>
                    <a:p>
                      <a:r>
                        <a:rPr lang="fr-FR" sz="1600" dirty="0" smtClean="0"/>
                        <a:t>?</a:t>
                      </a:r>
                      <a:endParaRPr lang="fr-FR" sz="1600" dirty="0"/>
                    </a:p>
                  </a:txBody>
                  <a:tcPr/>
                </a:tc>
                <a:tc>
                  <a:txBody>
                    <a:bodyPr/>
                    <a:lstStyle/>
                    <a:p>
                      <a:r>
                        <a:rPr lang="en-US" sz="1600" dirty="0" smtClean="0">
                          <a:solidFill>
                            <a:schemeClr val="tx1"/>
                          </a:solidFill>
                        </a:rPr>
                        <a:t>We are instrumental in delivering a Micro service architecture on the </a:t>
                      </a:r>
                      <a:r>
                        <a:rPr lang="en-US" sz="1600" dirty="0" err="1" smtClean="0">
                          <a:solidFill>
                            <a:schemeClr val="tx1"/>
                          </a:solidFill>
                        </a:rPr>
                        <a:t>MoJ</a:t>
                      </a:r>
                      <a:r>
                        <a:rPr lang="en-US" sz="1600" dirty="0" smtClean="0">
                          <a:solidFill>
                            <a:schemeClr val="tx1"/>
                          </a:solidFill>
                        </a:rPr>
                        <a:t> Common Platform Program. This is structured on top of a CQRS and Event sourced Architecture.</a:t>
                      </a:r>
                    </a:p>
                    <a:p>
                      <a:r>
                        <a:rPr lang="en-US" sz="1600" dirty="0" smtClean="0">
                          <a:solidFill>
                            <a:schemeClr val="tx1"/>
                          </a:solidFill>
                        </a:rPr>
                        <a:t>Due to Delivery Challenges, we sometimes </a:t>
                      </a:r>
                      <a:r>
                        <a:rPr lang="en-US" sz="1600" b="1" dirty="0" smtClean="0">
                          <a:solidFill>
                            <a:schemeClr val="tx1"/>
                          </a:solidFill>
                        </a:rPr>
                        <a:t>struggle to get a coherent implementation </a:t>
                      </a:r>
                      <a:r>
                        <a:rPr lang="en-US" sz="1600" dirty="0" smtClean="0">
                          <a:solidFill>
                            <a:schemeClr val="tx1"/>
                          </a:solidFill>
                        </a:rPr>
                        <a:t>that matches the design aspirations, specifically where the domain modelling sometimes fall short and the services aren’t of sufficient granularity.</a:t>
                      </a:r>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hlinkClick r:id="rId2"/>
                        </a:rPr>
                        <a:t>Neels</a:t>
                      </a:r>
                      <a:r>
                        <a:rPr lang="en-US" sz="1600" baseline="0" dirty="0" smtClean="0">
                          <a:solidFill>
                            <a:schemeClr val="tx1"/>
                          </a:solidFill>
                          <a:hlinkClick r:id="rId2"/>
                        </a:rPr>
                        <a:t> </a:t>
                      </a:r>
                      <a:r>
                        <a:rPr lang="en-US" sz="1600" dirty="0" smtClean="0">
                          <a:solidFill>
                            <a:schemeClr val="tx1"/>
                          </a:solidFill>
                          <a:hlinkClick r:id="rId2"/>
                        </a:rPr>
                        <a:t>Burger</a:t>
                      </a:r>
                      <a:endParaRPr lang="en-US" sz="1600" dirty="0" smtClean="0">
                        <a:solidFill>
                          <a:schemeClr val="tx1"/>
                        </a:solidFill>
                      </a:endParaRPr>
                    </a:p>
                  </a:txBody>
                  <a:tcPr/>
                </a:tc>
              </a:tr>
              <a:tr h="0">
                <a:tc>
                  <a:txBody>
                    <a:bodyPr/>
                    <a:lstStyle/>
                    <a:p>
                      <a:r>
                        <a:rPr lang="fr-FR" sz="1600" dirty="0" smtClean="0"/>
                        <a:t>Cisco</a:t>
                      </a:r>
                      <a:endParaRPr lang="fr-FR" sz="1600" dirty="0"/>
                    </a:p>
                  </a:txBody>
                  <a:tcPr/>
                </a:tc>
                <a:tc>
                  <a:txBody>
                    <a:bodyPr/>
                    <a:lstStyle/>
                    <a:p>
                      <a:r>
                        <a:rPr lang="fr-FR" sz="1600" dirty="0" err="1" smtClean="0"/>
                        <a:t>Telcos</a:t>
                      </a:r>
                      <a:endParaRPr lang="fr-FR" sz="16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We build micro services at Cisco</a:t>
                      </a:r>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600" dirty="0" smtClean="0">
                          <a:hlinkClick r:id="rId3"/>
                        </a:rPr>
                        <a:t>Al Liubinskas</a:t>
                      </a:r>
                      <a:endParaRPr lang="en-US" sz="1600" dirty="0" smtClean="0">
                        <a:solidFill>
                          <a:schemeClr val="tx1"/>
                        </a:solidFill>
                      </a:endParaRPr>
                    </a:p>
                  </a:txBody>
                  <a:tcPr/>
                </a:tc>
              </a:tr>
              <a:tr h="0">
                <a:tc>
                  <a:txBody>
                    <a:bodyPr/>
                    <a:lstStyle/>
                    <a:p>
                      <a:r>
                        <a:rPr lang="fr-FR" sz="1600" dirty="0" smtClean="0"/>
                        <a:t>HSBC</a:t>
                      </a:r>
                      <a:endParaRPr lang="fr-FR" sz="1600" dirty="0"/>
                    </a:p>
                  </a:txBody>
                  <a:tcPr/>
                </a:tc>
                <a:tc>
                  <a:txBody>
                    <a:bodyPr/>
                    <a:lstStyle/>
                    <a:p>
                      <a:r>
                        <a:rPr lang="fr-FR" sz="1600" dirty="0" err="1" smtClean="0"/>
                        <a:t>Banking</a:t>
                      </a:r>
                      <a:endParaRPr lang="fr-FR" sz="16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fr-FR" sz="1600" dirty="0" err="1" smtClean="0">
                          <a:solidFill>
                            <a:schemeClr val="tx1"/>
                          </a:solidFill>
                        </a:rPr>
                        <a:t>We</a:t>
                      </a:r>
                      <a:r>
                        <a:rPr lang="fr-FR" sz="1600" dirty="0" smtClean="0">
                          <a:solidFill>
                            <a:schemeClr val="tx1"/>
                          </a:solidFill>
                        </a:rPr>
                        <a:t> are </a:t>
                      </a:r>
                      <a:r>
                        <a:rPr lang="fr-FR" sz="1600" dirty="0" err="1" smtClean="0">
                          <a:solidFill>
                            <a:schemeClr val="tx1"/>
                          </a:solidFill>
                        </a:rPr>
                        <a:t>currently</a:t>
                      </a:r>
                      <a:r>
                        <a:rPr lang="fr-FR" sz="1600" dirty="0" smtClean="0">
                          <a:solidFill>
                            <a:schemeClr val="tx1"/>
                          </a:solidFill>
                        </a:rPr>
                        <a:t> </a:t>
                      </a:r>
                      <a:r>
                        <a:rPr lang="fr-FR" sz="1600" dirty="0" err="1" smtClean="0">
                          <a:solidFill>
                            <a:schemeClr val="tx1"/>
                          </a:solidFill>
                        </a:rPr>
                        <a:t>defining</a:t>
                      </a:r>
                      <a:r>
                        <a:rPr lang="fr-FR" sz="1600" dirty="0" smtClean="0">
                          <a:solidFill>
                            <a:schemeClr val="tx1"/>
                          </a:solidFill>
                        </a:rPr>
                        <a:t> a micro services </a:t>
                      </a:r>
                      <a:r>
                        <a:rPr lang="fr-FR" sz="1600" dirty="0" err="1" smtClean="0">
                          <a:solidFill>
                            <a:schemeClr val="tx1"/>
                          </a:solidFill>
                        </a:rPr>
                        <a:t>based</a:t>
                      </a:r>
                      <a:r>
                        <a:rPr lang="fr-FR" sz="1600" dirty="0" smtClean="0">
                          <a:solidFill>
                            <a:schemeClr val="tx1"/>
                          </a:solidFill>
                        </a:rPr>
                        <a:t> architecture for HSBC (new application for </a:t>
                      </a:r>
                      <a:r>
                        <a:rPr lang="fr-FR" sz="1600" dirty="0" err="1" smtClean="0">
                          <a:solidFill>
                            <a:schemeClr val="tx1"/>
                          </a:solidFill>
                        </a:rPr>
                        <a:t>payment</a:t>
                      </a:r>
                      <a:r>
                        <a:rPr lang="fr-FR" sz="1600" dirty="0" smtClean="0">
                          <a:solidFill>
                            <a:schemeClr val="tx1"/>
                          </a:solidFill>
                        </a:rPr>
                        <a:t> by transfert)</a:t>
                      </a:r>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hlinkClick r:id="rId4"/>
                        </a:rPr>
                        <a:t>Yann Le </a:t>
                      </a:r>
                      <a:r>
                        <a:rPr lang="en-US" sz="1600" dirty="0" err="1" smtClean="0">
                          <a:solidFill>
                            <a:schemeClr val="tx1"/>
                          </a:solidFill>
                          <a:hlinkClick r:id="rId4"/>
                        </a:rPr>
                        <a:t>Thieis</a:t>
                      </a:r>
                      <a:endParaRPr lang="en-US" sz="1600" dirty="0" smtClean="0">
                        <a:solidFill>
                          <a:schemeClr val="tx1"/>
                        </a:solidFill>
                      </a:endParaRPr>
                    </a:p>
                  </a:txBody>
                  <a:tcPr/>
                </a:tc>
              </a:tr>
              <a:tr h="0">
                <a:tc>
                  <a:txBody>
                    <a:bodyPr/>
                    <a:lstStyle/>
                    <a:p>
                      <a:r>
                        <a:rPr lang="en-US" sz="1600" dirty="0" smtClean="0">
                          <a:solidFill>
                            <a:schemeClr val="tx1"/>
                          </a:solidFill>
                        </a:rPr>
                        <a:t>Ladbrokes</a:t>
                      </a:r>
                      <a:endParaRPr lang="fr-FR" sz="1600" dirty="0"/>
                    </a:p>
                  </a:txBody>
                  <a:tcPr/>
                </a:tc>
                <a:tc>
                  <a:txBody>
                    <a:bodyPr/>
                    <a:lstStyle/>
                    <a:p>
                      <a:r>
                        <a:rPr lang="fr-FR" sz="1600" dirty="0" err="1" smtClean="0"/>
                        <a:t>Bet</a:t>
                      </a:r>
                      <a:endParaRPr lang="fr-FR" sz="16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We are doing micro service in Ladbrokes engagement</a:t>
                      </a:r>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hlinkClick r:id="rId5"/>
                        </a:rPr>
                        <a:t>Rahul </a:t>
                      </a:r>
                      <a:r>
                        <a:rPr lang="en-US" sz="1600" dirty="0" err="1" smtClean="0">
                          <a:solidFill>
                            <a:schemeClr val="tx1"/>
                          </a:solidFill>
                          <a:hlinkClick r:id="rId5"/>
                        </a:rPr>
                        <a:t>Murudkar</a:t>
                      </a:r>
                      <a:endParaRPr lang="en-US" sz="1600" dirty="0" smtClean="0">
                        <a:solidFill>
                          <a:schemeClr val="tx1"/>
                        </a:solidFill>
                      </a:endParaRPr>
                    </a:p>
                  </a:txBody>
                  <a:tcPr/>
                </a:tc>
              </a:tr>
              <a:tr h="0">
                <a:tc>
                  <a:txBody>
                    <a:bodyPr/>
                    <a:lstStyle/>
                    <a:p>
                      <a:r>
                        <a:rPr lang="fr-FR" sz="1600" dirty="0" err="1" smtClean="0"/>
                        <a:t>Capgemini</a:t>
                      </a:r>
                      <a:endParaRPr lang="fr-FR" sz="1600" dirty="0"/>
                    </a:p>
                  </a:txBody>
                  <a:tcPr/>
                </a:tc>
                <a:tc>
                  <a:txBody>
                    <a:bodyPr/>
                    <a:lstStyle/>
                    <a:p>
                      <a:r>
                        <a:rPr lang="fr-FR" sz="1600" dirty="0" smtClean="0"/>
                        <a:t>IT</a:t>
                      </a:r>
                      <a:endParaRPr lang="fr-FR" sz="1600" dirty="0"/>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Inside the global I&amp;D Insights as a Service Platform, development</a:t>
                      </a:r>
                      <a:r>
                        <a:rPr lang="en-US" sz="1600" baseline="0" dirty="0" smtClean="0">
                          <a:solidFill>
                            <a:schemeClr val="tx1"/>
                          </a:solidFill>
                        </a:rPr>
                        <a:t> of</a:t>
                      </a:r>
                      <a:r>
                        <a:rPr lang="en-US" sz="1600" dirty="0" smtClean="0">
                          <a:solidFill>
                            <a:schemeClr val="tx1"/>
                          </a:solidFill>
                        </a:rPr>
                        <a:t> an application based on </a:t>
                      </a:r>
                      <a:r>
                        <a:rPr lang="en-US" sz="1600" dirty="0" err="1" smtClean="0">
                          <a:solidFill>
                            <a:schemeClr val="tx1"/>
                          </a:solidFill>
                        </a:rPr>
                        <a:t>microservices</a:t>
                      </a:r>
                      <a:r>
                        <a:rPr lang="en-US" sz="1600" dirty="0" smtClean="0">
                          <a:solidFill>
                            <a:schemeClr val="tx1"/>
                          </a:solidFill>
                        </a:rPr>
                        <a:t> architecture</a:t>
                      </a:r>
                    </a:p>
                  </a:txBody>
                  <a:tcPr/>
                </a:tc>
                <a:tc>
                  <a:txBody>
                    <a:bodyPr/>
                    <a:lstStyle/>
                    <a:p>
                      <a:pPr marL="0" marR="0" indent="0" algn="l" defTabSz="914342"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hlinkClick r:id="rId6"/>
                        </a:rPr>
                        <a:t>Subir </a:t>
                      </a:r>
                      <a:r>
                        <a:rPr lang="en-US" sz="1600" dirty="0" err="1" smtClean="0">
                          <a:solidFill>
                            <a:schemeClr val="tx1"/>
                          </a:solidFill>
                          <a:hlinkClick r:id="rId6"/>
                        </a:rPr>
                        <a:t>Sarbabidya</a:t>
                      </a:r>
                      <a:endParaRPr lang="en-US" sz="1600" dirty="0" smtClean="0">
                        <a:solidFill>
                          <a:schemeClr val="tx1"/>
                        </a:solidFill>
                      </a:endParaRPr>
                    </a:p>
                  </a:txBody>
                  <a:tcPr/>
                </a:tc>
              </a:tr>
            </a:tbl>
          </a:graphicData>
        </a:graphic>
      </p:graphicFrame>
      <p:pic>
        <p:nvPicPr>
          <p:cNvPr id="4" name="Image 3" descr="untitled.bmp"/>
          <p:cNvPicPr>
            <a:picLocks noChangeAspect="1"/>
          </p:cNvPicPr>
          <p:nvPr/>
        </p:nvPicPr>
        <p:blipFill>
          <a:blip r:embed="rId7" cstate="email"/>
          <a:stretch>
            <a:fillRect/>
          </a:stretch>
        </p:blipFill>
        <p:spPr>
          <a:xfrm>
            <a:off x="11726658" y="3777435"/>
            <a:ext cx="285220" cy="285220"/>
          </a:xfrm>
          <a:prstGeom prst="ellipse">
            <a:avLst/>
          </a:prstGeom>
        </p:spPr>
      </p:pic>
      <p:pic>
        <p:nvPicPr>
          <p:cNvPr id="6" name="Picture 2"/>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11726658" y="3337580"/>
            <a:ext cx="285220" cy="298341"/>
          </a:xfrm>
          <a:prstGeom prst="ellipse">
            <a:avLst/>
          </a:prstGeom>
          <a:noFill/>
          <a:ln w="9525">
            <a:noFill/>
            <a:miter lim="800000"/>
            <a:headEnd/>
            <a:tailEnd/>
          </a:ln>
        </p:spPr>
      </p:pic>
      <p:pic>
        <p:nvPicPr>
          <p:cNvPr id="8" name="Picture 2" descr="http://flags.redpixart.com/img/1465/flag_256.jpg"/>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11726658" y="4755230"/>
            <a:ext cx="285220" cy="309067"/>
          </a:xfrm>
          <a:prstGeom prst="ellipse">
            <a:avLst/>
          </a:prstGeom>
          <a:noFill/>
        </p:spPr>
      </p:pic>
      <p:pic>
        <p:nvPicPr>
          <p:cNvPr id="10" name="Picture 2"/>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11726658" y="4259772"/>
            <a:ext cx="285220" cy="298341"/>
          </a:xfrm>
          <a:prstGeom prst="ellipse">
            <a:avLst/>
          </a:prstGeom>
          <a:noFill/>
          <a:ln w="9525">
            <a:noFill/>
            <a:miter lim="800000"/>
            <a:headEnd/>
            <a:tailEnd/>
          </a:ln>
        </p:spPr>
      </p:pic>
      <p:pic>
        <p:nvPicPr>
          <p:cNvPr id="11" name="Picture 2"/>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11726658" y="1639334"/>
            <a:ext cx="285220" cy="298341"/>
          </a:xfrm>
          <a:prstGeom prst="ellipse">
            <a:avLst/>
          </a:prstGeom>
          <a:noFill/>
          <a:ln w="9525">
            <a:noFill/>
            <a:miter lim="800000"/>
            <a:headEnd/>
            <a:tailEnd/>
          </a:ln>
        </p:spPr>
      </p:pic>
    </p:spTree>
    <p:extLst>
      <p:ext uri="{BB962C8B-B14F-4D97-AF65-F5344CB8AC3E}">
        <p14:creationId xmlns:p14="http://schemas.microsoft.com/office/powerpoint/2010/main" val="3573348331"/>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3"/>
          <p:cNvSpPr>
            <a:spLocks/>
          </p:cNvSpPr>
          <p:nvPr>
            <p:custDataLst>
              <p:tags r:id="rId1"/>
            </p:custDataLst>
          </p:nvPr>
        </p:nvSpPr>
        <p:spPr bwMode="auto">
          <a:xfrm>
            <a:off x="6266692" y="1340768"/>
            <a:ext cx="216030" cy="4536630"/>
          </a:xfrm>
          <a:custGeom>
            <a:avLst/>
            <a:gdLst/>
            <a:ahLst/>
            <a:cxnLst>
              <a:cxn ang="0">
                <a:pos x="0" y="0"/>
              </a:cxn>
              <a:cxn ang="0">
                <a:pos x="0" y="1440"/>
              </a:cxn>
              <a:cxn ang="0">
                <a:pos x="240" y="720"/>
              </a:cxn>
              <a:cxn ang="0">
                <a:pos x="0" y="0"/>
              </a:cxn>
            </a:cxnLst>
            <a:rect l="0" t="0" r="r" b="b"/>
            <a:pathLst>
              <a:path w="241" h="1441">
                <a:moveTo>
                  <a:pt x="0" y="0"/>
                </a:moveTo>
                <a:lnTo>
                  <a:pt x="0" y="1440"/>
                </a:lnTo>
                <a:lnTo>
                  <a:pt x="240" y="720"/>
                </a:lnTo>
                <a:lnTo>
                  <a:pt x="0" y="0"/>
                </a:lnTo>
              </a:path>
            </a:pathLst>
          </a:custGeom>
          <a:solidFill>
            <a:schemeClr val="accent2"/>
          </a:solidFill>
          <a:ln w="12700" cap="rnd">
            <a:noFill/>
            <a:round/>
            <a:headEnd type="none" w="sm" len="sm"/>
            <a:tailEnd type="none" w="sm" len="sm"/>
          </a:ln>
          <a:effectLst/>
        </p:spPr>
        <p:txBody>
          <a:bodyPr/>
          <a:lstStyle/>
          <a:p>
            <a:endParaRPr lang="en-US" dirty="0"/>
          </a:p>
        </p:txBody>
      </p:sp>
      <p:sp>
        <p:nvSpPr>
          <p:cNvPr id="24" name="Rectangle 17"/>
          <p:cNvSpPr>
            <a:spLocks noChangeArrowheads="1"/>
          </p:cNvSpPr>
          <p:nvPr>
            <p:custDataLst>
              <p:tags r:id="rId2"/>
            </p:custDataLst>
          </p:nvPr>
        </p:nvSpPr>
        <p:spPr bwMode="auto">
          <a:xfrm>
            <a:off x="1442022" y="1029291"/>
            <a:ext cx="4680000" cy="280800"/>
          </a:xfrm>
          <a:prstGeom prst="round1Rect">
            <a:avLst>
              <a:gd name="adj" fmla="val 50000"/>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lvl="1">
              <a:spcBef>
                <a:spcPts val="0"/>
              </a:spcBef>
            </a:pPr>
            <a:r>
              <a:rPr lang="en-US" sz="1200" b="1">
                <a:solidFill>
                  <a:schemeClr val="bg1"/>
                </a:solidFill>
              </a:rPr>
              <a:t>Task Description</a:t>
            </a:r>
            <a:endParaRPr lang="en-US" sz="1200" b="1" dirty="0">
              <a:solidFill>
                <a:schemeClr val="bg1"/>
              </a:solidFill>
            </a:endParaRPr>
          </a:p>
        </p:txBody>
      </p:sp>
      <p:sp>
        <p:nvSpPr>
          <p:cNvPr id="25" name="Rectangle 16"/>
          <p:cNvSpPr>
            <a:spLocks/>
          </p:cNvSpPr>
          <p:nvPr>
            <p:custDataLst>
              <p:tags r:id="rId3"/>
            </p:custDataLst>
          </p:nvPr>
        </p:nvSpPr>
        <p:spPr>
          <a:xfrm>
            <a:off x="1442022" y="1317203"/>
            <a:ext cx="4680000" cy="1152248"/>
          </a:xfrm>
          <a:prstGeom prst="rect">
            <a:avLst/>
          </a:prstGeom>
          <a:solidFill>
            <a:schemeClr val="bg1"/>
          </a:solidFill>
          <a:ln w="9525">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marL="190800" lvl="1" indent="-190800" defTabSz="714375" fontAlgn="base">
              <a:spcAft>
                <a:spcPts val="120"/>
              </a:spcAft>
              <a:buClr>
                <a:schemeClr val="accent2">
                  <a:lumMod val="60000"/>
                  <a:lumOff val="40000"/>
                </a:schemeClr>
              </a:buClr>
            </a:pPr>
            <a:r>
              <a:rPr lang="en-US" sz="1100" dirty="0">
                <a:latin typeface="Calibri" pitchFamily="34" charset="0"/>
              </a:rPr>
              <a:t>Agile development of device-independent web apps (mobile, tablet, notebook, desktop) supporting salespersons starting with extra equipment recommendations and analysis of historical orders</a:t>
            </a:r>
          </a:p>
          <a:p>
            <a:pPr marL="190800" lvl="1" indent="-190800" defTabSz="714375" fontAlgn="base">
              <a:spcAft>
                <a:spcPts val="120"/>
              </a:spcAft>
              <a:buClr>
                <a:schemeClr val="accent2">
                  <a:lumMod val="60000"/>
                  <a:lumOff val="40000"/>
                </a:schemeClr>
              </a:buClr>
            </a:pPr>
            <a:r>
              <a:rPr lang="en-US" sz="1100" dirty="0">
                <a:latin typeface="Calibri" pitchFamily="34" charset="0"/>
              </a:rPr>
              <a:t>Assurance of short release cycles for reduced time-to-market due to support newly detected use cases in an agile environment</a:t>
            </a:r>
          </a:p>
          <a:p>
            <a:pPr marL="190800" lvl="1" indent="-190800" defTabSz="714375" fontAlgn="base">
              <a:spcAft>
                <a:spcPts val="120"/>
              </a:spcAft>
              <a:buClr>
                <a:schemeClr val="accent2">
                  <a:lumMod val="60000"/>
                  <a:lumOff val="40000"/>
                </a:schemeClr>
              </a:buClr>
            </a:pPr>
            <a:r>
              <a:rPr lang="en-US" sz="1100" dirty="0">
                <a:latin typeface="Calibri" pitchFamily="34" charset="0"/>
              </a:rPr>
              <a:t>Design of a robust, cloud native architecture for micro services to be developed and operated on a </a:t>
            </a:r>
            <a:r>
              <a:rPr lang="en-US" sz="1100" dirty="0" err="1">
                <a:latin typeface="Calibri" pitchFamily="34" charset="0"/>
              </a:rPr>
              <a:t>PaaS</a:t>
            </a:r>
            <a:r>
              <a:rPr lang="en-US" sz="1100" dirty="0">
                <a:latin typeface="Calibri" pitchFamily="34" charset="0"/>
              </a:rPr>
              <a:t> (</a:t>
            </a:r>
            <a:r>
              <a:rPr lang="en-US" sz="1100" dirty="0" err="1">
                <a:latin typeface="Calibri" pitchFamily="34" charset="0"/>
              </a:rPr>
              <a:t>OpenShift</a:t>
            </a:r>
            <a:r>
              <a:rPr lang="en-US" sz="1100" dirty="0">
                <a:latin typeface="Calibri" pitchFamily="34" charset="0"/>
              </a:rPr>
              <a:t>)</a:t>
            </a:r>
          </a:p>
        </p:txBody>
      </p:sp>
      <p:sp>
        <p:nvSpPr>
          <p:cNvPr id="26" name="Rectangle 17"/>
          <p:cNvSpPr>
            <a:spLocks noChangeArrowheads="1"/>
          </p:cNvSpPr>
          <p:nvPr>
            <p:custDataLst>
              <p:tags r:id="rId4"/>
            </p:custDataLst>
          </p:nvPr>
        </p:nvSpPr>
        <p:spPr bwMode="auto">
          <a:xfrm>
            <a:off x="1442023" y="4437112"/>
            <a:ext cx="4680000" cy="280800"/>
          </a:xfrm>
          <a:prstGeom prst="round1Rect">
            <a:avLst>
              <a:gd name="adj" fmla="val 50000"/>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lvl="1">
              <a:spcBef>
                <a:spcPts val="0"/>
              </a:spcBef>
            </a:pPr>
            <a:r>
              <a:rPr lang="en-US" sz="1200" b="1">
                <a:solidFill>
                  <a:schemeClr val="bg1"/>
                </a:solidFill>
              </a:rPr>
              <a:t>Benefit for the Customer</a:t>
            </a:r>
            <a:endParaRPr lang="en-US" sz="1200" b="1" dirty="0">
              <a:solidFill>
                <a:schemeClr val="bg1"/>
              </a:solidFill>
            </a:endParaRPr>
          </a:p>
        </p:txBody>
      </p:sp>
      <p:sp>
        <p:nvSpPr>
          <p:cNvPr id="27" name="Rectangle 16"/>
          <p:cNvSpPr>
            <a:spLocks/>
          </p:cNvSpPr>
          <p:nvPr>
            <p:custDataLst>
              <p:tags r:id="rId5"/>
            </p:custDataLst>
          </p:nvPr>
        </p:nvSpPr>
        <p:spPr>
          <a:xfrm>
            <a:off x="1442022" y="4725152"/>
            <a:ext cx="4680000" cy="1368186"/>
          </a:xfrm>
          <a:prstGeom prst="rect">
            <a:avLst/>
          </a:prstGeom>
          <a:solidFill>
            <a:schemeClr val="bg1"/>
          </a:solidFill>
          <a:ln w="9525">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marL="190800" lvl="1" indent="-190800" defTabSz="714375" fontAlgn="base">
              <a:spcAft>
                <a:spcPts val="120"/>
              </a:spcAft>
              <a:buClr>
                <a:schemeClr val="accent2">
                  <a:lumMod val="60000"/>
                  <a:lumOff val="40000"/>
                </a:schemeClr>
              </a:buClr>
            </a:pPr>
            <a:r>
              <a:rPr lang="en-US" sz="1100" dirty="0">
                <a:latin typeface="Calibri" pitchFamily="34" charset="0"/>
              </a:rPr>
              <a:t>Very flexible and dynamic controlling of app development with a clear focus on value for the apps' end users (MVPs)</a:t>
            </a:r>
          </a:p>
          <a:p>
            <a:pPr marL="190800" lvl="1" indent="-190800" defTabSz="714375" fontAlgn="base">
              <a:spcAft>
                <a:spcPts val="120"/>
              </a:spcAft>
              <a:buClr>
                <a:schemeClr val="accent2">
                  <a:lumMod val="60000"/>
                  <a:lumOff val="40000"/>
                </a:schemeClr>
              </a:buClr>
            </a:pPr>
            <a:r>
              <a:rPr lang="en-US" sz="1100" dirty="0">
                <a:latin typeface="Calibri" pitchFamily="34" charset="0"/>
              </a:rPr>
              <a:t>Short development cycles of 4-6 weeks per app until beta test phase can be started with test users without affecting existing systems</a:t>
            </a:r>
          </a:p>
          <a:p>
            <a:pPr marL="190800" lvl="1" indent="-190800" defTabSz="714375" fontAlgn="base">
              <a:spcAft>
                <a:spcPts val="120"/>
              </a:spcAft>
              <a:buClr>
                <a:schemeClr val="accent2">
                  <a:lumMod val="60000"/>
                  <a:lumOff val="40000"/>
                </a:schemeClr>
              </a:buClr>
            </a:pPr>
            <a:r>
              <a:rPr lang="en-US" sz="1100" dirty="0">
                <a:latin typeface="Calibri" pitchFamily="34" charset="0"/>
              </a:rPr>
              <a:t>Elimination of release planning due to separation of micro services and usage of </a:t>
            </a:r>
            <a:r>
              <a:rPr lang="en-US" sz="1100" dirty="0" err="1">
                <a:latin typeface="Calibri" pitchFamily="34" charset="0"/>
              </a:rPr>
              <a:t>OpenShift</a:t>
            </a:r>
            <a:r>
              <a:rPr lang="en-US" sz="1100" dirty="0">
                <a:latin typeface="Calibri" pitchFamily="34" charset="0"/>
              </a:rPr>
              <a:t> as PaaS</a:t>
            </a:r>
          </a:p>
          <a:p>
            <a:pPr marL="190800" lvl="1" indent="-190800" defTabSz="714375" fontAlgn="base">
              <a:spcAft>
                <a:spcPts val="120"/>
              </a:spcAft>
              <a:buClr>
                <a:schemeClr val="accent2">
                  <a:lumMod val="60000"/>
                  <a:lumOff val="40000"/>
                </a:schemeClr>
              </a:buClr>
            </a:pPr>
            <a:r>
              <a:rPr lang="en-US" sz="1100" dirty="0">
                <a:latin typeface="Calibri" pitchFamily="34" charset="0"/>
              </a:rPr>
              <a:t>Reduced efforts for operational topics, capacity planning and procuring due to cloud native app design for PaaS</a:t>
            </a:r>
          </a:p>
        </p:txBody>
      </p:sp>
      <p:sp>
        <p:nvSpPr>
          <p:cNvPr id="28" name="Rectangle 17"/>
          <p:cNvSpPr>
            <a:spLocks noChangeArrowheads="1"/>
          </p:cNvSpPr>
          <p:nvPr>
            <p:custDataLst>
              <p:tags r:id="rId6"/>
            </p:custDataLst>
          </p:nvPr>
        </p:nvSpPr>
        <p:spPr bwMode="auto">
          <a:xfrm>
            <a:off x="1442023" y="2564904"/>
            <a:ext cx="4680000" cy="329756"/>
          </a:xfrm>
          <a:prstGeom prst="round1Rect">
            <a:avLst>
              <a:gd name="adj" fmla="val 50000"/>
            </a:avLst>
          </a:prstGeom>
          <a:solidFill>
            <a:schemeClr val="tx2"/>
          </a:solidFill>
          <a:ln w="9525" cap="flat" cmpd="sng" algn="ctr">
            <a:solidFill>
              <a:schemeClr val="bg2"/>
            </a:solidFill>
            <a:prstDash val="solid"/>
            <a:miter lim="800000"/>
            <a:headEnd type="none" w="med" len="med"/>
            <a:tailEnd type="none" w="med" len="med"/>
          </a:ln>
          <a:effectLst>
            <a:outerShdw blurRad="50800" dist="38099" dir="2700015" rotWithShape="0">
              <a:scrgbClr r="0" g="0" b="0">
                <a:alpha val="40000"/>
              </a:scrgbClr>
            </a:outerShdw>
          </a:effectLst>
        </p:spPr>
        <p:txBody>
          <a:bodyPr vert="horz" wrap="square" lIns="91440" tIns="45720" rIns="91440" bIns="45720" numCol="1" anchor="ctr" anchorCtr="0" compatLnSpc="1">
            <a:prstTxWarp prst="textNoShape">
              <a:avLst/>
            </a:prstTxWarp>
          </a:bodyPr>
          <a:lstStyle>
            <a:lvl1pPr algn="l" rtl="0" eaLnBrk="1" fontAlgn="base" hangingPunct="1">
              <a:spcBef>
                <a:spcPct val="20000"/>
              </a:spcBef>
              <a:spcAft>
                <a:spcPct val="0"/>
              </a:spcAft>
              <a:defRPr sz="1600" b="1" i="1">
                <a:solidFill>
                  <a:schemeClr val="tx1"/>
                </a:solidFill>
                <a:latin typeface="+mn-lt"/>
                <a:ea typeface="+mn-ea"/>
                <a:cs typeface="+mn-cs"/>
              </a:defRPr>
            </a:lvl1pPr>
            <a:lvl2pPr marL="1588" algn="l" rtl="0" eaLnBrk="1" fontAlgn="base" hangingPunct="1">
              <a:lnSpc>
                <a:spcPct val="90000"/>
              </a:lnSpc>
              <a:spcBef>
                <a:spcPct val="10000"/>
              </a:spcBef>
              <a:spcAft>
                <a:spcPct val="0"/>
              </a:spcAft>
              <a:defRPr sz="1400">
                <a:solidFill>
                  <a:schemeClr val="tx1"/>
                </a:solidFill>
                <a:latin typeface="+mn-lt"/>
              </a:defRPr>
            </a:lvl2pPr>
            <a:lvl3pPr marL="192088" indent="-188913" algn="l" rtl="0" eaLnBrk="1" fontAlgn="base" hangingPunct="1">
              <a:lnSpc>
                <a:spcPct val="90000"/>
              </a:lnSpc>
              <a:spcBef>
                <a:spcPct val="40000"/>
              </a:spcBef>
              <a:spcAft>
                <a:spcPct val="0"/>
              </a:spcAft>
              <a:buChar char="•"/>
              <a:defRPr sz="1400">
                <a:solidFill>
                  <a:schemeClr val="tx1"/>
                </a:solidFill>
                <a:latin typeface="+mn-lt"/>
              </a:defRPr>
            </a:lvl3pPr>
            <a:lvl4pPr marL="376238" indent="-182563" algn="l" rtl="0" eaLnBrk="1" fontAlgn="base" hangingPunct="1">
              <a:lnSpc>
                <a:spcPct val="90000"/>
              </a:lnSpc>
              <a:spcBef>
                <a:spcPct val="40000"/>
              </a:spcBef>
              <a:spcAft>
                <a:spcPct val="0"/>
              </a:spcAft>
              <a:buChar char="–"/>
              <a:defRPr sz="1400">
                <a:solidFill>
                  <a:schemeClr val="tx1"/>
                </a:solidFill>
                <a:latin typeface="+mn-lt"/>
              </a:defRPr>
            </a:lvl4pPr>
            <a:lvl5pPr marL="571500" indent="-193675" algn="l" rtl="0" eaLnBrk="1" fontAlgn="base" hangingPunct="1">
              <a:lnSpc>
                <a:spcPct val="90000"/>
              </a:lnSpc>
              <a:spcBef>
                <a:spcPct val="40000"/>
              </a:spcBef>
              <a:spcAft>
                <a:spcPct val="0"/>
              </a:spcAft>
              <a:buChar char="-"/>
              <a:defRPr sz="1400">
                <a:solidFill>
                  <a:schemeClr val="tx1"/>
                </a:solidFill>
                <a:latin typeface="+mn-lt"/>
              </a:defRPr>
            </a:lvl5pPr>
            <a:lvl6pPr marL="1028700" indent="-193675" algn="l" rtl="0" eaLnBrk="1" fontAlgn="base" hangingPunct="1">
              <a:lnSpc>
                <a:spcPct val="90000"/>
              </a:lnSpc>
              <a:spcBef>
                <a:spcPct val="40000"/>
              </a:spcBef>
              <a:spcAft>
                <a:spcPct val="0"/>
              </a:spcAft>
              <a:buChar char="-"/>
              <a:defRPr sz="1400">
                <a:solidFill>
                  <a:schemeClr val="tx1"/>
                </a:solidFill>
                <a:latin typeface="+mn-lt"/>
              </a:defRPr>
            </a:lvl6pPr>
            <a:lvl7pPr marL="1485900" indent="-193675" algn="l" rtl="0" eaLnBrk="1" fontAlgn="base" hangingPunct="1">
              <a:lnSpc>
                <a:spcPct val="90000"/>
              </a:lnSpc>
              <a:spcBef>
                <a:spcPct val="40000"/>
              </a:spcBef>
              <a:spcAft>
                <a:spcPct val="0"/>
              </a:spcAft>
              <a:buChar char="-"/>
              <a:defRPr sz="1400">
                <a:solidFill>
                  <a:schemeClr val="tx1"/>
                </a:solidFill>
                <a:latin typeface="+mn-lt"/>
              </a:defRPr>
            </a:lvl7pPr>
            <a:lvl8pPr marL="1943100" indent="-193675" algn="l" rtl="0" eaLnBrk="1" fontAlgn="base" hangingPunct="1">
              <a:lnSpc>
                <a:spcPct val="90000"/>
              </a:lnSpc>
              <a:spcBef>
                <a:spcPct val="40000"/>
              </a:spcBef>
              <a:spcAft>
                <a:spcPct val="0"/>
              </a:spcAft>
              <a:buChar char="-"/>
              <a:defRPr sz="1400">
                <a:solidFill>
                  <a:schemeClr val="tx1"/>
                </a:solidFill>
                <a:latin typeface="+mn-lt"/>
              </a:defRPr>
            </a:lvl8pPr>
            <a:lvl9pPr marL="2400300" indent="-193675" algn="l" rtl="0" eaLnBrk="1" fontAlgn="base" hangingPunct="1">
              <a:lnSpc>
                <a:spcPct val="90000"/>
              </a:lnSpc>
              <a:spcBef>
                <a:spcPct val="40000"/>
              </a:spcBef>
              <a:spcAft>
                <a:spcPct val="0"/>
              </a:spcAft>
              <a:buChar char="-"/>
              <a:defRPr sz="1400">
                <a:solidFill>
                  <a:schemeClr val="tx1"/>
                </a:solidFill>
                <a:latin typeface="+mn-lt"/>
              </a:defRPr>
            </a:lvl9pPr>
          </a:lstStyle>
          <a:p>
            <a:pPr lvl="1">
              <a:spcBef>
                <a:spcPts val="0"/>
              </a:spcBef>
            </a:pPr>
            <a:r>
              <a:rPr lang="en-US" sz="1200" b="1">
                <a:solidFill>
                  <a:schemeClr val="bg1"/>
                </a:solidFill>
              </a:rPr>
              <a:t>Service provided by Capgemini</a:t>
            </a:r>
            <a:endParaRPr lang="en-US" sz="1200" b="1" dirty="0">
              <a:solidFill>
                <a:schemeClr val="bg1"/>
              </a:solidFill>
            </a:endParaRPr>
          </a:p>
        </p:txBody>
      </p:sp>
      <p:sp>
        <p:nvSpPr>
          <p:cNvPr id="29" name="Rectangle 16"/>
          <p:cNvSpPr>
            <a:spLocks/>
          </p:cNvSpPr>
          <p:nvPr>
            <p:custDataLst>
              <p:tags r:id="rId7"/>
            </p:custDataLst>
          </p:nvPr>
        </p:nvSpPr>
        <p:spPr>
          <a:xfrm>
            <a:off x="1442022" y="2852944"/>
            <a:ext cx="4680000" cy="1512160"/>
          </a:xfrm>
          <a:prstGeom prst="rect">
            <a:avLst/>
          </a:prstGeom>
          <a:solidFill>
            <a:schemeClr val="bg1"/>
          </a:solidFill>
          <a:ln w="9525">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marL="190800" lvl="1" indent="-190800" defTabSz="714375" fontAlgn="base">
              <a:spcAft>
                <a:spcPts val="120"/>
              </a:spcAft>
              <a:buClr>
                <a:schemeClr val="accent2">
                  <a:lumMod val="60000"/>
                  <a:lumOff val="40000"/>
                </a:schemeClr>
              </a:buClr>
            </a:pPr>
            <a:r>
              <a:rPr lang="en-US" sz="1100" dirty="0">
                <a:latin typeface="Calibri" pitchFamily="34" charset="0"/>
              </a:rPr>
              <a:t>Detect and refine use cases during RDV workshops with stakeholders such as salespersons and IT staff</a:t>
            </a:r>
          </a:p>
          <a:p>
            <a:pPr marL="190800" lvl="1" indent="-190800" defTabSz="714375" fontAlgn="base">
              <a:spcAft>
                <a:spcPts val="120"/>
              </a:spcAft>
              <a:buClr>
                <a:schemeClr val="accent2">
                  <a:lumMod val="60000"/>
                  <a:lumOff val="40000"/>
                </a:schemeClr>
              </a:buClr>
            </a:pPr>
            <a:r>
              <a:rPr lang="en-US" sz="1100" dirty="0">
                <a:latin typeface="Calibri" pitchFamily="34" charset="0"/>
              </a:rPr>
              <a:t>Definition of Minimum Viable Products (MVPs) as base for the design of micro services</a:t>
            </a:r>
          </a:p>
          <a:p>
            <a:pPr marL="190800" lvl="1" indent="-190800" defTabSz="714375" fontAlgn="base">
              <a:spcAft>
                <a:spcPts val="120"/>
              </a:spcAft>
              <a:buClr>
                <a:schemeClr val="accent2">
                  <a:lumMod val="60000"/>
                  <a:lumOff val="40000"/>
                </a:schemeClr>
              </a:buClr>
            </a:pPr>
            <a:r>
              <a:rPr lang="en-US" sz="1100" dirty="0">
                <a:latin typeface="Calibri" pitchFamily="34" charset="0"/>
              </a:rPr>
              <a:t>Construction and realization of the web portal comprise of micro services based on devonfw with Java backend and Angular frontend components</a:t>
            </a:r>
          </a:p>
          <a:p>
            <a:pPr marL="190800" lvl="1" indent="-190800" defTabSz="714375" fontAlgn="base">
              <a:spcAft>
                <a:spcPts val="120"/>
              </a:spcAft>
              <a:buClr>
                <a:schemeClr val="accent2">
                  <a:lumMod val="60000"/>
                  <a:lumOff val="40000"/>
                </a:schemeClr>
              </a:buClr>
            </a:pPr>
            <a:r>
              <a:rPr lang="en-US" sz="1100" dirty="0">
                <a:latin typeface="Calibri" pitchFamily="34" charset="0"/>
              </a:rPr>
              <a:t>Implement DevOps processes based on Production Line to support continuous deployment to </a:t>
            </a:r>
            <a:r>
              <a:rPr lang="en-US" sz="1100" dirty="0" err="1">
                <a:latin typeface="Calibri" pitchFamily="34" charset="0"/>
              </a:rPr>
              <a:t>OpenShift</a:t>
            </a:r>
            <a:endParaRPr lang="en-US" sz="1100" dirty="0">
              <a:latin typeface="Calibri" pitchFamily="34" charset="0"/>
            </a:endParaRPr>
          </a:p>
          <a:p>
            <a:pPr marL="190800" lvl="1" indent="-190800" defTabSz="714375" fontAlgn="base">
              <a:spcAft>
                <a:spcPts val="120"/>
              </a:spcAft>
              <a:buClr>
                <a:schemeClr val="accent2">
                  <a:lumMod val="60000"/>
                  <a:lumOff val="40000"/>
                </a:schemeClr>
              </a:buClr>
            </a:pPr>
            <a:r>
              <a:rPr lang="en-US" sz="1100" dirty="0">
                <a:latin typeface="Calibri" pitchFamily="34" charset="0"/>
              </a:rPr>
              <a:t>Operate app in </a:t>
            </a:r>
            <a:r>
              <a:rPr lang="en-US" sz="1100" dirty="0" err="1">
                <a:latin typeface="Calibri" pitchFamily="34" charset="0"/>
              </a:rPr>
              <a:t>Capgemini's</a:t>
            </a:r>
            <a:r>
              <a:rPr lang="en-US" sz="1100" dirty="0">
                <a:latin typeface="Calibri" pitchFamily="34" charset="0"/>
              </a:rPr>
              <a:t> datacenter as </a:t>
            </a:r>
            <a:r>
              <a:rPr lang="en-US" sz="1100" dirty="0" err="1">
                <a:latin typeface="Calibri" pitchFamily="34" charset="0"/>
              </a:rPr>
              <a:t>PoC</a:t>
            </a:r>
            <a:endParaRPr lang="en-US" sz="1100" dirty="0">
              <a:latin typeface="Calibri" pitchFamily="34" charset="0"/>
            </a:endParaRPr>
          </a:p>
        </p:txBody>
      </p:sp>
      <p:pic>
        <p:nvPicPr>
          <p:cNvPr id="22" name="Picture 21" descr="anonymization_mockup.jp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6782553" y="2636912"/>
            <a:ext cx="3725448" cy="2205806"/>
          </a:xfrm>
          <a:prstGeom prst="rect">
            <a:avLst/>
          </a:prstGeom>
        </p:spPr>
      </p:pic>
      <p:pic>
        <p:nvPicPr>
          <p:cNvPr id="79874" name="Picture 2" descr="C:\Users\thihe\Pictures\Logos\OpenShift-LogoType.svg.png"/>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8165809" y="1052736"/>
            <a:ext cx="1281041" cy="1368152"/>
          </a:xfrm>
          <a:prstGeom prst="rect">
            <a:avLst/>
          </a:prstGeom>
          <a:noFill/>
        </p:spPr>
      </p:pic>
      <p:pic>
        <p:nvPicPr>
          <p:cNvPr id="79875" name="Picture 3"/>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6782554" y="4883276"/>
            <a:ext cx="3773827" cy="1210021"/>
          </a:xfrm>
          <a:prstGeom prst="rect">
            <a:avLst/>
          </a:prstGeom>
          <a:noFill/>
          <a:ln w="9525">
            <a:noFill/>
            <a:miter lim="800000"/>
            <a:headEnd/>
            <a:tailEnd/>
          </a:ln>
          <a:effectLst/>
        </p:spPr>
      </p:pic>
      <p:sp>
        <p:nvSpPr>
          <p:cNvPr id="13" name="Titre 1"/>
          <p:cNvSpPr txBox="1">
            <a:spLocks/>
          </p:cNvSpPr>
          <p:nvPr/>
        </p:nvSpPr>
        <p:spPr>
          <a:xfrm>
            <a:off x="422032" y="3"/>
            <a:ext cx="11769970" cy="785810"/>
          </a:xfrm>
          <a:prstGeom prst="rect">
            <a:avLst/>
          </a:prstGeom>
        </p:spPr>
        <p:txBody>
          <a:bodyPr vert="horz" lIns="0" tIns="0" rIns="0" bIns="0" rtlCol="0" anchor="ctr">
            <a:noAutofit/>
          </a:bodyPr>
          <a:lstStyle>
            <a:lvl1pPr algn="l" defTabSz="914342" rtl="0" eaLnBrk="1" latinLnBrk="0" hangingPunct="1">
              <a:lnSpc>
                <a:spcPct val="100000"/>
              </a:lnSpc>
              <a:spcBef>
                <a:spcPct val="0"/>
              </a:spcBef>
              <a:buNone/>
              <a:defRPr sz="2400" b="0" kern="1200">
                <a:solidFill>
                  <a:schemeClr val="tx2"/>
                </a:solidFill>
                <a:latin typeface="+mj-lt"/>
                <a:ea typeface="+mj-ea"/>
                <a:cs typeface="+mj-cs"/>
              </a:defRPr>
            </a:lvl1pPr>
          </a:lstStyle>
          <a:p>
            <a:r>
              <a:rPr lang="en-US" dirty="0"/>
              <a:t>Reference </a:t>
            </a:r>
            <a:r>
              <a:rPr lang="en-US" dirty="0" smtClean="0"/>
              <a:t>– Automotive Sector </a:t>
            </a:r>
            <a:r>
              <a:rPr lang="en-US" dirty="0"/>
              <a:t>– Cloud Native Apps for </a:t>
            </a:r>
            <a:r>
              <a:rPr lang="en-US" dirty="0" err="1"/>
              <a:t>OpenShift</a:t>
            </a:r>
            <a:r>
              <a:rPr lang="en-US" dirty="0"/>
              <a:t> based on </a:t>
            </a:r>
            <a:r>
              <a:rPr lang="en-US" dirty="0" err="1"/>
              <a:t>devonfw</a:t>
            </a:r>
            <a:r>
              <a:rPr lang="en-US" dirty="0"/>
              <a:t> </a:t>
            </a:r>
            <a:br>
              <a:rPr lang="en-US" dirty="0"/>
            </a:br>
            <a:r>
              <a:rPr lang="en-US" dirty="0"/>
              <a:t>enhancing the existing Point of Sales Apps for Car Manufacturer</a:t>
            </a:r>
            <a:endParaRPr lang="fr-FR" dirty="0"/>
          </a:p>
        </p:txBody>
      </p:sp>
      <p:sp>
        <p:nvSpPr>
          <p:cNvPr id="19" name="CPTK12TOCA05m01"/>
          <p:cNvSpPr/>
          <p:nvPr/>
        </p:nvSpPr>
        <p:spPr bwMode="auto">
          <a:xfrm>
            <a:off x="9777587" y="1375741"/>
            <a:ext cx="2321424" cy="73701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2000" tIns="0" rIns="72000" bIns="0" numCol="1" rtlCol="0" anchor="ctr" anchorCtr="0" compatLnSpc="1">
            <a:prstTxWarp prst="textNoShape">
              <a:avLst/>
            </a:prstTxWarp>
            <a:noAutofit/>
          </a:bodyPr>
          <a:lstStyle/>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600" dirty="0">
                <a:solidFill>
                  <a:schemeClr val="tx1"/>
                </a:solidFill>
                <a:hlinkClick r:id="rId13"/>
              </a:rPr>
              <a:t>Markus </a:t>
            </a:r>
            <a:r>
              <a:rPr lang="en-US" sz="1600" dirty="0" smtClean="0">
                <a:solidFill>
                  <a:schemeClr val="tx1"/>
                </a:solidFill>
                <a:hlinkClick r:id="rId13"/>
              </a:rPr>
              <a:t>Kokott</a:t>
            </a: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600" dirty="0" smtClean="0">
                <a:solidFill>
                  <a:schemeClr val="tx1"/>
                </a:solidFill>
                <a:hlinkClick r:id="rId14"/>
              </a:rPr>
              <a:t>Thilo Hermann</a:t>
            </a:r>
            <a:endParaRPr lang="en-US" sz="1600" dirty="0" smtClean="0">
              <a:solidFill>
                <a:schemeClr val="tx1"/>
              </a:solidFill>
            </a:endParaRPr>
          </a:p>
        </p:txBody>
      </p:sp>
      <p:sp>
        <p:nvSpPr>
          <p:cNvPr id="20" name="CPTK12TOCA05m01"/>
          <p:cNvSpPr/>
          <p:nvPr/>
        </p:nvSpPr>
        <p:spPr bwMode="auto">
          <a:xfrm>
            <a:off x="9777587" y="1029291"/>
            <a:ext cx="2321424"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Contacts:</a:t>
            </a:r>
            <a:endParaRPr lang="fr-FR" b="1" dirty="0">
              <a:solidFill>
                <a:srgbClr val="263147"/>
              </a:solidFill>
              <a:cs typeface="Arial" charset="0"/>
            </a:endParaRPr>
          </a:p>
        </p:txBody>
      </p:sp>
      <p:pic>
        <p:nvPicPr>
          <p:cNvPr id="15" name="Image 14" descr="german.bmp"/>
          <p:cNvPicPr>
            <a:picLocks noChangeAspect="1"/>
          </p:cNvPicPr>
          <p:nvPr/>
        </p:nvPicPr>
        <p:blipFill rotWithShape="1">
          <a:blip r:embed="rId15" cstate="screen">
            <a:extLst>
              <a:ext uri="{28A0092B-C50C-407E-A947-70E740481C1C}">
                <a14:useLocalDpi xmlns:a14="http://schemas.microsoft.com/office/drawing/2010/main"/>
              </a:ext>
            </a:extLst>
          </a:blip>
          <a:srcRect/>
          <a:stretch/>
        </p:blipFill>
        <p:spPr>
          <a:xfrm>
            <a:off x="11810625" y="1893327"/>
            <a:ext cx="381377" cy="393296"/>
          </a:xfrm>
          <a:prstGeom prst="ellipse">
            <a:avLst/>
          </a:prstGeom>
        </p:spPr>
      </p:pic>
    </p:spTree>
    <p:extLst>
      <p:ext uri="{BB962C8B-B14F-4D97-AF65-F5344CB8AC3E}">
        <p14:creationId xmlns:p14="http://schemas.microsoft.com/office/powerpoint/2010/main" val="9243769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We</a:t>
            </a:r>
            <a:r>
              <a:rPr lang="fr-FR" dirty="0" smtClean="0"/>
              <a:t> </a:t>
            </a:r>
            <a:r>
              <a:rPr lang="fr-FR" dirty="0" err="1" smtClean="0"/>
              <a:t>Need</a:t>
            </a:r>
            <a:r>
              <a:rPr lang="fr-FR" dirty="0" smtClean="0"/>
              <a:t> You</a:t>
            </a:r>
            <a:endParaRPr lang="fr-FR" dirty="0"/>
          </a:p>
        </p:txBody>
      </p:sp>
      <p:sp>
        <p:nvSpPr>
          <p:cNvPr id="4" name="Espace réservé du contenu 2"/>
          <p:cNvSpPr txBox="1">
            <a:spLocks/>
          </p:cNvSpPr>
          <p:nvPr/>
        </p:nvSpPr>
        <p:spPr>
          <a:xfrm>
            <a:off x="823964" y="1566410"/>
            <a:ext cx="10751736" cy="3309296"/>
          </a:xfrm>
          <a:prstGeom prst="rect">
            <a:avLst/>
          </a:prstGeom>
        </p:spPr>
        <p:txBody>
          <a:bodyPr vert="horz" lIns="0" tIns="0" rIns="0" bIns="0" rtlCol="0">
            <a:noAutofit/>
          </a:bodyPr>
          <a:lstStyle>
            <a:lvl1pPr marL="273805" indent="-273805" algn="l" defTabSz="914342" rtl="0" eaLnBrk="1" latinLnBrk="0" hangingPunct="1">
              <a:lnSpc>
                <a:spcPct val="100000"/>
              </a:lnSpc>
              <a:spcBef>
                <a:spcPts val="0"/>
              </a:spcBef>
              <a:spcAft>
                <a:spcPts val="600"/>
              </a:spcAft>
              <a:buClr>
                <a:schemeClr val="bg1"/>
              </a:buClr>
              <a:buFont typeface="Wingdings" pitchFamily="2" charset="2"/>
              <a:buChar char="§"/>
              <a:defRPr lang="en-US" sz="1900" b="0" kern="1200" dirty="0" smtClean="0">
                <a:solidFill>
                  <a:schemeClr val="bg1"/>
                </a:solidFill>
                <a:latin typeface="Arial" pitchFamily="34" charset="0"/>
                <a:ea typeface="+mn-ea"/>
                <a:cs typeface="Arial" pitchFamily="34" charset="0"/>
              </a:defRPr>
            </a:lvl1pPr>
            <a:lvl2pPr marL="536433" indent="-262629" algn="l" defTabSz="914342" rtl="0" eaLnBrk="1" latinLnBrk="0" hangingPunct="1">
              <a:lnSpc>
                <a:spcPct val="100000"/>
              </a:lnSpc>
              <a:spcBef>
                <a:spcPts val="0"/>
              </a:spcBef>
              <a:spcAft>
                <a:spcPts val="600"/>
              </a:spcAft>
              <a:buClr>
                <a:schemeClr val="bg1"/>
              </a:buClr>
              <a:buFont typeface="Wingdings" pitchFamily="2" charset="2"/>
              <a:buChar char="§"/>
              <a:defRPr lang="en-US" sz="1900" b="0" kern="1200" dirty="0" smtClean="0">
                <a:solidFill>
                  <a:schemeClr val="bg1"/>
                </a:solidFill>
                <a:latin typeface="Arial" pitchFamily="34" charset="0"/>
                <a:ea typeface="+mn-ea"/>
                <a:cs typeface="Arial" pitchFamily="34" charset="0"/>
              </a:defRPr>
            </a:lvl2pPr>
            <a:lvl3pPr marL="690563" indent="-233363" algn="l" defTabSz="914342" rtl="0" eaLnBrk="1" latinLnBrk="0" hangingPunct="1">
              <a:lnSpc>
                <a:spcPct val="100000"/>
              </a:lnSpc>
              <a:spcBef>
                <a:spcPts val="0"/>
              </a:spcBef>
              <a:spcAft>
                <a:spcPts val="600"/>
              </a:spcAft>
              <a:buClr>
                <a:schemeClr val="bg1"/>
              </a:buClr>
              <a:buFont typeface="Arial" pitchFamily="34" charset="0"/>
              <a:buChar char="•"/>
              <a:defRPr lang="en-US" sz="1600" b="0" kern="1200" dirty="0" smtClean="0">
                <a:solidFill>
                  <a:schemeClr val="bg1"/>
                </a:solidFill>
                <a:latin typeface="Arial" pitchFamily="34" charset="0"/>
                <a:ea typeface="+mn-ea"/>
                <a:cs typeface="Arial" pitchFamily="34" charset="0"/>
              </a:defRPr>
            </a:lvl3pPr>
            <a:lvl4pPr marL="914400" indent="-223838" algn="l" defTabSz="914342" rtl="0" eaLnBrk="1" latinLnBrk="0" hangingPunct="1">
              <a:lnSpc>
                <a:spcPct val="100000"/>
              </a:lnSpc>
              <a:spcBef>
                <a:spcPts val="0"/>
              </a:spcBef>
              <a:spcAft>
                <a:spcPts val="600"/>
              </a:spcAft>
              <a:buClr>
                <a:schemeClr val="bg1"/>
              </a:buClr>
              <a:buFont typeface="Arial" pitchFamily="34" charset="0"/>
              <a:buChar char="–"/>
              <a:defRPr lang="en-US" sz="1400" b="0" kern="1200" dirty="0" smtClean="0">
                <a:solidFill>
                  <a:schemeClr val="bg1"/>
                </a:solidFill>
                <a:latin typeface="Arial" pitchFamily="34" charset="0"/>
                <a:ea typeface="+mn-ea"/>
                <a:cs typeface="Arial" pitchFamily="34" charset="0"/>
              </a:defRPr>
            </a:lvl4pPr>
            <a:lvl5pPr marL="1609624" indent="-193663" algn="l" defTabSz="914342" rtl="0" eaLnBrk="1" latinLnBrk="0" hangingPunct="1">
              <a:spcBef>
                <a:spcPts val="0"/>
              </a:spcBef>
              <a:buClr>
                <a:schemeClr val="bg1"/>
              </a:buClr>
              <a:buFont typeface="Arial" pitchFamily="34" charset="0"/>
              <a:buChar char="–"/>
              <a:defRPr lang="en-US" sz="1400" b="0" kern="1200" dirty="0">
                <a:solidFill>
                  <a:schemeClr val="bg1"/>
                </a:solidFill>
                <a:latin typeface="Arial" pitchFamily="34" charset="0"/>
                <a:ea typeface="+mn-ea"/>
                <a:cs typeface="Arial" pitchFamily="34" charset="0"/>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200"/>
              </a:spcAft>
              <a:buClr>
                <a:schemeClr val="accent5"/>
              </a:buClr>
            </a:pPr>
            <a:r>
              <a:rPr lang="en-US" sz="2000" dirty="0" smtClean="0">
                <a:solidFill>
                  <a:schemeClr val="tx1"/>
                </a:solidFill>
              </a:rPr>
              <a:t>The strength of this community is based on the knowledge of its members and their ability to share it</a:t>
            </a:r>
          </a:p>
          <a:p>
            <a:pPr>
              <a:spcAft>
                <a:spcPts val="1200"/>
              </a:spcAft>
              <a:buClr>
                <a:schemeClr val="accent5"/>
              </a:buClr>
            </a:pPr>
            <a:r>
              <a:rPr lang="en-US" sz="2000" dirty="0" smtClean="0">
                <a:solidFill>
                  <a:schemeClr val="tx1"/>
                </a:solidFill>
              </a:rPr>
              <a:t>So, if you have any other:</a:t>
            </a:r>
          </a:p>
          <a:p>
            <a:pPr lvl="1">
              <a:spcAft>
                <a:spcPts val="1200"/>
              </a:spcAft>
              <a:buClr>
                <a:schemeClr val="tx2"/>
              </a:buClr>
              <a:buFont typeface="Wingdings" panose="05000000000000000000" pitchFamily="2" charset="2"/>
              <a:buChar char="ü"/>
            </a:pPr>
            <a:r>
              <a:rPr lang="en-US" sz="2000" dirty="0" smtClean="0">
                <a:solidFill>
                  <a:schemeClr val="tx1"/>
                </a:solidFill>
              </a:rPr>
              <a:t>Reference architectures</a:t>
            </a:r>
          </a:p>
          <a:p>
            <a:pPr lvl="1">
              <a:spcAft>
                <a:spcPts val="1200"/>
              </a:spcAft>
              <a:buClr>
                <a:schemeClr val="tx2"/>
              </a:buClr>
              <a:buFont typeface="Wingdings" panose="05000000000000000000" pitchFamily="2" charset="2"/>
              <a:buChar char="ü"/>
            </a:pPr>
            <a:r>
              <a:rPr lang="en-US" sz="2000" dirty="0" smtClean="0">
                <a:solidFill>
                  <a:schemeClr val="tx1"/>
                </a:solidFill>
              </a:rPr>
              <a:t>Return on experience</a:t>
            </a:r>
          </a:p>
          <a:p>
            <a:pPr lvl="1">
              <a:spcAft>
                <a:spcPts val="1200"/>
              </a:spcAft>
              <a:buClr>
                <a:schemeClr val="tx2"/>
              </a:buClr>
              <a:buFont typeface="Wingdings" panose="05000000000000000000" pitchFamily="2" charset="2"/>
              <a:buChar char="ü"/>
            </a:pPr>
            <a:r>
              <a:rPr lang="en-US" sz="2000" dirty="0" smtClean="0">
                <a:solidFill>
                  <a:schemeClr val="tx1"/>
                </a:solidFill>
              </a:rPr>
              <a:t>Partner or Startup that would be relevant on this topic</a:t>
            </a:r>
          </a:p>
          <a:p>
            <a:pPr marL="273804" lvl="1" indent="0">
              <a:spcAft>
                <a:spcPts val="1200"/>
              </a:spcAft>
              <a:buClr>
                <a:schemeClr val="tx2"/>
              </a:buClr>
              <a:buNone/>
            </a:pPr>
            <a:r>
              <a:rPr lang="en-US" sz="2000" dirty="0" smtClean="0">
                <a:solidFill>
                  <a:schemeClr val="tx1"/>
                </a:solidFill>
              </a:rPr>
              <a:t>Or other useful element on </a:t>
            </a:r>
            <a:r>
              <a:rPr lang="en-US" sz="2000" dirty="0" err="1" smtClean="0">
                <a:solidFill>
                  <a:schemeClr val="tx1"/>
                </a:solidFill>
              </a:rPr>
              <a:t>MicroServices</a:t>
            </a:r>
            <a:r>
              <a:rPr lang="en-US" sz="2000" dirty="0" smtClean="0">
                <a:solidFill>
                  <a:schemeClr val="tx1"/>
                </a:solidFill>
              </a:rPr>
              <a:t> which have not been shared for the moment, please </a:t>
            </a:r>
            <a:r>
              <a:rPr lang="en-US" sz="2000" b="1" dirty="0" smtClean="0">
                <a:solidFill>
                  <a:schemeClr val="tx1"/>
                </a:solidFill>
                <a:hlinkClick r:id="rId2"/>
              </a:rPr>
              <a:t>contact us</a:t>
            </a:r>
            <a:r>
              <a:rPr lang="en-US" sz="2000" b="1" dirty="0" smtClean="0">
                <a:solidFill>
                  <a:schemeClr val="tx1"/>
                </a:solidFill>
              </a:rPr>
              <a:t> </a:t>
            </a:r>
            <a:r>
              <a:rPr lang="en-US" sz="2000" dirty="0" smtClean="0">
                <a:solidFill>
                  <a:schemeClr val="tx1"/>
                </a:solidFill>
              </a:rPr>
              <a:t>to enrich this </a:t>
            </a:r>
            <a:r>
              <a:rPr lang="en-US" sz="2000" dirty="0" err="1" smtClean="0">
                <a:solidFill>
                  <a:schemeClr val="tx1"/>
                </a:solidFill>
              </a:rPr>
              <a:t>StarterPack</a:t>
            </a:r>
            <a:r>
              <a:rPr lang="en-US" sz="2000" dirty="0" smtClean="0">
                <a:solidFill>
                  <a:schemeClr val="tx1"/>
                </a:solidFill>
              </a:rPr>
              <a:t>.</a:t>
            </a:r>
          </a:p>
          <a:p>
            <a:pPr>
              <a:spcAft>
                <a:spcPts val="1200"/>
              </a:spcAft>
              <a:buClr>
                <a:schemeClr val="accent5"/>
              </a:buClr>
            </a:pPr>
            <a:r>
              <a:rPr lang="en-US" sz="2000" dirty="0" smtClean="0">
                <a:solidFill>
                  <a:schemeClr val="tx1"/>
                </a:solidFill>
              </a:rPr>
              <a:t>The up-to-date version of this </a:t>
            </a:r>
            <a:r>
              <a:rPr lang="en-US" sz="2000" dirty="0" err="1" smtClean="0">
                <a:solidFill>
                  <a:schemeClr val="tx1"/>
                </a:solidFill>
              </a:rPr>
              <a:t>StarterPack</a:t>
            </a:r>
            <a:r>
              <a:rPr lang="en-US" sz="2000" dirty="0" smtClean="0">
                <a:solidFill>
                  <a:schemeClr val="tx1"/>
                </a:solidFill>
              </a:rPr>
              <a:t>, and all the related documents</a:t>
            </a:r>
            <a:br>
              <a:rPr lang="en-US" sz="2000" dirty="0" smtClean="0">
                <a:solidFill>
                  <a:schemeClr val="tx1"/>
                </a:solidFill>
              </a:rPr>
            </a:br>
            <a:r>
              <a:rPr lang="en-US" sz="2000" dirty="0" smtClean="0">
                <a:solidFill>
                  <a:schemeClr val="tx1"/>
                </a:solidFill>
              </a:rPr>
              <a:t>are available on the </a:t>
            </a:r>
            <a:r>
              <a:rPr lang="en-US" sz="2000" b="1" dirty="0" smtClean="0">
                <a:solidFill>
                  <a:schemeClr val="tx1"/>
                </a:solidFill>
                <a:hlinkClick r:id="rId3"/>
              </a:rPr>
              <a:t>Architects Community KM3.0</a:t>
            </a:r>
            <a:endParaRPr lang="en-US" sz="2000" b="1" dirty="0">
              <a:solidFill>
                <a:schemeClr val="tx1"/>
              </a:solidFill>
            </a:endParaRPr>
          </a:p>
        </p:txBody>
      </p:sp>
      <p:pic>
        <p:nvPicPr>
          <p:cNvPr id="39938" name="Picture 2" descr="Résultat de recherche d'images pour &quot;we need you&quot;"/>
          <p:cNvPicPr>
            <a:picLocks noChangeAspect="1" noChangeArrowheads="1"/>
          </p:cNvPicPr>
          <p:nvPr/>
        </p:nvPicPr>
        <p:blipFill>
          <a:blip r:embed="rId4" cstate="screen">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0380969" y="3"/>
            <a:ext cx="1811031" cy="1415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240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Thanks</a:t>
            </a:r>
            <a:r>
              <a:rPr lang="fr-FR" dirty="0" smtClean="0"/>
              <a:t> to all </a:t>
            </a:r>
            <a:r>
              <a:rPr lang="fr-FR" dirty="0" err="1" smtClean="0"/>
              <a:t>contributors</a:t>
            </a:r>
            <a:r>
              <a:rPr lang="fr-FR" dirty="0" smtClean="0"/>
              <a:t> to </a:t>
            </a:r>
            <a:r>
              <a:rPr lang="fr-FR" dirty="0" err="1" smtClean="0"/>
              <a:t>this</a:t>
            </a:r>
            <a:r>
              <a:rPr lang="fr-FR" dirty="0" smtClean="0"/>
              <a:t> document:</a:t>
            </a:r>
            <a:endParaRPr lang="fr-FR" dirty="0"/>
          </a:p>
        </p:txBody>
      </p:sp>
      <p:sp>
        <p:nvSpPr>
          <p:cNvPr id="3" name="Espace réservé du contenu 2"/>
          <p:cNvSpPr>
            <a:spLocks noGrp="1"/>
          </p:cNvSpPr>
          <p:nvPr>
            <p:ph idx="1"/>
          </p:nvPr>
        </p:nvSpPr>
        <p:spPr>
          <a:xfrm>
            <a:off x="1002889" y="1223861"/>
            <a:ext cx="10761219" cy="4901636"/>
          </a:xfrm>
        </p:spPr>
        <p:txBody>
          <a:bodyPr numCol="3"/>
          <a:lstStyle/>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a:solidFill>
                  <a:schemeClr val="tx1"/>
                </a:solidFill>
                <a:hlinkClick r:id="rId2"/>
              </a:rPr>
              <a:t>James </a:t>
            </a:r>
            <a:r>
              <a:rPr lang="en-US" sz="1800" dirty="0" err="1">
                <a:solidFill>
                  <a:schemeClr val="tx1"/>
                </a:solidFill>
                <a:hlinkClick r:id="rId2"/>
              </a:rPr>
              <a:t>Devaney</a:t>
            </a:r>
            <a:endParaRPr lang="en-US" sz="1800" dirty="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a:solidFill>
                  <a:schemeClr val="tx1"/>
                </a:solidFill>
                <a:hlinkClick r:id="rId3"/>
              </a:rPr>
              <a:t>Andy Glover</a:t>
            </a: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a:solidFill>
                  <a:schemeClr val="tx1"/>
                </a:solidFill>
                <a:hlinkClick r:id="rId4"/>
              </a:rPr>
              <a:t>Michael Osborne</a:t>
            </a:r>
            <a:endParaRPr lang="en-US" sz="1800" dirty="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a:solidFill>
                  <a:schemeClr val="tx1"/>
                </a:solidFill>
                <a:hlinkClick r:id="rId5"/>
              </a:rPr>
              <a:t>Craig </a:t>
            </a:r>
            <a:r>
              <a:rPr lang="en-US" sz="1800" dirty="0" smtClean="0">
                <a:solidFill>
                  <a:schemeClr val="tx1"/>
                </a:solidFill>
                <a:hlinkClick r:id="rId5"/>
              </a:rPr>
              <a:t>Wappett</a:t>
            </a:r>
            <a:endParaRPr lang="en-US" sz="1800" dirty="0" smtClean="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a:solidFill>
                  <a:schemeClr val="tx1"/>
                </a:solidFill>
                <a:hlinkClick r:id="rId6"/>
              </a:rPr>
              <a:t>Justin Cooke</a:t>
            </a:r>
            <a:endParaRPr lang="en-US" sz="1800" dirty="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a:solidFill>
                  <a:schemeClr val="tx1"/>
                </a:solidFill>
                <a:hlinkClick r:id="rId7"/>
              </a:rPr>
              <a:t>Jean-Pierre Le </a:t>
            </a:r>
            <a:r>
              <a:rPr lang="en-US" sz="1800" dirty="0" err="1">
                <a:solidFill>
                  <a:schemeClr val="tx1"/>
                </a:solidFill>
                <a:hlinkClick r:id="rId7"/>
              </a:rPr>
              <a:t>Hénaff</a:t>
            </a:r>
            <a:endParaRPr lang="en-US" sz="1800" dirty="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a:solidFill>
                  <a:schemeClr val="tx1"/>
                </a:solidFill>
                <a:cs typeface="Arial" charset="0"/>
                <a:hlinkClick r:id="rId8"/>
              </a:rPr>
              <a:t>Edmond </a:t>
            </a:r>
            <a:r>
              <a:rPr lang="en-US" sz="1800" dirty="0" err="1">
                <a:solidFill>
                  <a:schemeClr val="tx1"/>
                </a:solidFill>
                <a:cs typeface="Arial" charset="0"/>
                <a:hlinkClick r:id="rId8"/>
              </a:rPr>
              <a:t>Segalen</a:t>
            </a:r>
            <a:endParaRPr lang="fr-FR" sz="1800" dirty="0">
              <a:solidFill>
                <a:schemeClr val="tx1"/>
              </a:solidFill>
              <a:cs typeface="Arial" charset="0"/>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a:solidFill>
                  <a:schemeClr val="tx1"/>
                </a:solidFill>
                <a:hlinkClick r:id="rId9"/>
              </a:rPr>
              <a:t>Pascal </a:t>
            </a:r>
            <a:r>
              <a:rPr lang="en-US" sz="1800" dirty="0" err="1">
                <a:solidFill>
                  <a:schemeClr val="tx1"/>
                </a:solidFill>
                <a:hlinkClick r:id="rId9"/>
              </a:rPr>
              <a:t>Haget</a:t>
            </a:r>
            <a:endParaRPr lang="en-US" sz="1800" dirty="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a:solidFill>
                  <a:schemeClr val="tx1"/>
                </a:solidFill>
                <a:hlinkClick r:id="rId10"/>
              </a:rPr>
              <a:t>Kai Schroeder</a:t>
            </a:r>
            <a:endParaRPr lang="en-US" sz="1800" dirty="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smtClean="0">
                <a:hlinkClick r:id="rId11"/>
              </a:rPr>
              <a:t>Al </a:t>
            </a:r>
            <a:r>
              <a:rPr lang="en-US" sz="1800" dirty="0">
                <a:hlinkClick r:id="rId11"/>
              </a:rPr>
              <a:t>Liubinskas</a:t>
            </a:r>
            <a:endParaRPr lang="en-US" sz="1800" dirty="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a:solidFill>
                  <a:schemeClr val="tx1"/>
                </a:solidFill>
                <a:hlinkClick r:id="rId12"/>
              </a:rPr>
              <a:t>Tony </a:t>
            </a:r>
            <a:r>
              <a:rPr lang="en-US" sz="1800" dirty="0" err="1">
                <a:solidFill>
                  <a:schemeClr val="tx1"/>
                </a:solidFill>
                <a:hlinkClick r:id="rId12"/>
              </a:rPr>
              <a:t>Jarriault</a:t>
            </a:r>
            <a:endParaRPr lang="en-US" sz="1800" dirty="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a:solidFill>
                  <a:schemeClr val="tx1"/>
                </a:solidFill>
                <a:hlinkClick r:id="rId13"/>
              </a:rPr>
              <a:t>Neeraj Sidhaye</a:t>
            </a:r>
            <a:endParaRPr lang="en-US" sz="1800" dirty="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a:solidFill>
                  <a:schemeClr val="tx1"/>
                </a:solidFill>
                <a:hlinkClick r:id="rId14"/>
              </a:rPr>
              <a:t>Joakim Lindbom</a:t>
            </a:r>
            <a:endParaRPr lang="en-US" sz="1800" dirty="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a:hlinkClick r:id="rId15"/>
              </a:rPr>
              <a:t>Michael Cirikovic</a:t>
            </a:r>
            <a:endParaRPr lang="en-US" sz="1800" dirty="0"/>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a:solidFill>
                  <a:schemeClr val="tx1"/>
                </a:solidFill>
                <a:hlinkClick r:id="rId16"/>
              </a:rPr>
              <a:t>Thilo Hermann</a:t>
            </a:r>
            <a:endParaRPr lang="en-US" sz="1800" dirty="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a:solidFill>
                  <a:schemeClr val="tx1"/>
                </a:solidFill>
                <a:hlinkClick r:id="rId17"/>
              </a:rPr>
              <a:t>Philippe Triquenot</a:t>
            </a:r>
            <a:endParaRPr lang="en-US" sz="1800" dirty="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a:solidFill>
                  <a:schemeClr val="tx1"/>
                </a:solidFill>
                <a:hlinkClick r:id="rId18"/>
              </a:rPr>
              <a:t>Pierre-Loïc </a:t>
            </a:r>
            <a:r>
              <a:rPr lang="en-US" sz="1800" dirty="0" err="1" smtClean="0">
                <a:solidFill>
                  <a:schemeClr val="tx1"/>
                </a:solidFill>
                <a:hlinkClick r:id="rId18"/>
              </a:rPr>
              <a:t>Ropars</a:t>
            </a:r>
            <a:endParaRPr lang="en-US" sz="1800" dirty="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a:solidFill>
                  <a:schemeClr val="tx1"/>
                </a:solidFill>
                <a:hlinkClick r:id="rId19"/>
              </a:rPr>
              <a:t>Cornelia Görs</a:t>
            </a:r>
            <a:endParaRPr lang="en-US" sz="1800" dirty="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a:solidFill>
                  <a:schemeClr val="tx1"/>
                </a:solidFill>
                <a:hlinkClick r:id="rId20"/>
              </a:rPr>
              <a:t>Carsten Rasmussen</a:t>
            </a:r>
            <a:endParaRPr lang="en-US" sz="1800" dirty="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a:solidFill>
                  <a:schemeClr val="tx1"/>
                </a:solidFill>
                <a:hlinkClick r:id="rId21"/>
              </a:rPr>
              <a:t>Nick Walter</a:t>
            </a:r>
            <a:endParaRPr lang="en-US" sz="1800" dirty="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smtClean="0">
                <a:solidFill>
                  <a:schemeClr val="tx1"/>
                </a:solidFill>
                <a:hlinkClick r:id="rId22"/>
              </a:rPr>
              <a:t>Mick Broderick</a:t>
            </a:r>
            <a:endParaRPr lang="en-US" sz="1800" dirty="0" smtClean="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smtClean="0">
                <a:hlinkClick r:id="rId23"/>
              </a:rPr>
              <a:t>Casimir </a:t>
            </a:r>
            <a:r>
              <a:rPr lang="en-US" sz="1800" dirty="0" err="1" smtClean="0">
                <a:hlinkClick r:id="rId23"/>
              </a:rPr>
              <a:t>Artmann</a:t>
            </a:r>
            <a:endParaRPr lang="en-US" sz="1800" dirty="0" smtClean="0"/>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smtClean="0">
                <a:hlinkClick r:id="rId24"/>
              </a:rPr>
              <a:t>Manuel Sevilla</a:t>
            </a:r>
            <a:endParaRPr lang="en-US" sz="1800" dirty="0" smtClean="0"/>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smtClean="0">
                <a:hlinkClick r:id="rId25"/>
              </a:rPr>
              <a:t>Philippe Gentil</a:t>
            </a:r>
            <a:endParaRPr lang="en-US" sz="1800" dirty="0" smtClean="0"/>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smtClean="0">
                <a:hlinkClick r:id="rId26"/>
              </a:rPr>
              <a:t>Thomas </a:t>
            </a:r>
            <a:r>
              <a:rPr lang="en-US" sz="1800" dirty="0" err="1" smtClean="0">
                <a:hlinkClick r:id="rId26"/>
              </a:rPr>
              <a:t>Alby</a:t>
            </a:r>
            <a:endParaRPr lang="en-US" sz="1800" dirty="0" smtClean="0"/>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smtClean="0">
                <a:hlinkClick r:id="rId27"/>
              </a:rPr>
              <a:t>Anthony Joseph</a:t>
            </a:r>
            <a:endParaRPr lang="en-US" sz="1800" dirty="0" smtClean="0"/>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smtClean="0">
                <a:hlinkClick r:id="rId28"/>
              </a:rPr>
              <a:t>Jean-Guillaume Lalanne</a:t>
            </a:r>
            <a:endParaRPr lang="en-US" sz="1800" dirty="0" smtClean="0"/>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fr-FR" sz="1800" dirty="0" smtClean="0">
                <a:hlinkClick r:id="rId29"/>
              </a:rPr>
              <a:t>Skander </a:t>
            </a:r>
            <a:r>
              <a:rPr lang="fr-FR" sz="1800" dirty="0" err="1" smtClean="0">
                <a:hlinkClick r:id="rId29"/>
              </a:rPr>
              <a:t>Guetari</a:t>
            </a:r>
            <a:endParaRPr lang="fr-FR" sz="1800" dirty="0" smtClean="0"/>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fr-FR" sz="1800" dirty="0" smtClean="0">
                <a:hlinkClick r:id="rId30"/>
              </a:rPr>
              <a:t>Julien Bellanger</a:t>
            </a:r>
            <a:endParaRPr lang="fr-FR" sz="1800" dirty="0" smtClean="0"/>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fr-FR" sz="1800" dirty="0" smtClean="0">
                <a:hlinkClick r:id="rId31"/>
              </a:rPr>
              <a:t>Christophe Dupas</a:t>
            </a:r>
            <a:endParaRPr lang="fr-FR" sz="1800" dirty="0" smtClean="0"/>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smtClean="0">
                <a:hlinkClick r:id="rId32"/>
              </a:rPr>
              <a:t>Neels Burger</a:t>
            </a:r>
            <a:endParaRPr lang="en-US" sz="1800" dirty="0" smtClean="0"/>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smtClean="0">
                <a:hlinkClick r:id="rId33"/>
              </a:rPr>
              <a:t>Yann </a:t>
            </a:r>
            <a:r>
              <a:rPr lang="en-US" sz="1800" dirty="0">
                <a:hlinkClick r:id="rId33"/>
              </a:rPr>
              <a:t>Le </a:t>
            </a:r>
            <a:r>
              <a:rPr lang="en-US" sz="1800" dirty="0" err="1" smtClean="0">
                <a:hlinkClick r:id="rId33"/>
              </a:rPr>
              <a:t>Thieis</a:t>
            </a:r>
            <a:endParaRPr lang="en-US" sz="1800" dirty="0" smtClean="0"/>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smtClean="0">
                <a:hlinkClick r:id="rId34"/>
              </a:rPr>
              <a:t>Rahul Murudkar</a:t>
            </a:r>
            <a:endParaRPr lang="en-US" sz="1800" dirty="0" smtClean="0"/>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smtClean="0">
                <a:hlinkClick r:id="rId35"/>
              </a:rPr>
              <a:t>Subir </a:t>
            </a:r>
            <a:r>
              <a:rPr lang="en-US" sz="1800" dirty="0">
                <a:hlinkClick r:id="rId35"/>
              </a:rPr>
              <a:t>Sarbabidya</a:t>
            </a:r>
            <a:endParaRPr lang="fr-FR" sz="1800" dirty="0"/>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a:solidFill>
                  <a:schemeClr val="tx1"/>
                </a:solidFill>
                <a:hlinkClick r:id="rId36"/>
              </a:rPr>
              <a:t>Markus </a:t>
            </a:r>
            <a:r>
              <a:rPr lang="en-US" sz="1800" dirty="0" smtClean="0">
                <a:solidFill>
                  <a:schemeClr val="tx1"/>
                </a:solidFill>
                <a:hlinkClick r:id="rId36"/>
              </a:rPr>
              <a:t>Kokott</a:t>
            </a: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a:solidFill>
                  <a:schemeClr val="tx1"/>
                </a:solidFill>
                <a:hlinkClick r:id="rId37"/>
              </a:rPr>
              <a:t>Gururaj </a:t>
            </a:r>
            <a:r>
              <a:rPr lang="en-US" sz="1800" dirty="0" smtClean="0">
                <a:solidFill>
                  <a:schemeClr val="tx1"/>
                </a:solidFill>
                <a:hlinkClick r:id="rId37"/>
              </a:rPr>
              <a:t>Joshi</a:t>
            </a:r>
            <a:endParaRPr lang="en-US" sz="1800" dirty="0" smtClean="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smtClean="0">
                <a:solidFill>
                  <a:schemeClr val="tx1"/>
                </a:solidFill>
                <a:hlinkClick r:id="rId34"/>
              </a:rPr>
              <a:t>Rahul Murudkar</a:t>
            </a:r>
            <a:endParaRPr lang="en-US" sz="1800" dirty="0" smtClean="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smtClean="0">
                <a:solidFill>
                  <a:schemeClr val="tx1"/>
                </a:solidFill>
                <a:hlinkClick r:id="rId38"/>
              </a:rPr>
              <a:t>David </a:t>
            </a:r>
            <a:r>
              <a:rPr lang="en-US" sz="1800" dirty="0" smtClean="0">
                <a:solidFill>
                  <a:schemeClr val="tx1"/>
                </a:solidFill>
                <a:hlinkClick r:id="rId38"/>
              </a:rPr>
              <a:t>Rutter</a:t>
            </a:r>
            <a:endParaRPr lang="en-US" sz="1800" dirty="0" smtClean="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800" dirty="0" smtClean="0">
                <a:solidFill>
                  <a:schemeClr val="tx1"/>
                </a:solidFill>
                <a:hlinkClick r:id="rId39"/>
              </a:rPr>
              <a:t>Aliasgar Muchhala</a:t>
            </a:r>
            <a:endParaRPr lang="en-US" sz="1800" dirty="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endParaRPr lang="en-US" sz="1800" dirty="0">
              <a:solidFill>
                <a:schemeClr val="tx1"/>
              </a:solidFill>
              <a:hlinkClick r:id="rId36"/>
            </a:endParaRPr>
          </a:p>
        </p:txBody>
      </p:sp>
    </p:spTree>
    <p:extLst>
      <p:ext uri="{BB962C8B-B14F-4D97-AF65-F5344CB8AC3E}">
        <p14:creationId xmlns:p14="http://schemas.microsoft.com/office/powerpoint/2010/main" val="1276023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04"/>
          <p:cNvGrpSpPr>
            <a:grpSpLocks/>
          </p:cNvGrpSpPr>
          <p:nvPr/>
        </p:nvGrpSpPr>
        <p:grpSpPr bwMode="auto">
          <a:xfrm>
            <a:off x="974759" y="2584716"/>
            <a:ext cx="4043362" cy="1944687"/>
            <a:chOff x="3061" y="2931"/>
            <a:chExt cx="2547" cy="1225"/>
          </a:xfrm>
        </p:grpSpPr>
        <p:sp>
          <p:nvSpPr>
            <p:cNvPr id="11" name="Rectangle 1099"/>
            <p:cNvSpPr>
              <a:spLocks noChangeArrowheads="1"/>
            </p:cNvSpPr>
            <p:nvPr/>
          </p:nvSpPr>
          <p:spPr bwMode="auto">
            <a:xfrm>
              <a:off x="3288" y="2931"/>
              <a:ext cx="2320" cy="1183"/>
            </a:xfrm>
            <a:prstGeom prst="rect">
              <a:avLst/>
            </a:prstGeom>
            <a:solidFill>
              <a:srgbClr val="FFFFFF"/>
            </a:solidFill>
            <a:ln w="12700">
              <a:solidFill>
                <a:srgbClr val="000080"/>
              </a:solidFill>
              <a:miter lim="800000"/>
              <a:headEnd/>
              <a:tailEnd/>
            </a:ln>
            <a:effectLst>
              <a:outerShdw dist="35921" dir="2700000" algn="ctr" rotWithShape="0">
                <a:srgbClr val="808080"/>
              </a:outerShdw>
            </a:effectLst>
          </p:spPr>
          <p:txBody>
            <a:bodyPr/>
            <a:lstStyle/>
            <a:p>
              <a:pPr>
                <a:defRPr/>
              </a:pPr>
              <a:endParaRPr lang="en-US">
                <a:solidFill>
                  <a:srgbClr val="000000"/>
                </a:solidFill>
                <a:cs typeface="Arial" charset="0"/>
              </a:endParaRPr>
            </a:p>
          </p:txBody>
        </p:sp>
        <p:sp>
          <p:nvSpPr>
            <p:cNvPr id="12" name="Text Box 1100"/>
            <p:cNvSpPr txBox="1">
              <a:spLocks noChangeArrowheads="1"/>
            </p:cNvSpPr>
            <p:nvPr/>
          </p:nvSpPr>
          <p:spPr bwMode="auto">
            <a:xfrm>
              <a:off x="4012" y="3735"/>
              <a:ext cx="1580" cy="421"/>
            </a:xfrm>
            <a:prstGeom prst="rect">
              <a:avLst/>
            </a:prstGeom>
            <a:noFill/>
            <a:ln w="9525">
              <a:noFill/>
              <a:miter lim="800000"/>
              <a:headEnd/>
              <a:tailEnd/>
            </a:ln>
          </p:spPr>
          <p:txBody>
            <a:bodyPr/>
            <a:lstStyle/>
            <a:p>
              <a:pPr lvl="1" algn="r">
                <a:spcBef>
                  <a:spcPts val="300"/>
                </a:spcBef>
                <a:spcAft>
                  <a:spcPts val="300"/>
                </a:spcAft>
              </a:pPr>
              <a:endParaRPr lang="en-US" sz="800" dirty="0">
                <a:solidFill>
                  <a:srgbClr val="000080"/>
                </a:solidFill>
                <a:latin typeface="Verdana" pitchFamily="34" charset="0"/>
                <a:cs typeface="Arial" charset="0"/>
              </a:endParaRPr>
            </a:p>
            <a:p>
              <a:pPr lvl="1" algn="r">
                <a:spcBef>
                  <a:spcPts val="300"/>
                </a:spcBef>
                <a:spcAft>
                  <a:spcPts val="300"/>
                </a:spcAft>
              </a:pPr>
              <a:r>
                <a:rPr lang="en-US" sz="800" dirty="0">
                  <a:solidFill>
                    <a:srgbClr val="000080"/>
                  </a:solidFill>
                  <a:cs typeface="Arial" charset="0"/>
                </a:rPr>
                <a:t>Mobile: +33 </a:t>
              </a:r>
              <a:r>
                <a:rPr lang="en-US" sz="800" dirty="0" smtClean="0">
                  <a:solidFill>
                    <a:srgbClr val="000080"/>
                  </a:solidFill>
                  <a:cs typeface="Arial" charset="0"/>
                </a:rPr>
                <a:t>628926645</a:t>
              </a:r>
              <a:endParaRPr lang="en-US" sz="800" dirty="0">
                <a:solidFill>
                  <a:srgbClr val="000080"/>
                </a:solidFill>
                <a:cs typeface="Arial" charset="0"/>
              </a:endParaRPr>
            </a:p>
            <a:p>
              <a:pPr lvl="1" algn="r">
                <a:spcBef>
                  <a:spcPts val="300"/>
                </a:spcBef>
                <a:spcAft>
                  <a:spcPts val="300"/>
                </a:spcAft>
              </a:pPr>
              <a:r>
                <a:rPr lang="en-US" sz="800" dirty="0" smtClean="0">
                  <a:solidFill>
                    <a:srgbClr val="000080"/>
                  </a:solidFill>
                  <a:cs typeface="Arial" charset="0"/>
                </a:rPr>
                <a:t>adrien.calvayrac@capgemini.com</a:t>
              </a:r>
              <a:endParaRPr lang="en-US" dirty="0">
                <a:solidFill>
                  <a:srgbClr val="000000"/>
                </a:solidFill>
                <a:cs typeface="Arial" charset="0"/>
              </a:endParaRPr>
            </a:p>
          </p:txBody>
        </p:sp>
        <p:sp>
          <p:nvSpPr>
            <p:cNvPr id="13" name="Rectangle 1101"/>
            <p:cNvSpPr>
              <a:spLocks noChangeArrowheads="1"/>
            </p:cNvSpPr>
            <p:nvPr/>
          </p:nvSpPr>
          <p:spPr bwMode="auto">
            <a:xfrm>
              <a:off x="3061" y="3268"/>
              <a:ext cx="1203" cy="227"/>
            </a:xfrm>
            <a:prstGeom prst="rect">
              <a:avLst/>
            </a:prstGeom>
            <a:noFill/>
            <a:ln w="9525">
              <a:noFill/>
              <a:miter lim="800000"/>
              <a:headEnd/>
              <a:tailEnd/>
            </a:ln>
          </p:spPr>
          <p:txBody>
            <a:bodyPr lIns="0" tIns="0" rIns="0" bIns="0"/>
            <a:lstStyle/>
            <a:p>
              <a:pPr lvl="1">
                <a:spcBef>
                  <a:spcPts val="300"/>
                </a:spcBef>
                <a:spcAft>
                  <a:spcPts val="300"/>
                </a:spcAft>
              </a:pPr>
              <a:r>
                <a:rPr lang="en-US" sz="1200" b="1" dirty="0" smtClean="0">
                  <a:solidFill>
                    <a:srgbClr val="003399"/>
                  </a:solidFill>
                  <a:cs typeface="Arial" charset="0"/>
                </a:rPr>
                <a:t>Adrien CALVAYRAC</a:t>
              </a:r>
              <a:endParaRPr lang="en-US" sz="1200" b="1" dirty="0">
                <a:solidFill>
                  <a:srgbClr val="003399"/>
                </a:solidFill>
                <a:cs typeface="Arial" charset="0"/>
              </a:endParaRPr>
            </a:p>
            <a:p>
              <a:pPr lvl="1" algn="just">
                <a:spcBef>
                  <a:spcPts val="300"/>
                </a:spcBef>
                <a:spcAft>
                  <a:spcPts val="300"/>
                </a:spcAft>
              </a:pPr>
              <a:r>
                <a:rPr lang="en-US" sz="1000" b="1" dirty="0" smtClean="0">
                  <a:solidFill>
                    <a:srgbClr val="003399"/>
                  </a:solidFill>
                  <a:cs typeface="Arial" charset="0"/>
                </a:rPr>
                <a:t>Solution Architect</a:t>
              </a:r>
              <a:endParaRPr lang="en-US" sz="1000" b="1" dirty="0">
                <a:solidFill>
                  <a:srgbClr val="003399"/>
                </a:solidFill>
                <a:cs typeface="Arial" charset="0"/>
              </a:endParaRPr>
            </a:p>
            <a:p>
              <a:pPr lvl="1" algn="just">
                <a:spcBef>
                  <a:spcPts val="300"/>
                </a:spcBef>
                <a:spcAft>
                  <a:spcPts val="300"/>
                </a:spcAft>
              </a:pPr>
              <a:r>
                <a:rPr lang="en-US" sz="1000" b="1" dirty="0" smtClean="0">
                  <a:solidFill>
                    <a:srgbClr val="003399"/>
                  </a:solidFill>
                  <a:cs typeface="Arial" charset="0"/>
                </a:rPr>
                <a:t>Architects Community Sharing Stream Leader</a:t>
              </a:r>
            </a:p>
            <a:p>
              <a:pPr lvl="1" algn="just">
                <a:spcBef>
                  <a:spcPts val="300"/>
                </a:spcBef>
                <a:spcAft>
                  <a:spcPts val="300"/>
                </a:spcAft>
              </a:pPr>
              <a:r>
                <a:rPr lang="en-US" sz="1000" b="1" dirty="0">
                  <a:solidFill>
                    <a:srgbClr val="003399"/>
                  </a:solidFill>
                  <a:cs typeface="Arial" charset="0"/>
                </a:rPr>
                <a:t/>
              </a:r>
              <a:br>
                <a:rPr lang="en-US" sz="1000" b="1" dirty="0">
                  <a:solidFill>
                    <a:srgbClr val="003399"/>
                  </a:solidFill>
                  <a:cs typeface="Arial" charset="0"/>
                </a:rPr>
              </a:br>
              <a:endParaRPr lang="en-US" sz="1000" b="1" dirty="0">
                <a:solidFill>
                  <a:srgbClr val="003399"/>
                </a:solidFill>
                <a:cs typeface="Arial" charset="0"/>
              </a:endParaRPr>
            </a:p>
          </p:txBody>
        </p:sp>
        <p:pic>
          <p:nvPicPr>
            <p:cNvPr id="14" name="Picture 1102" descr="Logo Cap"/>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333" y="2950"/>
              <a:ext cx="1086" cy="258"/>
            </a:xfrm>
            <a:prstGeom prst="rect">
              <a:avLst/>
            </a:prstGeom>
            <a:noFill/>
            <a:ln w="9525">
              <a:noFill/>
              <a:miter lim="800000"/>
              <a:headEnd/>
              <a:tailEnd/>
            </a:ln>
          </p:spPr>
        </p:pic>
      </p:grpSp>
      <p:sp>
        <p:nvSpPr>
          <p:cNvPr id="17" name="Rectangle à coins arrondis 16"/>
          <p:cNvSpPr/>
          <p:nvPr/>
        </p:nvSpPr>
        <p:spPr bwMode="auto">
          <a:xfrm>
            <a:off x="0" y="452178"/>
            <a:ext cx="12192000" cy="892756"/>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nchor="ctr" anchorCtr="1"/>
          <a:lstStyle/>
          <a:p>
            <a:pPr algn="ctr" defTabSz="449263">
              <a:lnSpc>
                <a:spcPct val="85000"/>
              </a:lnSpc>
              <a:buClr>
                <a:srgbClr val="000000"/>
              </a:buClr>
              <a:buSzPct val="100000"/>
              <a:defRPr/>
            </a:pPr>
            <a:r>
              <a:rPr lang="en-US" sz="3200" b="1" dirty="0" smtClean="0">
                <a:solidFill>
                  <a:prstClr val="white"/>
                </a:solidFill>
                <a:cs typeface="Arial" charset="0"/>
              </a:rPr>
              <a:t>Thank You!</a:t>
            </a:r>
            <a:endParaRPr lang="en-US" sz="3200" b="1" dirty="0">
              <a:solidFill>
                <a:prstClr val="white"/>
              </a:solidFill>
              <a:cs typeface="Arial" charset="0"/>
            </a:endParaRPr>
          </a:p>
        </p:txBody>
      </p:sp>
      <p:grpSp>
        <p:nvGrpSpPr>
          <p:cNvPr id="22" name="Group 1104"/>
          <p:cNvGrpSpPr>
            <a:grpSpLocks/>
          </p:cNvGrpSpPr>
          <p:nvPr/>
        </p:nvGrpSpPr>
        <p:grpSpPr bwMode="auto">
          <a:xfrm>
            <a:off x="6434103" y="2584716"/>
            <a:ext cx="4043362" cy="1944687"/>
            <a:chOff x="3061" y="2931"/>
            <a:chExt cx="2547" cy="1225"/>
          </a:xfrm>
        </p:grpSpPr>
        <p:sp>
          <p:nvSpPr>
            <p:cNvPr id="24" name="Rectangle 1099"/>
            <p:cNvSpPr>
              <a:spLocks noChangeArrowheads="1"/>
            </p:cNvSpPr>
            <p:nvPr/>
          </p:nvSpPr>
          <p:spPr bwMode="auto">
            <a:xfrm>
              <a:off x="3288" y="2931"/>
              <a:ext cx="2320" cy="1183"/>
            </a:xfrm>
            <a:prstGeom prst="rect">
              <a:avLst/>
            </a:prstGeom>
            <a:solidFill>
              <a:srgbClr val="FFFFFF"/>
            </a:solidFill>
            <a:ln w="12700">
              <a:solidFill>
                <a:srgbClr val="000080"/>
              </a:solidFill>
              <a:miter lim="800000"/>
              <a:headEnd/>
              <a:tailEnd/>
            </a:ln>
            <a:effectLst>
              <a:outerShdw dist="35921" dir="2700000" algn="ctr" rotWithShape="0">
                <a:srgbClr val="808080"/>
              </a:outerShdw>
            </a:effectLst>
          </p:spPr>
          <p:txBody>
            <a:bodyPr/>
            <a:lstStyle/>
            <a:p>
              <a:pPr>
                <a:defRPr/>
              </a:pPr>
              <a:endParaRPr lang="en-US">
                <a:solidFill>
                  <a:srgbClr val="000000"/>
                </a:solidFill>
                <a:cs typeface="Arial" charset="0"/>
              </a:endParaRPr>
            </a:p>
          </p:txBody>
        </p:sp>
        <p:sp>
          <p:nvSpPr>
            <p:cNvPr id="25" name="Text Box 1100"/>
            <p:cNvSpPr txBox="1">
              <a:spLocks noChangeArrowheads="1"/>
            </p:cNvSpPr>
            <p:nvPr/>
          </p:nvSpPr>
          <p:spPr bwMode="auto">
            <a:xfrm>
              <a:off x="4012" y="3735"/>
              <a:ext cx="1580" cy="421"/>
            </a:xfrm>
            <a:prstGeom prst="rect">
              <a:avLst/>
            </a:prstGeom>
            <a:noFill/>
            <a:ln w="9525">
              <a:noFill/>
              <a:miter lim="800000"/>
              <a:headEnd/>
              <a:tailEnd/>
            </a:ln>
          </p:spPr>
          <p:txBody>
            <a:bodyPr/>
            <a:lstStyle/>
            <a:p>
              <a:pPr lvl="1" algn="r">
                <a:spcBef>
                  <a:spcPts val="300"/>
                </a:spcBef>
                <a:spcAft>
                  <a:spcPts val="300"/>
                </a:spcAft>
              </a:pPr>
              <a:endParaRPr lang="en-US" sz="800" dirty="0">
                <a:solidFill>
                  <a:srgbClr val="000080"/>
                </a:solidFill>
                <a:latin typeface="Verdana" pitchFamily="34" charset="0"/>
                <a:cs typeface="Arial" charset="0"/>
              </a:endParaRPr>
            </a:p>
            <a:p>
              <a:pPr lvl="1" algn="r">
                <a:spcBef>
                  <a:spcPts val="300"/>
                </a:spcBef>
                <a:spcAft>
                  <a:spcPts val="300"/>
                </a:spcAft>
              </a:pPr>
              <a:r>
                <a:rPr lang="en-US" sz="800" dirty="0">
                  <a:solidFill>
                    <a:srgbClr val="000080"/>
                  </a:solidFill>
                  <a:cs typeface="Arial" charset="0"/>
                </a:rPr>
                <a:t>Mobile: +33 </a:t>
              </a:r>
              <a:r>
                <a:rPr lang="en-US" sz="800" dirty="0" smtClean="0">
                  <a:solidFill>
                    <a:srgbClr val="000080"/>
                  </a:solidFill>
                  <a:cs typeface="Arial" charset="0"/>
                </a:rPr>
                <a:t>671666924</a:t>
              </a:r>
              <a:endParaRPr lang="en-US" sz="800" dirty="0">
                <a:solidFill>
                  <a:srgbClr val="000080"/>
                </a:solidFill>
                <a:cs typeface="Arial" charset="0"/>
              </a:endParaRPr>
            </a:p>
            <a:p>
              <a:pPr lvl="1" algn="r">
                <a:spcBef>
                  <a:spcPts val="300"/>
                </a:spcBef>
                <a:spcAft>
                  <a:spcPts val="300"/>
                </a:spcAft>
              </a:pPr>
              <a:r>
                <a:rPr lang="en-US" sz="800" dirty="0">
                  <a:solidFill>
                    <a:srgbClr val="000080"/>
                  </a:solidFill>
                  <a:cs typeface="Arial" charset="0"/>
                </a:rPr>
                <a:t>f</a:t>
              </a:r>
              <a:r>
                <a:rPr lang="en-US" sz="800" dirty="0" smtClean="0">
                  <a:solidFill>
                    <a:srgbClr val="000080"/>
                  </a:solidFill>
                  <a:cs typeface="Arial" charset="0"/>
                </a:rPr>
                <a:t>abien.gioe@capgemini.com</a:t>
              </a:r>
              <a:endParaRPr lang="en-US" dirty="0">
                <a:solidFill>
                  <a:srgbClr val="000000"/>
                </a:solidFill>
                <a:cs typeface="Arial" charset="0"/>
              </a:endParaRPr>
            </a:p>
          </p:txBody>
        </p:sp>
        <p:sp>
          <p:nvSpPr>
            <p:cNvPr id="26" name="Rectangle 1101"/>
            <p:cNvSpPr>
              <a:spLocks noChangeArrowheads="1"/>
            </p:cNvSpPr>
            <p:nvPr/>
          </p:nvSpPr>
          <p:spPr bwMode="auto">
            <a:xfrm>
              <a:off x="3061" y="3268"/>
              <a:ext cx="1144" cy="227"/>
            </a:xfrm>
            <a:prstGeom prst="rect">
              <a:avLst/>
            </a:prstGeom>
            <a:noFill/>
            <a:ln w="9525">
              <a:noFill/>
              <a:miter lim="800000"/>
              <a:headEnd/>
              <a:tailEnd/>
            </a:ln>
          </p:spPr>
          <p:txBody>
            <a:bodyPr lIns="0" tIns="0" rIns="0" bIns="0"/>
            <a:lstStyle/>
            <a:p>
              <a:pPr lvl="1">
                <a:spcBef>
                  <a:spcPts val="300"/>
                </a:spcBef>
                <a:spcAft>
                  <a:spcPts val="300"/>
                </a:spcAft>
              </a:pPr>
              <a:r>
                <a:rPr lang="en-US" sz="1200" b="1" dirty="0" smtClean="0">
                  <a:solidFill>
                    <a:srgbClr val="003399"/>
                  </a:solidFill>
                  <a:cs typeface="Arial" charset="0"/>
                </a:rPr>
                <a:t>Fabien GIOE</a:t>
              </a:r>
              <a:endParaRPr lang="en-US" sz="1200" b="1" dirty="0">
                <a:solidFill>
                  <a:srgbClr val="003399"/>
                </a:solidFill>
                <a:cs typeface="Arial" charset="0"/>
              </a:endParaRPr>
            </a:p>
            <a:p>
              <a:pPr lvl="1" algn="just">
                <a:spcBef>
                  <a:spcPts val="300"/>
                </a:spcBef>
                <a:spcAft>
                  <a:spcPts val="300"/>
                </a:spcAft>
              </a:pPr>
              <a:r>
                <a:rPr lang="en-US" sz="1000" b="1" dirty="0" smtClean="0">
                  <a:solidFill>
                    <a:srgbClr val="003399"/>
                  </a:solidFill>
                  <a:cs typeface="Arial" charset="0"/>
                </a:rPr>
                <a:t>Architects Community Knowledge Manager</a:t>
              </a:r>
              <a:endParaRPr lang="en-US" sz="900" b="1" dirty="0">
                <a:solidFill>
                  <a:srgbClr val="003399"/>
                </a:solidFill>
                <a:cs typeface="Arial" charset="0"/>
              </a:endParaRPr>
            </a:p>
            <a:p>
              <a:pPr lvl="1" algn="just">
                <a:spcBef>
                  <a:spcPts val="300"/>
                </a:spcBef>
                <a:spcAft>
                  <a:spcPts val="300"/>
                </a:spcAft>
              </a:pPr>
              <a:r>
                <a:rPr lang="en-US" sz="1000" b="1" dirty="0">
                  <a:solidFill>
                    <a:srgbClr val="003399"/>
                  </a:solidFill>
                  <a:cs typeface="Arial" charset="0"/>
                </a:rPr>
                <a:t/>
              </a:r>
              <a:br>
                <a:rPr lang="en-US" sz="1000" b="1" dirty="0">
                  <a:solidFill>
                    <a:srgbClr val="003399"/>
                  </a:solidFill>
                  <a:cs typeface="Arial" charset="0"/>
                </a:rPr>
              </a:br>
              <a:endParaRPr lang="en-US" sz="1000" b="1" dirty="0">
                <a:solidFill>
                  <a:srgbClr val="003399"/>
                </a:solidFill>
                <a:cs typeface="Arial" charset="0"/>
              </a:endParaRPr>
            </a:p>
          </p:txBody>
        </p:sp>
        <p:pic>
          <p:nvPicPr>
            <p:cNvPr id="27" name="Picture 1102" descr="Logo Cap"/>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333" y="2950"/>
              <a:ext cx="1086" cy="258"/>
            </a:xfrm>
            <a:prstGeom prst="rect">
              <a:avLst/>
            </a:prstGeom>
            <a:noFill/>
            <a:ln w="9525">
              <a:noFill/>
              <a:miter lim="800000"/>
              <a:headEnd/>
              <a:tailEnd/>
            </a:ln>
          </p:spPr>
        </p:pic>
      </p:grpSp>
      <p:pic>
        <p:nvPicPr>
          <p:cNvPr id="4" name="Image 3"/>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409410" y="2781566"/>
            <a:ext cx="884255" cy="1151331"/>
          </a:xfrm>
          <a:prstGeom prst="rect">
            <a:avLst/>
          </a:prstGeom>
        </p:spPr>
      </p:pic>
      <p:sp>
        <p:nvSpPr>
          <p:cNvPr id="32" name="CPTK12TOCA05m01"/>
          <p:cNvSpPr/>
          <p:nvPr/>
        </p:nvSpPr>
        <p:spPr bwMode="auto">
          <a:xfrm>
            <a:off x="2703871" y="5229208"/>
            <a:ext cx="6784258" cy="494487"/>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36000" bIns="0" numCol="1" rtlCol="0" anchor="ctr" anchorCtr="0" compatLnSpc="1">
            <a:prstTxWarp prst="textNoShape">
              <a:avLst/>
            </a:prstTxWarp>
            <a:noAutofit/>
          </a:bodyPr>
          <a:lstStyle/>
          <a:p>
            <a:pPr lvl="0" algn="ctr" defTabSz="914342">
              <a:spcAft>
                <a:spcPts val="600"/>
              </a:spcAft>
              <a:buClr>
                <a:srgbClr val="CBD300"/>
              </a:buClr>
              <a:tabLst>
                <a:tab pos="271463" algn="l"/>
              </a:tabLst>
            </a:pPr>
            <a:r>
              <a:rPr lang="fr-FR" b="1" dirty="0" smtClean="0">
                <a:solidFill>
                  <a:srgbClr val="000000"/>
                </a:solidFill>
                <a:latin typeface="Arial" pitchFamily="34" charset="0"/>
                <a:cs typeface="Arial" pitchFamily="34" charset="0"/>
              </a:rPr>
              <a:t>Contact: </a:t>
            </a:r>
            <a:r>
              <a:rPr lang="fr-FR" b="1" dirty="0" smtClean="0">
                <a:solidFill>
                  <a:srgbClr val="000000"/>
                </a:solidFill>
                <a:latin typeface="Arial" pitchFamily="34" charset="0"/>
                <a:cs typeface="Arial" pitchFamily="34" charset="0"/>
                <a:hlinkClick r:id="rId5"/>
              </a:rPr>
              <a:t>DL Global Architecture</a:t>
            </a:r>
            <a:r>
              <a:rPr lang="fr-FR" b="1" dirty="0" smtClean="0">
                <a:solidFill>
                  <a:srgbClr val="000000"/>
                </a:solidFill>
                <a:latin typeface="Arial" pitchFamily="34" charset="0"/>
                <a:cs typeface="Arial" pitchFamily="34" charset="0"/>
              </a:rPr>
              <a:t> </a:t>
            </a:r>
            <a:r>
              <a:rPr lang="fr-FR" sz="1200" b="1" i="1" dirty="0" smtClean="0">
                <a:solidFill>
                  <a:srgbClr val="000000"/>
                </a:solidFill>
                <a:latin typeface="Arial" pitchFamily="34" charset="0"/>
                <a:cs typeface="Arial" pitchFamily="34" charset="0"/>
              </a:rPr>
              <a:t>(</a:t>
            </a:r>
            <a:r>
              <a:rPr lang="fr-FR" sz="1200" b="1" i="1" dirty="0" smtClean="0">
                <a:solidFill>
                  <a:srgbClr val="000000"/>
                </a:solidFill>
                <a:latin typeface="Arial" pitchFamily="34" charset="0"/>
                <a:cs typeface="Arial" pitchFamily="34" charset="0"/>
                <a:hlinkClick r:id="rId5"/>
              </a:rPr>
              <a:t>architecture.global@capgemini.com</a:t>
            </a:r>
            <a:r>
              <a:rPr lang="fr-FR" sz="1200" b="1" i="1" dirty="0" smtClean="0">
                <a:solidFill>
                  <a:srgbClr val="000000"/>
                </a:solidFill>
                <a:latin typeface="Arial" pitchFamily="34" charset="0"/>
                <a:cs typeface="Arial" pitchFamily="34" charset="0"/>
              </a:rPr>
              <a:t>)</a:t>
            </a:r>
            <a:endParaRPr lang="fr-FR" b="1" i="1" dirty="0">
              <a:solidFill>
                <a:srgbClr val="000000"/>
              </a:solidFill>
              <a:latin typeface="Arial" pitchFamily="34" charset="0"/>
              <a:cs typeface="Arial" pitchFamily="34" charset="0"/>
            </a:endParaRPr>
          </a:p>
        </p:txBody>
      </p:sp>
      <p:pic>
        <p:nvPicPr>
          <p:cNvPr id="5" name="Imag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29456" y="2781566"/>
            <a:ext cx="890438" cy="1151331"/>
          </a:xfrm>
          <a:prstGeom prst="rect">
            <a:avLst/>
          </a:prstGeom>
        </p:spPr>
      </p:pic>
    </p:spTree>
    <p:extLst>
      <p:ext uri="{BB962C8B-B14F-4D97-AF65-F5344CB8AC3E}">
        <p14:creationId xmlns:p14="http://schemas.microsoft.com/office/powerpoint/2010/main" val="229912375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MicroServices</a:t>
            </a:r>
            <a:r>
              <a:rPr lang="en-US" dirty="0" smtClean="0"/>
              <a:t> Subject Matter Experts</a:t>
            </a:r>
            <a:endParaRPr lang="en-US" dirty="0"/>
          </a:p>
        </p:txBody>
      </p:sp>
      <p:sp>
        <p:nvSpPr>
          <p:cNvPr id="3" name="Espace réservé du contenu 2"/>
          <p:cNvSpPr>
            <a:spLocks noGrp="1"/>
          </p:cNvSpPr>
          <p:nvPr>
            <p:ph idx="1"/>
          </p:nvPr>
        </p:nvSpPr>
        <p:spPr>
          <a:xfrm>
            <a:off x="928402" y="1821343"/>
            <a:ext cx="10533456" cy="3309296"/>
          </a:xfrm>
        </p:spPr>
        <p:txBody>
          <a:bodyPr/>
          <a:lstStyle/>
          <a:p>
            <a:pPr>
              <a:spcAft>
                <a:spcPts val="1200"/>
              </a:spcAft>
              <a:buClr>
                <a:schemeClr val="accent5"/>
              </a:buClr>
            </a:pPr>
            <a:r>
              <a:rPr lang="en-US" sz="2000" dirty="0" smtClean="0">
                <a:solidFill>
                  <a:schemeClr val="tx1"/>
                </a:solidFill>
              </a:rPr>
              <a:t>One key point to support this sharing approach around each Top Trend is to build a </a:t>
            </a:r>
            <a:r>
              <a:rPr lang="en-US" sz="2000" b="1" dirty="0" smtClean="0">
                <a:solidFill>
                  <a:schemeClr val="accent3"/>
                </a:solidFill>
              </a:rPr>
              <a:t>Subject Matter Experts (SME) Network</a:t>
            </a:r>
          </a:p>
          <a:p>
            <a:pPr>
              <a:spcAft>
                <a:spcPts val="1200"/>
              </a:spcAft>
              <a:buClr>
                <a:schemeClr val="accent5"/>
              </a:buClr>
            </a:pPr>
            <a:r>
              <a:rPr lang="en-US" sz="2000" dirty="0" smtClean="0">
                <a:solidFill>
                  <a:schemeClr val="tx1"/>
                </a:solidFill>
              </a:rPr>
              <a:t>In this objective, we created the following mailing list:</a:t>
            </a:r>
          </a:p>
          <a:p>
            <a:pPr>
              <a:spcAft>
                <a:spcPts val="1200"/>
              </a:spcAft>
              <a:buClr>
                <a:schemeClr val="accent5"/>
              </a:buClr>
            </a:pPr>
            <a:endParaRPr lang="en-US" sz="2000" dirty="0" smtClean="0">
              <a:solidFill>
                <a:schemeClr val="tx1"/>
              </a:solidFill>
            </a:endParaRPr>
          </a:p>
          <a:p>
            <a:pPr>
              <a:spcAft>
                <a:spcPts val="1200"/>
              </a:spcAft>
              <a:buClr>
                <a:schemeClr val="accent5"/>
              </a:buClr>
            </a:pPr>
            <a:endParaRPr lang="en-US" sz="2000" dirty="0" smtClean="0">
              <a:solidFill>
                <a:schemeClr val="tx1"/>
              </a:solidFill>
            </a:endParaRPr>
          </a:p>
          <a:p>
            <a:pPr>
              <a:spcAft>
                <a:spcPts val="1200"/>
              </a:spcAft>
              <a:buClr>
                <a:schemeClr val="accent5"/>
              </a:buClr>
            </a:pPr>
            <a:r>
              <a:rPr lang="en-US" sz="2000" dirty="0" smtClean="0">
                <a:solidFill>
                  <a:schemeClr val="tx1"/>
                </a:solidFill>
              </a:rPr>
              <a:t>All contributors to this </a:t>
            </a:r>
            <a:r>
              <a:rPr lang="en-US" sz="2000" dirty="0" err="1" smtClean="0">
                <a:solidFill>
                  <a:schemeClr val="tx1"/>
                </a:solidFill>
              </a:rPr>
              <a:t>StarterPack</a:t>
            </a:r>
            <a:r>
              <a:rPr lang="en-US" sz="2000" dirty="0" smtClean="0">
                <a:solidFill>
                  <a:schemeClr val="tx1"/>
                </a:solidFill>
              </a:rPr>
              <a:t> have been already added to this mailing list. If you also work on a </a:t>
            </a:r>
            <a:r>
              <a:rPr lang="en-US" sz="2000" dirty="0" err="1" smtClean="0">
                <a:solidFill>
                  <a:schemeClr val="tx1"/>
                </a:solidFill>
              </a:rPr>
              <a:t>MicroServices</a:t>
            </a:r>
            <a:r>
              <a:rPr lang="en-US" sz="2000" dirty="0" smtClean="0">
                <a:solidFill>
                  <a:schemeClr val="tx1"/>
                </a:solidFill>
              </a:rPr>
              <a:t> project, or have some expertise that you can share on this topic, please </a:t>
            </a:r>
            <a:r>
              <a:rPr lang="en-US" sz="2000" b="1" dirty="0" smtClean="0">
                <a:solidFill>
                  <a:schemeClr val="tx1"/>
                </a:solidFill>
                <a:hlinkClick r:id="rId2"/>
              </a:rPr>
              <a:t>advise us to add you in this list</a:t>
            </a:r>
            <a:r>
              <a:rPr lang="en-US" sz="2000" dirty="0" smtClean="0">
                <a:solidFill>
                  <a:schemeClr val="tx1"/>
                </a:solidFill>
              </a:rPr>
              <a:t>.</a:t>
            </a:r>
            <a:endParaRPr lang="en-US" sz="2000" dirty="0">
              <a:solidFill>
                <a:schemeClr val="tx1"/>
              </a:solidFill>
            </a:endParaRPr>
          </a:p>
        </p:txBody>
      </p:sp>
      <p:pic>
        <p:nvPicPr>
          <p:cNvPr id="19" name="Image 1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46947" y="76986"/>
            <a:ext cx="985676" cy="631843"/>
          </a:xfrm>
          <a:prstGeom prst="rect">
            <a:avLst/>
          </a:prstGeom>
        </p:spPr>
      </p:pic>
      <p:grpSp>
        <p:nvGrpSpPr>
          <p:cNvPr id="54" name="Groupe 53"/>
          <p:cNvGrpSpPr/>
          <p:nvPr/>
        </p:nvGrpSpPr>
        <p:grpSpPr>
          <a:xfrm>
            <a:off x="10483442" y="4963131"/>
            <a:ext cx="2097856" cy="1751599"/>
            <a:chOff x="10403053" y="4802359"/>
            <a:chExt cx="2097856" cy="1751599"/>
          </a:xfrm>
        </p:grpSpPr>
        <p:grpSp>
          <p:nvGrpSpPr>
            <p:cNvPr id="27" name="Groupe 26"/>
            <p:cNvGrpSpPr/>
            <p:nvPr/>
          </p:nvGrpSpPr>
          <p:grpSpPr>
            <a:xfrm rot="891072">
              <a:off x="10869934" y="4802359"/>
              <a:ext cx="1630975" cy="1751599"/>
              <a:chOff x="11206694" y="-22834"/>
              <a:chExt cx="910616" cy="980021"/>
            </a:xfrm>
            <a:scene3d>
              <a:camera prst="isometricOffAxis2Left">
                <a:rot lat="1785800" lon="20359333" rev="20845426"/>
              </a:camera>
              <a:lightRig rig="threePt" dir="t"/>
            </a:scene3d>
          </p:grpSpPr>
          <p:sp>
            <p:nvSpPr>
              <p:cNvPr id="28" name="ZoneTexte 27"/>
              <p:cNvSpPr txBox="1"/>
              <p:nvPr/>
            </p:nvSpPr>
            <p:spPr>
              <a:xfrm>
                <a:off x="11206694" y="-22834"/>
                <a:ext cx="190642" cy="338554"/>
              </a:xfrm>
              <a:prstGeom prst="rect">
                <a:avLst/>
              </a:prstGeom>
              <a:noFill/>
            </p:spPr>
            <p:txBody>
              <a:bodyPr wrap="square" rtlCol="0">
                <a:spAutoFit/>
              </a:bodyPr>
              <a:lstStyle/>
              <a:p>
                <a:pPr algn="ctr" defTabSz="603647"/>
                <a:r>
                  <a:rPr lang="fr-FR" sz="1600" b="1" i="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V</a:t>
                </a:r>
              </a:p>
            </p:txBody>
          </p:sp>
          <p:sp>
            <p:nvSpPr>
              <p:cNvPr id="29" name="ZoneTexte 28"/>
              <p:cNvSpPr txBox="1"/>
              <p:nvPr/>
            </p:nvSpPr>
            <p:spPr>
              <a:xfrm>
                <a:off x="11206694" y="130472"/>
                <a:ext cx="190642" cy="338554"/>
              </a:xfrm>
              <a:prstGeom prst="rect">
                <a:avLst/>
              </a:prstGeom>
              <a:noFill/>
            </p:spPr>
            <p:txBody>
              <a:bodyPr wrap="square" rtlCol="0">
                <a:spAutoFit/>
              </a:bodyPr>
              <a:lstStyle/>
              <a:p>
                <a:pPr algn="ctr" defTabSz="603647"/>
                <a:r>
                  <a:rPr lang="fr-FR" sz="1600" b="1" i="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a:t>
                </a:r>
              </a:p>
            </p:txBody>
          </p:sp>
          <p:sp>
            <p:nvSpPr>
              <p:cNvPr id="30" name="ZoneTexte 29"/>
              <p:cNvSpPr txBox="1"/>
              <p:nvPr/>
            </p:nvSpPr>
            <p:spPr>
              <a:xfrm>
                <a:off x="11206694" y="279407"/>
                <a:ext cx="190642" cy="338554"/>
              </a:xfrm>
              <a:prstGeom prst="rect">
                <a:avLst/>
              </a:prstGeom>
              <a:noFill/>
            </p:spPr>
            <p:txBody>
              <a:bodyPr wrap="square" rtlCol="0">
                <a:spAutoFit/>
              </a:bodyPr>
              <a:lstStyle/>
              <a:p>
                <a:pPr algn="ctr" defTabSz="603647"/>
                <a:r>
                  <a:rPr lang="fr-FR" sz="1600" b="1" i="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a:t>
                </a:r>
              </a:p>
            </p:txBody>
          </p:sp>
          <p:sp>
            <p:nvSpPr>
              <p:cNvPr id="31" name="ZoneTexte 30"/>
              <p:cNvSpPr txBox="1"/>
              <p:nvPr/>
            </p:nvSpPr>
            <p:spPr>
              <a:xfrm>
                <a:off x="11211531" y="432809"/>
                <a:ext cx="905779" cy="223862"/>
              </a:xfrm>
              <a:prstGeom prst="rect">
                <a:avLst/>
              </a:prstGeom>
              <a:noFill/>
            </p:spPr>
            <p:txBody>
              <a:bodyPr wrap="square" lIns="72000" rIns="72000" rtlCol="0">
                <a:spAutoFit/>
              </a:bodyPr>
              <a:lstStyle/>
              <a:p>
                <a:pPr defTabSz="603647"/>
                <a:r>
                  <a:rPr lang="fr-FR" sz="2000" b="1" i="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Sharing</a:t>
                </a:r>
              </a:p>
            </p:txBody>
          </p:sp>
          <p:sp>
            <p:nvSpPr>
              <p:cNvPr id="32" name="ZoneTexte 31"/>
              <p:cNvSpPr txBox="1"/>
              <p:nvPr/>
            </p:nvSpPr>
            <p:spPr>
              <a:xfrm>
                <a:off x="11206694" y="618633"/>
                <a:ext cx="190642" cy="338554"/>
              </a:xfrm>
              <a:prstGeom prst="rect">
                <a:avLst/>
              </a:prstGeom>
              <a:noFill/>
            </p:spPr>
            <p:txBody>
              <a:bodyPr wrap="square" rtlCol="0">
                <a:spAutoFit/>
              </a:bodyPr>
              <a:lstStyle/>
              <a:p>
                <a:pPr algn="ctr" defTabSz="603647"/>
                <a:r>
                  <a:rPr lang="fr-FR" sz="1600" b="1" i="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E</a:t>
                </a:r>
              </a:p>
            </p:txBody>
          </p:sp>
        </p:grpSp>
        <p:pic>
          <p:nvPicPr>
            <p:cNvPr id="35" name="Image 34"/>
            <p:cNvPicPr>
              <a:picLocks noChangeAspect="1"/>
            </p:cNvPicPr>
            <p:nvPr/>
          </p:nvPicPr>
          <p:blipFill rotWithShape="1">
            <a:blip r:embed="rId4" cstate="screen">
              <a:extLst>
                <a:ext uri="{28A0092B-C50C-407E-A947-70E740481C1C}">
                  <a14:useLocalDpi xmlns:a14="http://schemas.microsoft.com/office/drawing/2010/main"/>
                </a:ext>
              </a:extLst>
            </a:blip>
            <a:srcRect r="17094"/>
            <a:stretch/>
          </p:blipFill>
          <p:spPr>
            <a:xfrm rot="743824">
              <a:off x="10680154" y="5342155"/>
              <a:ext cx="226743" cy="280073"/>
            </a:xfrm>
            <a:prstGeom prst="rect">
              <a:avLst/>
            </a:prstGeom>
            <a:scene3d>
              <a:camera prst="isometricOffAxis2Left">
                <a:rot lat="506548" lon="256884" rev="20625907"/>
              </a:camera>
              <a:lightRig rig="threePt" dir="t"/>
            </a:scene3d>
          </p:spPr>
        </p:pic>
        <p:pic>
          <p:nvPicPr>
            <p:cNvPr id="37" name="Image 36"/>
            <p:cNvPicPr>
              <a:picLocks noChangeAspect="1"/>
            </p:cNvPicPr>
            <p:nvPr/>
          </p:nvPicPr>
          <p:blipFill>
            <a:blip r:embed="rId5"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flipH="1">
              <a:off x="10403053" y="4861279"/>
              <a:ext cx="607142" cy="607142"/>
            </a:xfrm>
            <a:prstGeom prst="rect">
              <a:avLst/>
            </a:prstGeom>
          </p:spPr>
        </p:pic>
      </p:grpSp>
      <p:sp>
        <p:nvSpPr>
          <p:cNvPr id="17" name="CPTK12TOCA05m01"/>
          <p:cNvSpPr/>
          <p:nvPr/>
        </p:nvSpPr>
        <p:spPr bwMode="auto">
          <a:xfrm>
            <a:off x="3602501" y="3122960"/>
            <a:ext cx="5036674" cy="494487"/>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0" tIns="0" rIns="36000" bIns="0" numCol="1" rtlCol="0" anchor="ctr" anchorCtr="0" compatLnSpc="1">
            <a:prstTxWarp prst="textNoShape">
              <a:avLst/>
            </a:prstTxWarp>
            <a:noAutofit/>
          </a:bodyPr>
          <a:lstStyle/>
          <a:p>
            <a:pPr lvl="0" algn="ctr" defTabSz="914342">
              <a:spcAft>
                <a:spcPts val="600"/>
              </a:spcAft>
              <a:buClr>
                <a:srgbClr val="CBD300"/>
              </a:buClr>
              <a:tabLst>
                <a:tab pos="271463" algn="l"/>
              </a:tabLst>
            </a:pPr>
            <a:r>
              <a:rPr lang="fr-FR" b="1" dirty="0" smtClean="0">
                <a:solidFill>
                  <a:schemeClr val="tx1"/>
                </a:solidFill>
                <a:hlinkClick r:id="rId6"/>
              </a:rPr>
              <a:t>Archi-SME-Microservices@capgemini.com</a:t>
            </a:r>
            <a:endParaRPr lang="fr-FR" b="1"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079688147"/>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F0888538-0BA3-4422-B253-7F4F5B4CD928" descr="729CDD60-87D6-4C74-B18B-C6DEE65B6DBA@corp"/>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0" y="-29497"/>
            <a:ext cx="12192517" cy="1261134"/>
          </a:xfrm>
          <a:prstGeom prst="rect">
            <a:avLst/>
          </a:prstGeom>
          <a:noFill/>
          <a:ln>
            <a:noFill/>
          </a:ln>
        </p:spPr>
      </p:pic>
      <p:sp>
        <p:nvSpPr>
          <p:cNvPr id="11" name="CPTK01CPTK01HEADER"/>
          <p:cNvSpPr txBox="1"/>
          <p:nvPr/>
        </p:nvSpPr>
        <p:spPr>
          <a:xfrm>
            <a:off x="1522412" y="194849"/>
            <a:ext cx="9144000" cy="630237"/>
          </a:xfrm>
          <a:prstGeom prst="rect">
            <a:avLst/>
          </a:prstGeom>
          <a:solidFill>
            <a:srgbClr val="FFFFFF">
              <a:alpha val="0"/>
            </a:srgbClr>
          </a:solidFill>
          <a:ln w="9525">
            <a:noFill/>
          </a:ln>
          <a:effectLst/>
        </p:spPr>
        <p:txBody>
          <a:bodyPr vert="horz" wrap="square" lIns="0" tIns="89852" rIns="89852" bIns="89852" rtlCol="0" anchor="ctr" anchorCtr="0">
            <a:noAutofit/>
          </a:bodyPr>
          <a:lstStyle/>
          <a:p>
            <a:pPr algn="ctr" fontAlgn="base">
              <a:spcBef>
                <a:spcPct val="0"/>
              </a:spcBef>
              <a:spcAft>
                <a:spcPct val="0"/>
              </a:spcAft>
              <a:buClr>
                <a:srgbClr val="EE7D11"/>
              </a:buClr>
              <a:buSzPct val="80000"/>
            </a:pPr>
            <a:r>
              <a:rPr lang="fr-FR" sz="3200" dirty="0">
                <a:solidFill>
                  <a:srgbClr val="263147"/>
                </a:solidFill>
                <a:cs typeface="Arial" pitchFamily="34" charset="0"/>
              </a:rPr>
              <a:t>Agenda</a:t>
            </a:r>
          </a:p>
        </p:txBody>
      </p:sp>
      <p:graphicFrame>
        <p:nvGraphicFramePr>
          <p:cNvPr id="12" name="Diagramme 11"/>
          <p:cNvGraphicFramePr/>
          <p:nvPr>
            <p:extLst>
              <p:ext uri="{D42A27DB-BD31-4B8C-83A1-F6EECF244321}">
                <p14:modId xmlns:p14="http://schemas.microsoft.com/office/powerpoint/2010/main" val="3163632828"/>
              </p:ext>
            </p:extLst>
          </p:nvPr>
        </p:nvGraphicFramePr>
        <p:xfrm>
          <a:off x="1753089" y="1362888"/>
          <a:ext cx="8685823" cy="4888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3193770"/>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Useful links to start with Microservices</a:t>
            </a:r>
            <a:endParaRPr lang="en-US" dirty="0"/>
          </a:p>
        </p:txBody>
      </p:sp>
      <p:sp>
        <p:nvSpPr>
          <p:cNvPr id="3" name="Espace réservé du contenu 2"/>
          <p:cNvSpPr>
            <a:spLocks noGrp="1"/>
          </p:cNvSpPr>
          <p:nvPr>
            <p:ph idx="1"/>
          </p:nvPr>
        </p:nvSpPr>
        <p:spPr>
          <a:xfrm>
            <a:off x="720309" y="1936949"/>
            <a:ext cx="10811780" cy="3402436"/>
          </a:xfrm>
        </p:spPr>
        <p:txBody>
          <a:bodyPr/>
          <a:lstStyle/>
          <a:p>
            <a:pPr marL="614362" lvl="0" indent="-342900">
              <a:spcAft>
                <a:spcPts val="1200"/>
              </a:spcAft>
              <a:buClr>
                <a:schemeClr val="tx2"/>
              </a:buClr>
              <a:buFont typeface="Wingdings" panose="05000000000000000000" pitchFamily="2" charset="2"/>
              <a:buChar char="q"/>
            </a:pPr>
            <a:r>
              <a:rPr lang="en-US" sz="1800" b="1" dirty="0" err="1">
                <a:solidFill>
                  <a:schemeClr val="accent3"/>
                </a:solidFill>
              </a:rPr>
              <a:t>Capgemini</a:t>
            </a:r>
            <a:r>
              <a:rPr lang="en-US" sz="1800" b="1" dirty="0">
                <a:solidFill>
                  <a:schemeClr val="accent3"/>
                </a:solidFill>
              </a:rPr>
              <a:t> White Paper </a:t>
            </a:r>
            <a:r>
              <a:rPr lang="en-US" sz="1800" dirty="0">
                <a:solidFill>
                  <a:schemeClr val="tx1"/>
                </a:solidFill>
              </a:rPr>
              <a:t>(June 2016) </a:t>
            </a:r>
            <a:r>
              <a:rPr lang="en-US" sz="1800" dirty="0" smtClean="0">
                <a:solidFill>
                  <a:schemeClr val="tx1"/>
                </a:solidFill>
              </a:rPr>
              <a:t>– Microservices in </a:t>
            </a:r>
            <a:r>
              <a:rPr lang="en-US" sz="1800" dirty="0">
                <a:solidFill>
                  <a:schemeClr val="tx1"/>
                </a:solidFill>
              </a:rPr>
              <a:t>cloud-based Infrastructure: </a:t>
            </a:r>
            <a:r>
              <a:rPr lang="en-US" sz="1600" dirty="0">
                <a:solidFill>
                  <a:schemeClr val="tx1"/>
                </a:solidFill>
                <a:hlinkClick r:id="rId2"/>
              </a:rPr>
              <a:t>https://</a:t>
            </a:r>
            <a:r>
              <a:rPr lang="en-US" sz="1600" dirty="0" smtClean="0">
                <a:solidFill>
                  <a:schemeClr val="tx1"/>
                </a:solidFill>
                <a:hlinkClick r:id="rId2"/>
              </a:rPr>
              <a:t>www.capgemini.com/resources/microservices-in-cloud-based-infrastructure</a:t>
            </a:r>
            <a:r>
              <a:rPr lang="en-US" sz="1600" dirty="0" smtClean="0">
                <a:solidFill>
                  <a:schemeClr val="tx1"/>
                </a:solidFill>
              </a:rPr>
              <a:t> </a:t>
            </a:r>
            <a:endParaRPr lang="en-US" sz="1600" dirty="0">
              <a:solidFill>
                <a:schemeClr val="tx1"/>
              </a:solidFill>
            </a:endParaRPr>
          </a:p>
          <a:p>
            <a:pPr marL="614362" lvl="0" indent="-342900">
              <a:spcAft>
                <a:spcPts val="1200"/>
              </a:spcAft>
              <a:buClr>
                <a:schemeClr val="tx2"/>
              </a:buClr>
              <a:buFont typeface="Wingdings" panose="05000000000000000000" pitchFamily="2" charset="2"/>
              <a:buChar char="q"/>
            </a:pPr>
            <a:r>
              <a:rPr lang="en-US" sz="1800" b="1" dirty="0">
                <a:solidFill>
                  <a:schemeClr val="accent3"/>
                </a:solidFill>
              </a:rPr>
              <a:t>IBM Redbook </a:t>
            </a:r>
            <a:r>
              <a:rPr lang="en-US" sz="1800" dirty="0" smtClean="0">
                <a:solidFill>
                  <a:schemeClr val="tx1"/>
                </a:solidFill>
              </a:rPr>
              <a:t>(April 2016) – Microservices from </a:t>
            </a:r>
            <a:r>
              <a:rPr lang="en-US" sz="1800" dirty="0">
                <a:solidFill>
                  <a:schemeClr val="tx1"/>
                </a:solidFill>
              </a:rPr>
              <a:t>Theory to </a:t>
            </a:r>
            <a:r>
              <a:rPr lang="en-US" sz="1800" dirty="0" smtClean="0">
                <a:solidFill>
                  <a:schemeClr val="tx1"/>
                </a:solidFill>
              </a:rPr>
              <a:t>Practice: Creating </a:t>
            </a:r>
            <a:r>
              <a:rPr lang="en-US" sz="1800" dirty="0">
                <a:solidFill>
                  <a:schemeClr val="tx1"/>
                </a:solidFill>
              </a:rPr>
              <a:t>Applications in IBM </a:t>
            </a:r>
            <a:r>
              <a:rPr lang="en-US" sz="1800" dirty="0" err="1">
                <a:solidFill>
                  <a:schemeClr val="tx1"/>
                </a:solidFill>
              </a:rPr>
              <a:t>Bluemix</a:t>
            </a:r>
            <a:r>
              <a:rPr lang="en-US" sz="1800" dirty="0">
                <a:solidFill>
                  <a:schemeClr val="tx1"/>
                </a:solidFill>
              </a:rPr>
              <a:t> Using the Microservices Approach: </a:t>
            </a:r>
            <a:r>
              <a:rPr lang="en-US" sz="1600" i="1" dirty="0">
                <a:solidFill>
                  <a:schemeClr val="tx1"/>
                </a:solidFill>
                <a:hlinkClick r:id="rId3"/>
              </a:rPr>
              <a:t>http://</a:t>
            </a:r>
            <a:r>
              <a:rPr lang="en-US" sz="1600" i="1" dirty="0" smtClean="0">
                <a:solidFill>
                  <a:schemeClr val="tx1"/>
                </a:solidFill>
                <a:hlinkClick r:id="rId3"/>
              </a:rPr>
              <a:t>www.redbooks.ibm.com/abstracts/sg248275.html?Open</a:t>
            </a:r>
            <a:endParaRPr lang="en-US" sz="1600" i="1" dirty="0" smtClean="0">
              <a:solidFill>
                <a:schemeClr val="tx1"/>
              </a:solidFill>
            </a:endParaRPr>
          </a:p>
          <a:p>
            <a:pPr marL="614362" lvl="0" indent="-342900">
              <a:spcAft>
                <a:spcPts val="1200"/>
              </a:spcAft>
              <a:buClr>
                <a:schemeClr val="tx2"/>
              </a:buClr>
              <a:buFont typeface="Wingdings" panose="05000000000000000000" pitchFamily="2" charset="2"/>
              <a:buChar char="q"/>
            </a:pPr>
            <a:r>
              <a:rPr lang="en-US" sz="1800" b="1" dirty="0" err="1" smtClean="0">
                <a:solidFill>
                  <a:schemeClr val="accent3"/>
                </a:solidFill>
              </a:rPr>
              <a:t>RedHat</a:t>
            </a:r>
            <a:r>
              <a:rPr lang="en-US" sz="1800" b="1" dirty="0" smtClean="0">
                <a:solidFill>
                  <a:schemeClr val="accent3"/>
                </a:solidFill>
              </a:rPr>
              <a:t> White Paper </a:t>
            </a:r>
            <a:r>
              <a:rPr lang="en-US" sz="1800" dirty="0">
                <a:solidFill>
                  <a:schemeClr val="tx1"/>
                </a:solidFill>
              </a:rPr>
              <a:t>(February 2016) </a:t>
            </a:r>
            <a:r>
              <a:rPr lang="en-US" sz="1800" dirty="0" smtClean="0">
                <a:solidFill>
                  <a:schemeClr val="tx1"/>
                </a:solidFill>
              </a:rPr>
              <a:t>– Achieve a successful </a:t>
            </a:r>
            <a:r>
              <a:rPr lang="en-US" sz="1800" dirty="0" err="1" smtClean="0">
                <a:solidFill>
                  <a:schemeClr val="tx1"/>
                </a:solidFill>
              </a:rPr>
              <a:t>microservices</a:t>
            </a:r>
            <a:r>
              <a:rPr lang="en-US" sz="1800" dirty="0" smtClean="0">
                <a:solidFill>
                  <a:schemeClr val="tx1"/>
                </a:solidFill>
              </a:rPr>
              <a:t> architecture: </a:t>
            </a:r>
            <a:r>
              <a:rPr lang="en-US" sz="1600" i="1" dirty="0">
                <a:solidFill>
                  <a:schemeClr val="accent3"/>
                </a:solidFill>
                <a:hlinkClick r:id="rId4"/>
              </a:rPr>
              <a:t>https://</a:t>
            </a:r>
            <a:r>
              <a:rPr lang="en-US" sz="1600" i="1" dirty="0" smtClean="0">
                <a:solidFill>
                  <a:schemeClr val="accent3"/>
                </a:solidFill>
                <a:hlinkClick r:id="rId4"/>
              </a:rPr>
              <a:t>www.redhat.com/en/resources/microservices-improved-architecture-design</a:t>
            </a:r>
            <a:endParaRPr lang="en-US" sz="1800" i="1" dirty="0">
              <a:solidFill>
                <a:schemeClr val="accent3"/>
              </a:solidFill>
            </a:endParaRPr>
          </a:p>
          <a:p>
            <a:pPr marL="614362" lvl="0" indent="-342900">
              <a:spcAft>
                <a:spcPts val="1200"/>
              </a:spcAft>
              <a:buClr>
                <a:schemeClr val="tx2"/>
              </a:buClr>
              <a:buFont typeface="Wingdings" panose="05000000000000000000" pitchFamily="2" charset="2"/>
              <a:buChar char="q"/>
            </a:pPr>
            <a:r>
              <a:rPr lang="en-US" sz="1800" b="1" dirty="0" smtClean="0">
                <a:solidFill>
                  <a:schemeClr val="accent3"/>
                </a:solidFill>
              </a:rPr>
              <a:t>Video</a:t>
            </a:r>
            <a:r>
              <a:rPr lang="en-US" sz="1800" dirty="0" smtClean="0">
                <a:solidFill>
                  <a:schemeClr val="tx1"/>
                </a:solidFill>
              </a:rPr>
              <a:t> – Microservices explained by Martin Fowler</a:t>
            </a:r>
            <a:r>
              <a:rPr lang="en-US" sz="1600" dirty="0" smtClean="0">
                <a:solidFill>
                  <a:schemeClr val="tx1"/>
                </a:solidFill>
              </a:rPr>
              <a:t>: </a:t>
            </a:r>
            <a:r>
              <a:rPr lang="fr-FR" altLang="fr-FR" sz="1600" i="1" u="sng" dirty="0" smtClean="0">
                <a:solidFill>
                  <a:srgbClr val="05386B"/>
                </a:solidFill>
                <a:latin typeface="Helvetica Neue"/>
                <a:hlinkClick r:id="rId5"/>
              </a:rPr>
              <a:t>https://www.youtube.com/watch?v=wgdBVIX9ifA</a:t>
            </a:r>
            <a:endParaRPr lang="en-US" altLang="fr-FR" sz="1800" dirty="0" smtClean="0">
              <a:solidFill>
                <a:schemeClr val="tx1"/>
              </a:solidFill>
            </a:endParaRPr>
          </a:p>
          <a:p>
            <a:pPr marL="614362" lvl="0" indent="-342900">
              <a:spcAft>
                <a:spcPts val="1200"/>
              </a:spcAft>
              <a:buClr>
                <a:schemeClr val="tx2"/>
              </a:buClr>
              <a:buFont typeface="Wingdings" panose="05000000000000000000" pitchFamily="2" charset="2"/>
              <a:buChar char="q"/>
            </a:pPr>
            <a:r>
              <a:rPr lang="en-US" sz="1800" b="1" dirty="0">
                <a:solidFill>
                  <a:schemeClr val="accent3"/>
                </a:solidFill>
              </a:rPr>
              <a:t>Blog</a:t>
            </a:r>
            <a:r>
              <a:rPr lang="en-US" sz="1800" dirty="0" smtClean="0">
                <a:solidFill>
                  <a:schemeClr val="tx1"/>
                </a:solidFill>
              </a:rPr>
              <a:t> – Martin Fowler’s Microservices Resource Guide: </a:t>
            </a:r>
            <a:r>
              <a:rPr lang="en-US" sz="1600" i="1" dirty="0" smtClean="0">
                <a:solidFill>
                  <a:schemeClr val="tx1"/>
                </a:solidFill>
                <a:hlinkClick r:id="rId6"/>
              </a:rPr>
              <a:t>https://martinfowler.com/microservices/</a:t>
            </a:r>
            <a:endParaRPr lang="en-US" sz="1600" i="1" dirty="0" smtClean="0">
              <a:solidFill>
                <a:schemeClr val="tx1"/>
              </a:solidFill>
            </a:endParaRPr>
          </a:p>
          <a:p>
            <a:pPr marL="614362" lvl="0" indent="-342900">
              <a:spcAft>
                <a:spcPts val="1200"/>
              </a:spcAft>
              <a:buClr>
                <a:schemeClr val="tx2"/>
              </a:buClr>
              <a:buFont typeface="Wingdings" panose="05000000000000000000" pitchFamily="2" charset="2"/>
              <a:buChar char="q"/>
            </a:pPr>
            <a:r>
              <a:rPr lang="en-US" sz="1800" b="1" dirty="0">
                <a:solidFill>
                  <a:schemeClr val="accent3"/>
                </a:solidFill>
              </a:rPr>
              <a:t>Blog</a:t>
            </a:r>
            <a:r>
              <a:rPr lang="en-US" sz="1800" dirty="0" smtClean="0">
                <a:solidFill>
                  <a:schemeClr val="tx1"/>
                </a:solidFill>
              </a:rPr>
              <a:t> </a:t>
            </a:r>
            <a:r>
              <a:rPr lang="en-US" sz="1800" dirty="0">
                <a:solidFill>
                  <a:schemeClr val="tx1"/>
                </a:solidFill>
              </a:rPr>
              <a:t>- Microservice architecture patterns and best practices: </a:t>
            </a:r>
            <a:r>
              <a:rPr lang="en-US" sz="1600" i="1" dirty="0">
                <a:solidFill>
                  <a:schemeClr val="tx1"/>
                </a:solidFill>
                <a:hlinkClick r:id="rId7"/>
              </a:rPr>
              <a:t>http://</a:t>
            </a:r>
            <a:r>
              <a:rPr lang="en-US" sz="1600" i="1" dirty="0" smtClean="0">
                <a:solidFill>
                  <a:schemeClr val="tx1"/>
                </a:solidFill>
                <a:hlinkClick r:id="rId7"/>
              </a:rPr>
              <a:t>microservices.io/index.html</a:t>
            </a:r>
            <a:endParaRPr lang="en-US" sz="1600" i="1" dirty="0" smtClean="0">
              <a:solidFill>
                <a:schemeClr val="tx1"/>
              </a:solidFill>
            </a:endParaRPr>
          </a:p>
          <a:p>
            <a:pPr marL="614362" lvl="0" indent="-342900">
              <a:spcAft>
                <a:spcPts val="1200"/>
              </a:spcAft>
              <a:buClr>
                <a:schemeClr val="tx2"/>
              </a:buClr>
              <a:buFont typeface="Wingdings" panose="05000000000000000000" pitchFamily="2" charset="2"/>
              <a:buChar char="q"/>
            </a:pPr>
            <a:endParaRPr lang="en-US" sz="1800" dirty="0" smtClean="0">
              <a:solidFill>
                <a:schemeClr val="tx1"/>
              </a:solidFill>
            </a:endParaRPr>
          </a:p>
        </p:txBody>
      </p:sp>
      <p:cxnSp>
        <p:nvCxnSpPr>
          <p:cNvPr id="24" name="Connecteur droit 23"/>
          <p:cNvCxnSpPr/>
          <p:nvPr/>
        </p:nvCxnSpPr>
        <p:spPr>
          <a:xfrm flipH="1">
            <a:off x="720309" y="1936949"/>
            <a:ext cx="0" cy="3161046"/>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grpSp>
        <p:nvGrpSpPr>
          <p:cNvPr id="11" name="Groupe 10"/>
          <p:cNvGrpSpPr/>
          <p:nvPr/>
        </p:nvGrpSpPr>
        <p:grpSpPr>
          <a:xfrm>
            <a:off x="10992463" y="19664"/>
            <a:ext cx="972000" cy="756000"/>
            <a:chOff x="7059560" y="0"/>
            <a:chExt cx="2517059" cy="1981201"/>
          </a:xfrm>
        </p:grpSpPr>
        <p:pic>
          <p:nvPicPr>
            <p:cNvPr id="32773" name="Picture 5" descr="Résultat de recherche d'images pour &quot;links&quot;"/>
            <p:cNvPicPr>
              <a:picLocks noChangeAspect="1" noChangeArrowheads="1"/>
            </p:cNvPicPr>
            <p:nvPr/>
          </p:nvPicPr>
          <p:blipFill rotWithShape="1">
            <a:blip r:embed="rId8" cstate="screen">
              <a:duotone>
                <a:schemeClr val="accent3">
                  <a:shade val="45000"/>
                  <a:satMod val="135000"/>
                </a:schemeClr>
                <a:prstClr val="white"/>
              </a:duotone>
              <a:extLst>
                <a:ext uri="{28A0092B-C50C-407E-A947-70E740481C1C}">
                  <a14:useLocalDpi xmlns:a14="http://schemas.microsoft.com/office/drawing/2010/main"/>
                </a:ext>
              </a:extLst>
            </a:blip>
            <a:srcRect/>
            <a:stretch/>
          </p:blipFill>
          <p:spPr bwMode="auto">
            <a:xfrm>
              <a:off x="7059560" y="0"/>
              <a:ext cx="2379407" cy="19812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9144000" y="392908"/>
              <a:ext cx="432619" cy="600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dirty="0" err="1" smtClean="0">
                <a:solidFill>
                  <a:schemeClr val="tx2">
                    <a:lumMod val="50000"/>
                  </a:schemeClr>
                </a:solidFill>
              </a:endParaRPr>
            </a:p>
          </p:txBody>
        </p:sp>
      </p:grpSp>
    </p:spTree>
    <p:extLst>
      <p:ext uri="{BB962C8B-B14F-4D97-AF65-F5344CB8AC3E}">
        <p14:creationId xmlns:p14="http://schemas.microsoft.com/office/powerpoint/2010/main" val="837130355"/>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Useful reports and analyses to start with </a:t>
            </a:r>
            <a:r>
              <a:rPr lang="en-US" dirty="0" err="1" smtClean="0"/>
              <a:t>MicroServices</a:t>
            </a:r>
            <a:endParaRPr lang="en-US" dirty="0"/>
          </a:p>
        </p:txBody>
      </p:sp>
      <p:sp>
        <p:nvSpPr>
          <p:cNvPr id="3" name="Espace réservé du contenu 2"/>
          <p:cNvSpPr>
            <a:spLocks noGrp="1"/>
          </p:cNvSpPr>
          <p:nvPr>
            <p:ph idx="1"/>
          </p:nvPr>
        </p:nvSpPr>
        <p:spPr>
          <a:xfrm>
            <a:off x="1307690" y="1021327"/>
            <a:ext cx="10697498" cy="4837471"/>
          </a:xfrm>
        </p:spPr>
        <p:txBody>
          <a:bodyPr/>
          <a:lstStyle/>
          <a:p>
            <a:pPr marL="628650" indent="-363538">
              <a:spcAft>
                <a:spcPts val="500"/>
              </a:spcAft>
              <a:buClr>
                <a:schemeClr val="tx2"/>
              </a:buClr>
              <a:buFont typeface="Wingdings" panose="05000000000000000000" pitchFamily="2" charset="2"/>
              <a:buChar char="q"/>
            </a:pPr>
            <a:r>
              <a:rPr lang="en-US" sz="1600" b="1" dirty="0" smtClean="0">
                <a:solidFill>
                  <a:schemeClr val="tx2"/>
                </a:solidFill>
                <a:hlinkClick r:id="rId2"/>
              </a:rPr>
              <a:t>Best Practices for </a:t>
            </a:r>
            <a:r>
              <a:rPr lang="en-US" sz="1600" b="1" dirty="0" err="1" smtClean="0">
                <a:solidFill>
                  <a:schemeClr val="tx2"/>
                </a:solidFill>
                <a:hlinkClick r:id="rId2"/>
              </a:rPr>
              <a:t>MicroServices</a:t>
            </a:r>
            <a:r>
              <a:rPr lang="en-US" sz="1600" b="1" dirty="0" smtClean="0">
                <a:solidFill>
                  <a:schemeClr val="tx2"/>
                </a:solidFill>
                <a:hlinkClick r:id="rId2"/>
              </a:rPr>
              <a:t> Architectures </a:t>
            </a:r>
            <a:r>
              <a:rPr lang="en-US" sz="1600" b="1" dirty="0">
                <a:solidFill>
                  <a:schemeClr val="tx1"/>
                </a:solidFill>
              </a:rPr>
              <a:t>(Aliasgar Muchhala, </a:t>
            </a:r>
            <a:r>
              <a:rPr lang="en-US" sz="1600" b="1" dirty="0" err="1">
                <a:solidFill>
                  <a:schemeClr val="tx1"/>
                </a:solidFill>
              </a:rPr>
              <a:t>Capgemini</a:t>
            </a:r>
            <a:r>
              <a:rPr lang="en-US" sz="1600" b="1" dirty="0">
                <a:solidFill>
                  <a:schemeClr val="tx1"/>
                </a:solidFill>
              </a:rPr>
              <a:t>, May 2017)</a:t>
            </a:r>
            <a:endParaRPr lang="en-US" sz="1600" b="1" dirty="0">
              <a:solidFill>
                <a:schemeClr val="tx1"/>
              </a:solidFill>
              <a:hlinkClick r:id="rId3"/>
            </a:endParaRPr>
          </a:p>
          <a:p>
            <a:pPr marL="628650" lvl="0" indent="-363538">
              <a:spcAft>
                <a:spcPts val="500"/>
              </a:spcAft>
              <a:buClr>
                <a:schemeClr val="tx2"/>
              </a:buClr>
              <a:buFont typeface="Wingdings" panose="05000000000000000000" pitchFamily="2" charset="2"/>
              <a:buChar char="q"/>
            </a:pPr>
            <a:r>
              <a:rPr lang="en-US" sz="1600" b="1" dirty="0" err="1" smtClean="0">
                <a:solidFill>
                  <a:schemeClr val="tx2"/>
                </a:solidFill>
                <a:hlinkClick r:id="rId4"/>
              </a:rPr>
              <a:t>Microservices</a:t>
            </a:r>
            <a:r>
              <a:rPr lang="en-US" sz="1600" b="1" dirty="0" smtClean="0">
                <a:solidFill>
                  <a:schemeClr val="tx2"/>
                </a:solidFill>
                <a:hlinkClick r:id="rId4"/>
              </a:rPr>
              <a:t> </a:t>
            </a:r>
            <a:r>
              <a:rPr lang="en-US" sz="1600" b="1" dirty="0">
                <a:solidFill>
                  <a:schemeClr val="tx2"/>
                </a:solidFill>
                <a:hlinkClick r:id="rId4"/>
              </a:rPr>
              <a:t>Have An Important Role In The Future Of Solution Architecture </a:t>
            </a:r>
            <a:r>
              <a:rPr lang="en-US" sz="1600" b="1" dirty="0">
                <a:solidFill>
                  <a:schemeClr val="tx1"/>
                </a:solidFill>
              </a:rPr>
              <a:t>(Forrester, July 2015</a:t>
            </a:r>
            <a:r>
              <a:rPr lang="en-US" sz="1600" b="1" dirty="0" smtClean="0">
                <a:solidFill>
                  <a:schemeClr val="tx1"/>
                </a:solidFill>
              </a:rPr>
              <a:t>)</a:t>
            </a:r>
            <a:endParaRPr lang="fr-FR" sz="1600" dirty="0">
              <a:solidFill>
                <a:schemeClr val="tx1"/>
              </a:solidFill>
            </a:endParaRPr>
          </a:p>
          <a:p>
            <a:pPr marL="891278" lvl="1" indent="-363538">
              <a:spcAft>
                <a:spcPts val="500"/>
              </a:spcAft>
              <a:buClr>
                <a:schemeClr val="accent2"/>
              </a:buClr>
              <a:buFont typeface="Wingdings" panose="05000000000000000000" pitchFamily="2" charset="2"/>
              <a:buChar char="ü"/>
            </a:pPr>
            <a:r>
              <a:rPr lang="en-US" sz="1200" b="1" i="1" dirty="0">
                <a:solidFill>
                  <a:schemeClr val="tx1"/>
                </a:solidFill>
              </a:rPr>
              <a:t>Key </a:t>
            </a:r>
            <a:r>
              <a:rPr lang="en-US" sz="1200" b="1" i="1" dirty="0" smtClean="0">
                <a:solidFill>
                  <a:schemeClr val="tx1"/>
                </a:solidFill>
              </a:rPr>
              <a:t>takeaways: </a:t>
            </a:r>
            <a:r>
              <a:rPr lang="en-US" sz="1200" i="1" dirty="0" smtClean="0">
                <a:solidFill>
                  <a:schemeClr val="tx1"/>
                </a:solidFill>
              </a:rPr>
              <a:t>Important </a:t>
            </a:r>
            <a:r>
              <a:rPr lang="en-US" sz="1200" i="1" dirty="0">
                <a:solidFill>
                  <a:schemeClr val="tx1"/>
                </a:solidFill>
              </a:rPr>
              <a:t>Benefits For Future Enterprise Solution </a:t>
            </a:r>
            <a:r>
              <a:rPr lang="en-US" sz="1200" i="1" dirty="0" smtClean="0">
                <a:solidFill>
                  <a:schemeClr val="tx1"/>
                </a:solidFill>
              </a:rPr>
              <a:t>Architectures; Microservices </a:t>
            </a:r>
            <a:r>
              <a:rPr lang="en-US" sz="1200" i="1" dirty="0">
                <a:solidFill>
                  <a:schemeClr val="tx1"/>
                </a:solidFill>
              </a:rPr>
              <a:t>Are Components, APIs, Or </a:t>
            </a:r>
            <a:r>
              <a:rPr lang="en-US" sz="1200" i="1" dirty="0" smtClean="0">
                <a:solidFill>
                  <a:schemeClr val="tx1"/>
                </a:solidFill>
              </a:rPr>
              <a:t>Both; Strategy </a:t>
            </a:r>
            <a:r>
              <a:rPr lang="en-US" sz="1200" i="1" dirty="0">
                <a:solidFill>
                  <a:schemeClr val="tx1"/>
                </a:solidFill>
              </a:rPr>
              <a:t>Must Address Development And Runtime </a:t>
            </a:r>
            <a:r>
              <a:rPr lang="en-US" sz="1200" i="1" dirty="0" smtClean="0">
                <a:solidFill>
                  <a:schemeClr val="tx1"/>
                </a:solidFill>
              </a:rPr>
              <a:t>Dependencies, Careful </a:t>
            </a:r>
            <a:r>
              <a:rPr lang="en-US" sz="1200" i="1" dirty="0">
                <a:solidFill>
                  <a:schemeClr val="tx1"/>
                </a:solidFill>
              </a:rPr>
              <a:t>preparation </a:t>
            </a:r>
            <a:r>
              <a:rPr lang="en-US" sz="1200" i="1" dirty="0" smtClean="0">
                <a:solidFill>
                  <a:schemeClr val="tx1"/>
                </a:solidFill>
              </a:rPr>
              <a:t>and </a:t>
            </a:r>
            <a:r>
              <a:rPr lang="en-US" sz="1200" i="1" dirty="0">
                <a:solidFill>
                  <a:schemeClr val="tx1"/>
                </a:solidFill>
              </a:rPr>
              <a:t>measured approach</a:t>
            </a:r>
            <a:endParaRPr lang="fr-FR" sz="1200" i="1" dirty="0">
              <a:solidFill>
                <a:schemeClr val="tx1"/>
              </a:solidFill>
            </a:endParaRPr>
          </a:p>
          <a:p>
            <a:pPr marL="628650" lvl="0" indent="-363538">
              <a:spcAft>
                <a:spcPts val="500"/>
              </a:spcAft>
              <a:buClr>
                <a:schemeClr val="tx2"/>
              </a:buClr>
              <a:buFont typeface="Wingdings" panose="05000000000000000000" pitchFamily="2" charset="2"/>
              <a:buChar char="q"/>
            </a:pPr>
            <a:r>
              <a:rPr lang="en-US" sz="1600" b="1" dirty="0" smtClean="0">
                <a:solidFill>
                  <a:schemeClr val="tx2"/>
                </a:solidFill>
                <a:hlinkClick r:id="rId5"/>
              </a:rPr>
              <a:t>How </a:t>
            </a:r>
            <a:r>
              <a:rPr lang="en-US" sz="1600" b="1" dirty="0">
                <a:solidFill>
                  <a:schemeClr val="tx2"/>
                </a:solidFill>
                <a:hlinkClick r:id="rId5"/>
              </a:rPr>
              <a:t>To Capture The Benefits Of Microservice Design </a:t>
            </a:r>
            <a:r>
              <a:rPr lang="en-US" sz="1600" b="1" dirty="0">
                <a:solidFill>
                  <a:schemeClr val="tx1"/>
                </a:solidFill>
              </a:rPr>
              <a:t>(Forrester, May 2016</a:t>
            </a:r>
            <a:r>
              <a:rPr lang="en-US" sz="1600" b="1" dirty="0" smtClean="0">
                <a:solidFill>
                  <a:schemeClr val="tx1"/>
                </a:solidFill>
              </a:rPr>
              <a:t>)</a:t>
            </a:r>
            <a:endParaRPr lang="fr-FR" sz="1600" dirty="0">
              <a:solidFill>
                <a:schemeClr val="tx1"/>
              </a:solidFill>
            </a:endParaRPr>
          </a:p>
          <a:p>
            <a:pPr marL="891278" lvl="1" indent="-363538">
              <a:spcAft>
                <a:spcPts val="500"/>
              </a:spcAft>
              <a:buClr>
                <a:schemeClr val="accent2"/>
              </a:buClr>
              <a:buFont typeface="Wingdings" panose="05000000000000000000" pitchFamily="2" charset="2"/>
              <a:buChar char="ü"/>
            </a:pPr>
            <a:r>
              <a:rPr lang="en-US" sz="1200" b="1" i="1" dirty="0">
                <a:solidFill>
                  <a:schemeClr val="tx1"/>
                </a:solidFill>
              </a:rPr>
              <a:t>Key takeaways: </a:t>
            </a:r>
            <a:r>
              <a:rPr lang="en-US" sz="1200" i="1" dirty="0">
                <a:solidFill>
                  <a:schemeClr val="tx1"/>
                </a:solidFill>
              </a:rPr>
              <a:t>Developers Find Pragmatic Microservices, Microservices Are Remaking App </a:t>
            </a:r>
            <a:r>
              <a:rPr lang="en-US" sz="1200" i="1" dirty="0" smtClean="0">
                <a:solidFill>
                  <a:schemeClr val="tx1"/>
                </a:solidFill>
              </a:rPr>
              <a:t>Platforms, the 3 phases of adoption</a:t>
            </a:r>
            <a:endParaRPr lang="fr-FR" sz="1200" i="1" dirty="0">
              <a:solidFill>
                <a:schemeClr val="tx1"/>
              </a:solidFill>
            </a:endParaRPr>
          </a:p>
          <a:p>
            <a:pPr marL="628650" indent="-363538">
              <a:spcAft>
                <a:spcPts val="500"/>
              </a:spcAft>
              <a:buClr>
                <a:schemeClr val="tx2"/>
              </a:buClr>
              <a:buFont typeface="Wingdings" panose="05000000000000000000" pitchFamily="2" charset="2"/>
              <a:buChar char="q"/>
            </a:pPr>
            <a:r>
              <a:rPr lang="en-US" sz="1600" b="1" dirty="0" smtClean="0">
                <a:solidFill>
                  <a:schemeClr val="tx2"/>
                </a:solidFill>
                <a:hlinkClick r:id="rId6"/>
              </a:rPr>
              <a:t>The </a:t>
            </a:r>
            <a:r>
              <a:rPr lang="en-US" sz="1600" b="1" dirty="0">
                <a:solidFill>
                  <a:schemeClr val="tx2"/>
                </a:solidFill>
                <a:hlinkClick r:id="rId6"/>
              </a:rPr>
              <a:t>Rise Of The Headless Content Management System</a:t>
            </a:r>
            <a:r>
              <a:rPr lang="en-US" sz="1600" b="1" dirty="0">
                <a:solidFill>
                  <a:schemeClr val="tx1"/>
                </a:solidFill>
                <a:hlinkClick r:id="rId6"/>
              </a:rPr>
              <a:t> </a:t>
            </a:r>
            <a:r>
              <a:rPr lang="en-US" sz="1600" b="1" dirty="0">
                <a:solidFill>
                  <a:schemeClr val="tx1"/>
                </a:solidFill>
              </a:rPr>
              <a:t>(Forrester, March 2016</a:t>
            </a:r>
            <a:r>
              <a:rPr lang="en-US" sz="1600" b="1" dirty="0" smtClean="0">
                <a:solidFill>
                  <a:schemeClr val="tx1"/>
                </a:solidFill>
              </a:rPr>
              <a:t>)</a:t>
            </a:r>
            <a:endParaRPr lang="fr-FR" sz="1600" dirty="0">
              <a:solidFill>
                <a:schemeClr val="tx1"/>
              </a:solidFill>
            </a:endParaRPr>
          </a:p>
          <a:p>
            <a:pPr marL="891278" lvl="1" indent="-363538">
              <a:spcAft>
                <a:spcPts val="500"/>
              </a:spcAft>
              <a:buClr>
                <a:schemeClr val="accent2"/>
              </a:buClr>
              <a:buFont typeface="Wingdings" panose="05000000000000000000" pitchFamily="2" charset="2"/>
              <a:buChar char="ü"/>
            </a:pPr>
            <a:r>
              <a:rPr lang="en-US" sz="1200" b="1" i="1" dirty="0">
                <a:solidFill>
                  <a:schemeClr val="tx1"/>
                </a:solidFill>
              </a:rPr>
              <a:t>Key takeaways:</a:t>
            </a:r>
            <a:r>
              <a:rPr lang="en-US" sz="1200" i="1" dirty="0">
                <a:solidFill>
                  <a:schemeClr val="tx1"/>
                </a:solidFill>
              </a:rPr>
              <a:t> Headless Content Management Systems Offer A Different Approach Over Existing Strategies; Warning: Headless Content Management Is For Do-It-Yourself Shops; Get Ready For Microservice Architecture</a:t>
            </a:r>
            <a:endParaRPr lang="fr-FR" sz="1200" i="1" dirty="0">
              <a:solidFill>
                <a:schemeClr val="tx1"/>
              </a:solidFill>
            </a:endParaRPr>
          </a:p>
          <a:p>
            <a:pPr marL="628650" indent="-363538">
              <a:spcAft>
                <a:spcPts val="500"/>
              </a:spcAft>
              <a:buClr>
                <a:schemeClr val="tx2"/>
              </a:buClr>
              <a:buFont typeface="Wingdings" panose="05000000000000000000" pitchFamily="2" charset="2"/>
              <a:buChar char="q"/>
            </a:pPr>
            <a:r>
              <a:rPr lang="en-US" sz="1600" b="1" dirty="0" smtClean="0">
                <a:solidFill>
                  <a:schemeClr val="tx2"/>
                </a:solidFill>
                <a:hlinkClick r:id="rId7"/>
              </a:rPr>
              <a:t>Scope </a:t>
            </a:r>
            <a:r>
              <a:rPr lang="en-US" sz="1600" b="1" dirty="0">
                <a:solidFill>
                  <a:schemeClr val="tx2"/>
                </a:solidFill>
                <a:hlinkClick r:id="rId7"/>
              </a:rPr>
              <a:t>Vs Size: A Pragmatic Approach to Microservice Architecture</a:t>
            </a:r>
            <a:r>
              <a:rPr lang="en-US" sz="1600" b="1" dirty="0">
                <a:solidFill>
                  <a:schemeClr val="tx1"/>
                </a:solidFill>
                <a:hlinkClick r:id="rId7"/>
              </a:rPr>
              <a:t> </a:t>
            </a:r>
            <a:r>
              <a:rPr lang="en-US" sz="1600" b="1" dirty="0">
                <a:solidFill>
                  <a:schemeClr val="tx1"/>
                </a:solidFill>
              </a:rPr>
              <a:t>(WSO2</a:t>
            </a:r>
            <a:r>
              <a:rPr lang="en-US" sz="1600" b="1" dirty="0" smtClean="0">
                <a:solidFill>
                  <a:schemeClr val="tx1"/>
                </a:solidFill>
              </a:rPr>
              <a:t>)</a:t>
            </a:r>
            <a:endParaRPr lang="en-US" sz="1600" dirty="0" smtClean="0">
              <a:solidFill>
                <a:schemeClr val="tx1"/>
              </a:solidFill>
            </a:endParaRPr>
          </a:p>
          <a:p>
            <a:pPr marL="891278" lvl="1" indent="-363538">
              <a:spcAft>
                <a:spcPts val="500"/>
              </a:spcAft>
              <a:buClr>
                <a:schemeClr val="accent2"/>
              </a:buClr>
              <a:buFont typeface="Wingdings" panose="05000000000000000000" pitchFamily="2" charset="2"/>
              <a:buChar char="ü"/>
            </a:pPr>
            <a:r>
              <a:rPr lang="en-US" sz="1200" b="1" i="1" dirty="0">
                <a:solidFill>
                  <a:schemeClr val="tx1"/>
                </a:solidFill>
              </a:rPr>
              <a:t>Key takeaways</a:t>
            </a:r>
            <a:r>
              <a:rPr lang="en-US" sz="1200" i="1" dirty="0">
                <a:solidFill>
                  <a:schemeClr val="tx1"/>
                </a:solidFill>
              </a:rPr>
              <a:t>: Middleware capabilities like integration engines as well as tools that are being used, and distributed deployment with functional containers should be included in the architecture built with Microservices.  </a:t>
            </a:r>
            <a:endParaRPr lang="fr-FR" sz="1200" i="1" dirty="0">
              <a:solidFill>
                <a:schemeClr val="tx1"/>
              </a:solidFill>
            </a:endParaRPr>
          </a:p>
          <a:p>
            <a:pPr marL="628650" indent="-363538">
              <a:spcAft>
                <a:spcPts val="500"/>
              </a:spcAft>
              <a:buClr>
                <a:schemeClr val="tx2"/>
              </a:buClr>
              <a:buFont typeface="Wingdings" panose="05000000000000000000" pitchFamily="2" charset="2"/>
              <a:buChar char="q"/>
            </a:pPr>
            <a:r>
              <a:rPr lang="en-US" sz="1600" b="1" dirty="0" smtClean="0">
                <a:solidFill>
                  <a:schemeClr val="tx2"/>
                </a:solidFill>
                <a:hlinkClick r:id="rId8"/>
              </a:rPr>
              <a:t>Overcoming Ongoing Digital Transformational Challenges with a Microservices Architecture</a:t>
            </a:r>
            <a:r>
              <a:rPr lang="en-US" sz="1600" b="1" dirty="0" smtClean="0">
                <a:solidFill>
                  <a:schemeClr val="tx1"/>
                </a:solidFill>
                <a:hlinkClick r:id="rId8"/>
              </a:rPr>
              <a:t> </a:t>
            </a:r>
            <a:r>
              <a:rPr lang="en-US" sz="1400" b="1" dirty="0" smtClean="0">
                <a:solidFill>
                  <a:schemeClr val="tx1"/>
                </a:solidFill>
              </a:rPr>
              <a:t>(Cognizant)</a:t>
            </a:r>
            <a:r>
              <a:rPr lang="en-US" sz="1200" b="1" dirty="0" smtClean="0">
                <a:solidFill>
                  <a:schemeClr val="tx1"/>
                </a:solidFill>
              </a:rPr>
              <a:t>:</a:t>
            </a:r>
            <a:endParaRPr lang="en-US" sz="1600" b="1" dirty="0" smtClean="0">
              <a:solidFill>
                <a:schemeClr val="tx1"/>
              </a:solidFill>
            </a:endParaRPr>
          </a:p>
          <a:p>
            <a:pPr marL="891278" lvl="1" indent="-363538">
              <a:spcAft>
                <a:spcPts val="500"/>
              </a:spcAft>
              <a:buClr>
                <a:schemeClr val="accent2"/>
              </a:buClr>
              <a:buFont typeface="Wingdings" panose="05000000000000000000" pitchFamily="2" charset="2"/>
              <a:buChar char="ü"/>
            </a:pPr>
            <a:r>
              <a:rPr lang="en-US" sz="1200" b="1" i="1" dirty="0" smtClean="0">
                <a:solidFill>
                  <a:schemeClr val="tx1"/>
                </a:solidFill>
              </a:rPr>
              <a:t>Key takeaways:</a:t>
            </a:r>
            <a:r>
              <a:rPr lang="en-US" sz="1200" i="1" dirty="0" smtClean="0">
                <a:solidFill>
                  <a:schemeClr val="tx1"/>
                </a:solidFill>
              </a:rPr>
              <a:t> </a:t>
            </a:r>
            <a:r>
              <a:rPr lang="en-US" sz="1200" i="1" dirty="0" smtClean="0">
                <a:solidFill>
                  <a:schemeClr val="tx1"/>
                </a:solidFill>
              </a:rPr>
              <a:t>Why IT </a:t>
            </a:r>
            <a:r>
              <a:rPr lang="en-US" sz="1200" i="1" dirty="0" smtClean="0">
                <a:solidFill>
                  <a:schemeClr val="tx1"/>
                </a:solidFill>
              </a:rPr>
              <a:t>organizations must </a:t>
            </a:r>
            <a:r>
              <a:rPr lang="en-US" sz="1200" i="1" dirty="0" smtClean="0">
                <a:solidFill>
                  <a:schemeClr val="tx1"/>
                </a:solidFill>
              </a:rPr>
              <a:t>embrace </a:t>
            </a:r>
            <a:r>
              <a:rPr lang="en-US" sz="1200" i="1" dirty="0" err="1" smtClean="0">
                <a:solidFill>
                  <a:schemeClr val="tx1"/>
                </a:solidFill>
              </a:rPr>
              <a:t>microservices</a:t>
            </a:r>
            <a:r>
              <a:rPr lang="en-US" sz="1200" i="1" dirty="0" smtClean="0">
                <a:solidFill>
                  <a:schemeClr val="tx1"/>
                </a:solidFill>
              </a:rPr>
              <a:t> (loosely-coupled </a:t>
            </a:r>
            <a:r>
              <a:rPr lang="en-US" sz="1200" i="1" dirty="0" smtClean="0">
                <a:solidFill>
                  <a:schemeClr val="tx1"/>
                </a:solidFill>
              </a:rPr>
              <a:t>architectures speed development, testing </a:t>
            </a:r>
            <a:r>
              <a:rPr lang="en-US" sz="1200" i="1" dirty="0" smtClean="0">
                <a:solidFill>
                  <a:schemeClr val="tx1"/>
                </a:solidFill>
              </a:rPr>
              <a:t>&amp; deployment…)</a:t>
            </a:r>
            <a:endParaRPr lang="fr-FR" sz="1200" i="1" dirty="0" smtClean="0">
              <a:solidFill>
                <a:schemeClr val="tx1"/>
              </a:solidFill>
            </a:endParaRPr>
          </a:p>
          <a:p>
            <a:pPr marL="628650" indent="-363538">
              <a:spcAft>
                <a:spcPts val="500"/>
              </a:spcAft>
              <a:buClr>
                <a:schemeClr val="tx2"/>
              </a:buClr>
              <a:buFont typeface="Wingdings" panose="05000000000000000000" pitchFamily="2" charset="2"/>
              <a:buChar char="q"/>
            </a:pPr>
            <a:r>
              <a:rPr lang="en-US" sz="1600" b="1" dirty="0" err="1" smtClean="0">
                <a:solidFill>
                  <a:schemeClr val="tx2"/>
                </a:solidFill>
                <a:hlinkClick r:id="rId3"/>
              </a:rPr>
              <a:t>Microservice</a:t>
            </a:r>
            <a:r>
              <a:rPr lang="en-US" sz="1600" b="1" dirty="0" smtClean="0">
                <a:solidFill>
                  <a:schemeClr val="tx2"/>
                </a:solidFill>
                <a:hlinkClick r:id="rId3"/>
              </a:rPr>
              <a:t> </a:t>
            </a:r>
            <a:r>
              <a:rPr lang="en-US" sz="1600" b="1" dirty="0">
                <a:solidFill>
                  <a:schemeClr val="tx2"/>
                </a:solidFill>
                <a:hlinkClick r:id="rId3"/>
              </a:rPr>
              <a:t>Architecture vs. Service Oriented Architecture</a:t>
            </a:r>
            <a:r>
              <a:rPr lang="en-US" sz="1600" b="1" dirty="0" smtClean="0">
                <a:solidFill>
                  <a:schemeClr val="tx1"/>
                </a:solidFill>
                <a:hlinkClick r:id="rId3"/>
              </a:rPr>
              <a:t> </a:t>
            </a:r>
            <a:r>
              <a:rPr lang="en-US" sz="1600" b="1" dirty="0" smtClean="0">
                <a:solidFill>
                  <a:schemeClr val="tx1"/>
                </a:solidFill>
              </a:rPr>
              <a:t>(TMNS, 2015)</a:t>
            </a:r>
            <a:endParaRPr lang="fr-FR" sz="1600" dirty="0" smtClean="0">
              <a:solidFill>
                <a:schemeClr val="tx1"/>
              </a:solidFill>
            </a:endParaRPr>
          </a:p>
          <a:p>
            <a:pPr marL="628650" indent="-363538">
              <a:spcAft>
                <a:spcPts val="500"/>
              </a:spcAft>
              <a:buClr>
                <a:schemeClr val="tx2"/>
              </a:buClr>
              <a:buFont typeface="Wingdings" panose="05000000000000000000" pitchFamily="2" charset="2"/>
              <a:buChar char="q"/>
            </a:pPr>
            <a:r>
              <a:rPr lang="en-US" sz="1600" b="1" dirty="0" smtClean="0">
                <a:solidFill>
                  <a:schemeClr val="tx2"/>
                </a:solidFill>
                <a:hlinkClick r:id="rId9"/>
              </a:rPr>
              <a:t>Best </a:t>
            </a:r>
            <a:r>
              <a:rPr lang="en-US" sz="1600" b="1" dirty="0">
                <a:solidFill>
                  <a:schemeClr val="tx2"/>
                </a:solidFill>
                <a:hlinkClick r:id="rId9"/>
              </a:rPr>
              <a:t>Practices for Microservices </a:t>
            </a:r>
            <a:r>
              <a:rPr lang="en-US" sz="1600" b="1" dirty="0">
                <a:solidFill>
                  <a:schemeClr val="tx1"/>
                </a:solidFill>
              </a:rPr>
              <a:t>(</a:t>
            </a:r>
            <a:r>
              <a:rPr lang="en-US" sz="1600" b="1" dirty="0" err="1">
                <a:solidFill>
                  <a:schemeClr val="tx1"/>
                </a:solidFill>
              </a:rPr>
              <a:t>MuleSoft</a:t>
            </a:r>
            <a:r>
              <a:rPr lang="en-US" sz="1600" b="1" dirty="0">
                <a:solidFill>
                  <a:schemeClr val="tx1"/>
                </a:solidFill>
              </a:rPr>
              <a:t>, June </a:t>
            </a:r>
            <a:r>
              <a:rPr lang="en-US" sz="1600" b="1" dirty="0" smtClean="0">
                <a:solidFill>
                  <a:schemeClr val="tx1"/>
                </a:solidFill>
              </a:rPr>
              <a:t>2015)</a:t>
            </a:r>
          </a:p>
          <a:p>
            <a:pPr marL="628650" indent="-363538">
              <a:spcAft>
                <a:spcPts val="500"/>
              </a:spcAft>
              <a:buClr>
                <a:schemeClr val="tx2"/>
              </a:buClr>
              <a:buFont typeface="Wingdings" panose="05000000000000000000" pitchFamily="2" charset="2"/>
              <a:buChar char="q"/>
            </a:pPr>
            <a:r>
              <a:rPr lang="en-US" sz="1600" b="1" dirty="0">
                <a:solidFill>
                  <a:schemeClr val="tx1"/>
                </a:solidFill>
                <a:hlinkClick r:id="rId10"/>
              </a:rPr>
              <a:t>Microservice Architecture </a:t>
            </a:r>
            <a:r>
              <a:rPr lang="en-US" sz="1600" b="1" dirty="0" smtClean="0">
                <a:solidFill>
                  <a:schemeClr val="tx1"/>
                </a:solidFill>
                <a:hlinkClick r:id="rId10"/>
              </a:rPr>
              <a:t>For Integrations </a:t>
            </a:r>
            <a:r>
              <a:rPr lang="en-US" sz="1600" b="1" dirty="0" smtClean="0">
                <a:solidFill>
                  <a:schemeClr val="tx1"/>
                </a:solidFill>
              </a:rPr>
              <a:t>(</a:t>
            </a:r>
            <a:r>
              <a:rPr lang="en-US" sz="1600" b="1" dirty="0" err="1" smtClean="0">
                <a:solidFill>
                  <a:schemeClr val="tx1"/>
                </a:solidFill>
              </a:rPr>
              <a:t>Capgemini</a:t>
            </a:r>
            <a:r>
              <a:rPr lang="en-US" sz="1600" b="1" dirty="0" smtClean="0">
                <a:solidFill>
                  <a:schemeClr val="tx1"/>
                </a:solidFill>
              </a:rPr>
              <a:t>, 2017)</a:t>
            </a:r>
          </a:p>
          <a:p>
            <a:pPr marL="891278" lvl="1" indent="-363538">
              <a:spcAft>
                <a:spcPts val="500"/>
              </a:spcAft>
              <a:buClr>
                <a:schemeClr val="accent2"/>
              </a:buClr>
              <a:buFont typeface="Wingdings" panose="05000000000000000000" pitchFamily="2" charset="2"/>
              <a:buChar char="ü"/>
            </a:pPr>
            <a:r>
              <a:rPr lang="en-US" sz="1200" i="1" dirty="0">
                <a:solidFill>
                  <a:schemeClr val="tx1"/>
                </a:solidFill>
              </a:rPr>
              <a:t>Point of View on </a:t>
            </a:r>
            <a:r>
              <a:rPr lang="en-US" sz="1200" i="1" dirty="0" err="1">
                <a:solidFill>
                  <a:schemeClr val="tx1"/>
                </a:solidFill>
              </a:rPr>
              <a:t>MicroServices</a:t>
            </a:r>
            <a:r>
              <a:rPr lang="en-US" sz="1200" i="1" dirty="0">
                <a:solidFill>
                  <a:schemeClr val="tx1"/>
                </a:solidFill>
              </a:rPr>
              <a:t> Architectures and case study for </a:t>
            </a:r>
            <a:r>
              <a:rPr lang="en-US" sz="1200" i="1" dirty="0" smtClean="0">
                <a:solidFill>
                  <a:schemeClr val="tx1"/>
                </a:solidFill>
              </a:rPr>
              <a:t>Ladbrokes (contact: </a:t>
            </a:r>
            <a:r>
              <a:rPr lang="en-US" sz="1200" i="1" dirty="0">
                <a:solidFill>
                  <a:schemeClr val="tx1"/>
                </a:solidFill>
                <a:hlinkClick r:id="rId11"/>
              </a:rPr>
              <a:t>Rahul </a:t>
            </a:r>
            <a:r>
              <a:rPr lang="en-US" sz="1200" i="1" dirty="0" smtClean="0">
                <a:solidFill>
                  <a:schemeClr val="tx1"/>
                </a:solidFill>
                <a:hlinkClick r:id="rId11"/>
              </a:rPr>
              <a:t>Murudkar</a:t>
            </a:r>
            <a:r>
              <a:rPr lang="en-US" sz="1200" i="1" dirty="0" smtClean="0">
                <a:solidFill>
                  <a:schemeClr val="tx1"/>
                </a:solidFill>
              </a:rPr>
              <a:t> and </a:t>
            </a:r>
            <a:r>
              <a:rPr lang="en-US" sz="1200" i="1" dirty="0">
                <a:solidFill>
                  <a:schemeClr val="tx1"/>
                </a:solidFill>
                <a:hlinkClick r:id="rId12"/>
              </a:rPr>
              <a:t>Craig </a:t>
            </a:r>
            <a:r>
              <a:rPr lang="en-US" sz="1200" i="1" dirty="0" smtClean="0">
                <a:solidFill>
                  <a:schemeClr val="tx1"/>
                </a:solidFill>
                <a:hlinkClick r:id="rId12"/>
              </a:rPr>
              <a:t>Wappett</a:t>
            </a:r>
            <a:r>
              <a:rPr lang="en-US" sz="1200" i="1" dirty="0" smtClean="0">
                <a:solidFill>
                  <a:schemeClr val="tx1"/>
                </a:solidFill>
              </a:rPr>
              <a:t>)</a:t>
            </a:r>
          </a:p>
          <a:p>
            <a:pPr marL="628650" indent="-363538">
              <a:spcAft>
                <a:spcPts val="500"/>
              </a:spcAft>
              <a:buClr>
                <a:schemeClr val="tx2"/>
              </a:buClr>
              <a:buFont typeface="Wingdings" panose="05000000000000000000" pitchFamily="2" charset="2"/>
              <a:buChar char="q"/>
            </a:pPr>
            <a:r>
              <a:rPr lang="en-US" sz="1600" b="1" dirty="0" smtClean="0">
                <a:solidFill>
                  <a:schemeClr val="tx1"/>
                </a:solidFill>
                <a:hlinkClick r:id="rId13"/>
              </a:rPr>
              <a:t>CA Technologies Offers and contacts </a:t>
            </a:r>
            <a:r>
              <a:rPr lang="en-US" sz="1600" b="1" dirty="0" smtClean="0">
                <a:solidFill>
                  <a:schemeClr val="tx1"/>
                </a:solidFill>
              </a:rPr>
              <a:t>(CA, 2017</a:t>
            </a:r>
            <a:r>
              <a:rPr lang="en-US" sz="1600" b="1" dirty="0">
                <a:solidFill>
                  <a:schemeClr val="tx1"/>
                </a:solidFill>
              </a:rPr>
              <a:t>)</a:t>
            </a:r>
          </a:p>
          <a:p>
            <a:pPr marL="891278" lvl="1" indent="-363538">
              <a:spcAft>
                <a:spcPts val="500"/>
              </a:spcAft>
              <a:buClr>
                <a:schemeClr val="accent2"/>
              </a:buClr>
              <a:buFont typeface="Wingdings" panose="05000000000000000000" pitchFamily="2" charset="2"/>
              <a:buChar char="ü"/>
            </a:pPr>
            <a:r>
              <a:rPr lang="en-US" sz="1200" i="1" dirty="0" smtClean="0">
                <a:solidFill>
                  <a:schemeClr val="tx1"/>
                </a:solidFill>
              </a:rPr>
              <a:t>Presentation of CA Technologies offers around </a:t>
            </a:r>
            <a:r>
              <a:rPr lang="en-US" sz="1200" i="1" dirty="0" err="1" smtClean="0">
                <a:solidFill>
                  <a:schemeClr val="tx1"/>
                </a:solidFill>
              </a:rPr>
              <a:t>Microservices</a:t>
            </a:r>
            <a:r>
              <a:rPr lang="en-US" sz="1200" i="1" dirty="0" smtClean="0">
                <a:solidFill>
                  <a:schemeClr val="tx1"/>
                </a:solidFill>
              </a:rPr>
              <a:t> and API factory, and useful points of contact and trainings for </a:t>
            </a:r>
            <a:r>
              <a:rPr lang="en-US" sz="1200" i="1" dirty="0" err="1" smtClean="0">
                <a:solidFill>
                  <a:schemeClr val="tx1"/>
                </a:solidFill>
              </a:rPr>
              <a:t>Capgemini</a:t>
            </a:r>
            <a:endParaRPr lang="en-US" sz="1200" i="1" dirty="0">
              <a:solidFill>
                <a:schemeClr val="tx1"/>
              </a:solidFill>
            </a:endParaRPr>
          </a:p>
        </p:txBody>
      </p:sp>
      <p:pic>
        <p:nvPicPr>
          <p:cNvPr id="5" name="Image 4"/>
          <p:cNvPicPr>
            <a:picLocks noChangeAspect="1"/>
          </p:cNvPicPr>
          <p:nvPr/>
        </p:nvPicPr>
        <p:blipFill rotWithShape="1">
          <a:blip r:embed="rId14" cstate="screen">
            <a:duotone>
              <a:schemeClr val="accent3">
                <a:shade val="45000"/>
                <a:satMod val="135000"/>
              </a:schemeClr>
              <a:prstClr val="white"/>
            </a:duotone>
            <a:extLst>
              <a:ext uri="{28A0092B-C50C-407E-A947-70E740481C1C}">
                <a14:useLocalDpi xmlns:a14="http://schemas.microsoft.com/office/drawing/2010/main"/>
              </a:ext>
            </a:extLst>
          </a:blip>
          <a:srcRect/>
          <a:stretch/>
        </p:blipFill>
        <p:spPr>
          <a:xfrm>
            <a:off x="10797804" y="9835"/>
            <a:ext cx="1029004" cy="763699"/>
          </a:xfrm>
          <a:prstGeom prst="rect">
            <a:avLst/>
          </a:prstGeom>
        </p:spPr>
      </p:pic>
      <p:cxnSp>
        <p:nvCxnSpPr>
          <p:cNvPr id="22" name="Connecteur droit 21"/>
          <p:cNvCxnSpPr/>
          <p:nvPr/>
        </p:nvCxnSpPr>
        <p:spPr>
          <a:xfrm>
            <a:off x="1476375" y="991831"/>
            <a:ext cx="0" cy="5256000"/>
          </a:xfrm>
          <a:prstGeom prst="line">
            <a:avLst/>
          </a:prstGeom>
          <a:ln>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0" y="4294559"/>
            <a:ext cx="1397861" cy="600164"/>
          </a:xfrm>
          <a:prstGeom prst="rect">
            <a:avLst/>
          </a:prstGeom>
          <a:noFill/>
        </p:spPr>
        <p:txBody>
          <a:bodyPr wrap="square" rtlCol="0">
            <a:spAutoFit/>
          </a:bodyPr>
          <a:lstStyle/>
          <a:p>
            <a:r>
              <a:rPr lang="fr-FR" sz="1100" i="1" dirty="0" smtClean="0">
                <a:solidFill>
                  <a:schemeClr val="tx1">
                    <a:lumMod val="50000"/>
                    <a:lumOff val="50000"/>
                  </a:schemeClr>
                </a:solidFill>
              </a:rPr>
              <a:t>*https</a:t>
            </a:r>
            <a:r>
              <a:rPr lang="fr-FR" sz="1100" i="1" dirty="0">
                <a:solidFill>
                  <a:schemeClr val="tx1">
                    <a:lumMod val="50000"/>
                    <a:lumOff val="50000"/>
                  </a:schemeClr>
                </a:solidFill>
              </a:rPr>
              <a:t>://km3.capgemini.com/community/12745</a:t>
            </a:r>
            <a:endParaRPr lang="fr-FR" sz="1100" i="1" dirty="0" smtClean="0">
              <a:solidFill>
                <a:schemeClr val="tx1">
                  <a:lumMod val="50000"/>
                  <a:lumOff val="50000"/>
                </a:schemeClr>
              </a:solidFill>
            </a:endParaRPr>
          </a:p>
        </p:txBody>
      </p:sp>
      <p:pic>
        <p:nvPicPr>
          <p:cNvPr id="8" name="Image 7">
            <a:hlinkClick r:id="rId15"/>
          </p:cNvPr>
          <p:cNvPicPr>
            <a:picLocks noChangeAspect="1"/>
          </p:cNvPicPr>
          <p:nvPr/>
        </p:nvPicPr>
        <p:blipFill>
          <a:blip r:embed="rId16"/>
          <a:stretch>
            <a:fillRect/>
          </a:stretch>
        </p:blipFill>
        <p:spPr>
          <a:xfrm>
            <a:off x="74558" y="2872111"/>
            <a:ext cx="1304657" cy="1426588"/>
          </a:xfrm>
          <a:prstGeom prst="rect">
            <a:avLst/>
          </a:prstGeom>
        </p:spPr>
      </p:pic>
    </p:spTree>
    <p:extLst>
      <p:ext uri="{BB962C8B-B14F-4D97-AF65-F5344CB8AC3E}">
        <p14:creationId xmlns:p14="http://schemas.microsoft.com/office/powerpoint/2010/main" val="1124897323"/>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016" y="957090"/>
            <a:ext cx="10337584" cy="5488094"/>
          </a:xfrm>
          <a:prstGeom prst="rect">
            <a:avLst/>
          </a:prstGeom>
          <a:solidFill>
            <a:srgbClr val="F8F8F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2400" dirty="0" err="1" smtClean="0">
              <a:solidFill>
                <a:schemeClr val="tx2">
                  <a:lumMod val="50000"/>
                </a:schemeClr>
              </a:solidFill>
            </a:endParaRPr>
          </a:p>
        </p:txBody>
      </p:sp>
      <p:sp>
        <p:nvSpPr>
          <p:cNvPr id="8" name="CPTK12TOCA05m01"/>
          <p:cNvSpPr/>
          <p:nvPr/>
        </p:nvSpPr>
        <p:spPr bwMode="auto">
          <a:xfrm>
            <a:off x="1053329" y="1051758"/>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fr-FR" b="1" dirty="0" smtClean="0">
                <a:solidFill>
                  <a:schemeClr val="tx1"/>
                </a:solidFill>
                <a:cs typeface="Arial" charset="0"/>
              </a:rPr>
              <a:t>HMRC</a:t>
            </a:r>
            <a:endParaRPr lang="fr-FR" b="1" dirty="0">
              <a:solidFill>
                <a:schemeClr val="tx1"/>
              </a:solidFill>
              <a:cs typeface="Arial" charset="0"/>
            </a:endParaRPr>
          </a:p>
        </p:txBody>
      </p:sp>
      <p:sp>
        <p:nvSpPr>
          <p:cNvPr id="9" name="Titre 1"/>
          <p:cNvSpPr>
            <a:spLocks noGrp="1"/>
          </p:cNvSpPr>
          <p:nvPr>
            <p:ph type="title"/>
          </p:nvPr>
        </p:nvSpPr>
        <p:spPr/>
        <p:txBody>
          <a:bodyPr/>
          <a:lstStyle/>
          <a:p>
            <a:r>
              <a:rPr lang="fr-FR" dirty="0" smtClean="0"/>
              <a:t>Return of </a:t>
            </a:r>
            <a:r>
              <a:rPr lang="fr-FR" dirty="0" err="1" smtClean="0"/>
              <a:t>Experience</a:t>
            </a:r>
            <a:r>
              <a:rPr lang="fr-FR" dirty="0" smtClean="0"/>
              <a:t> – </a:t>
            </a:r>
            <a:r>
              <a:rPr lang="it-IT" dirty="0" smtClean="0"/>
              <a:t>Microservices platform for delivering digital services</a:t>
            </a:r>
            <a:endParaRPr lang="fr-FR" dirty="0"/>
          </a:p>
        </p:txBody>
      </p:sp>
      <p:sp>
        <p:nvSpPr>
          <p:cNvPr id="3" name="Espace réservé du contenu 2"/>
          <p:cNvSpPr>
            <a:spLocks noGrp="1"/>
          </p:cNvSpPr>
          <p:nvPr>
            <p:ph idx="1"/>
          </p:nvPr>
        </p:nvSpPr>
        <p:spPr>
          <a:xfrm>
            <a:off x="1100830" y="2064958"/>
            <a:ext cx="9996255" cy="3652253"/>
          </a:xfrm>
        </p:spPr>
        <p:txBody>
          <a:bodyPr/>
          <a:lstStyle/>
          <a:p>
            <a:pPr marL="0" indent="0">
              <a:spcAft>
                <a:spcPts val="1200"/>
              </a:spcAft>
              <a:buNone/>
            </a:pPr>
            <a:r>
              <a:rPr lang="en-US" sz="1200" b="1" u="sng" dirty="0" smtClean="0">
                <a:solidFill>
                  <a:schemeClr val="tx1"/>
                </a:solidFill>
              </a:rPr>
              <a:t>Quick Description:</a:t>
            </a:r>
          </a:p>
          <a:p>
            <a:pPr marL="450850" algn="just">
              <a:spcAft>
                <a:spcPts val="300"/>
              </a:spcAft>
              <a:buClr>
                <a:srgbClr val="C8C500"/>
              </a:buClr>
            </a:pPr>
            <a:r>
              <a:rPr lang="en-US" sz="1200" dirty="0">
                <a:solidFill>
                  <a:schemeClr val="tx1"/>
                </a:solidFill>
              </a:rPr>
              <a:t>We have built experience of </a:t>
            </a:r>
            <a:r>
              <a:rPr lang="en-US" sz="1200" dirty="0" smtClean="0">
                <a:solidFill>
                  <a:schemeClr val="tx1"/>
                </a:solidFill>
              </a:rPr>
              <a:t>micro services </a:t>
            </a:r>
            <a:r>
              <a:rPr lang="en-US" sz="1200" dirty="0">
                <a:solidFill>
                  <a:schemeClr val="tx1"/>
                </a:solidFill>
              </a:rPr>
              <a:t>architecture in the Digital area </a:t>
            </a:r>
            <a:r>
              <a:rPr lang="en-US" sz="1200" dirty="0" smtClean="0">
                <a:solidFill>
                  <a:schemeClr val="tx1"/>
                </a:solidFill>
              </a:rPr>
              <a:t>of </a:t>
            </a:r>
            <a:r>
              <a:rPr lang="en-US" sz="1200" dirty="0">
                <a:solidFill>
                  <a:schemeClr val="tx1"/>
                </a:solidFill>
              </a:rPr>
              <a:t>HMRC </a:t>
            </a:r>
            <a:r>
              <a:rPr lang="en-US" sz="1200" dirty="0" smtClean="0">
                <a:solidFill>
                  <a:schemeClr val="tx1"/>
                </a:solidFill>
              </a:rPr>
              <a:t>over </a:t>
            </a:r>
            <a:r>
              <a:rPr lang="en-US" sz="1200" dirty="0">
                <a:solidFill>
                  <a:schemeClr val="tx1"/>
                </a:solidFill>
              </a:rPr>
              <a:t>the last </a:t>
            </a:r>
            <a:r>
              <a:rPr lang="en-US" sz="1200" dirty="0" smtClean="0">
                <a:solidFill>
                  <a:schemeClr val="tx1"/>
                </a:solidFill>
              </a:rPr>
              <a:t>years.</a:t>
            </a:r>
          </a:p>
          <a:p>
            <a:pPr marL="450850" algn="just">
              <a:spcAft>
                <a:spcPts val="300"/>
              </a:spcAft>
              <a:buClr>
                <a:srgbClr val="C8C500"/>
              </a:buClr>
            </a:pPr>
            <a:r>
              <a:rPr lang="en-US" sz="1200" dirty="0" smtClean="0">
                <a:solidFill>
                  <a:schemeClr val="tx1"/>
                </a:solidFill>
              </a:rPr>
              <a:t>James has </a:t>
            </a:r>
            <a:r>
              <a:rPr lang="en-US" sz="1200" dirty="0">
                <a:solidFill>
                  <a:schemeClr val="tx1"/>
                </a:solidFill>
              </a:rPr>
              <a:t>delivered and operates an ‘internal’ </a:t>
            </a:r>
            <a:r>
              <a:rPr lang="en-US" sz="1200" dirty="0" smtClean="0">
                <a:solidFill>
                  <a:schemeClr val="tx1"/>
                </a:solidFill>
              </a:rPr>
              <a:t>(not </a:t>
            </a:r>
            <a:r>
              <a:rPr lang="en-US" sz="1200" dirty="0">
                <a:solidFill>
                  <a:schemeClr val="tx1"/>
                </a:solidFill>
              </a:rPr>
              <a:t>exposed directly to </a:t>
            </a:r>
            <a:r>
              <a:rPr lang="en-US" sz="1200" dirty="0" smtClean="0">
                <a:solidFill>
                  <a:schemeClr val="tx1"/>
                </a:solidFill>
              </a:rPr>
              <a:t>citizens) </a:t>
            </a:r>
            <a:r>
              <a:rPr lang="en-US" sz="1200" b="1" dirty="0" smtClean="0">
                <a:solidFill>
                  <a:schemeClr val="tx1"/>
                </a:solidFill>
              </a:rPr>
              <a:t>micro services </a:t>
            </a:r>
            <a:r>
              <a:rPr lang="en-US" sz="1200" b="1" dirty="0">
                <a:solidFill>
                  <a:schemeClr val="tx1"/>
                </a:solidFill>
              </a:rPr>
              <a:t>platform </a:t>
            </a:r>
            <a:r>
              <a:rPr lang="en-US" sz="1200" dirty="0">
                <a:solidFill>
                  <a:schemeClr val="tx1"/>
                </a:solidFill>
              </a:rPr>
              <a:t>that supports digital integration and extensions to HMRC systems of </a:t>
            </a:r>
            <a:r>
              <a:rPr lang="en-US" sz="1200" dirty="0" smtClean="0">
                <a:solidFill>
                  <a:schemeClr val="tx1"/>
                </a:solidFill>
              </a:rPr>
              <a:t>record</a:t>
            </a:r>
          </a:p>
          <a:p>
            <a:pPr marL="736599" lvl="1" indent="-285750" algn="just">
              <a:spcAft>
                <a:spcPts val="300"/>
              </a:spcAft>
              <a:buClr>
                <a:schemeClr val="accent2"/>
              </a:buClr>
              <a:buFont typeface="Wingdings" panose="05000000000000000000" pitchFamily="2" charset="2"/>
              <a:buChar char="ü"/>
            </a:pPr>
            <a:r>
              <a:rPr lang="en-US" sz="1100" dirty="0">
                <a:solidFill>
                  <a:schemeClr val="tx1"/>
                </a:solidFill>
              </a:rPr>
              <a:t>The micro services themselves perform a diverse range of </a:t>
            </a:r>
            <a:r>
              <a:rPr lang="en-US" sz="1100" dirty="0" smtClean="0">
                <a:solidFill>
                  <a:schemeClr val="tx1"/>
                </a:solidFill>
              </a:rPr>
              <a:t>functions: digital </a:t>
            </a:r>
            <a:r>
              <a:rPr lang="en-US" sz="1100" dirty="0">
                <a:solidFill>
                  <a:schemeClr val="tx1"/>
                </a:solidFill>
              </a:rPr>
              <a:t>API-enabling HMRC systems of record (for consumption by other internal or not internal services), providing extensions to systems of record, bulk data transfers and batch </a:t>
            </a:r>
            <a:r>
              <a:rPr lang="en-US" sz="1100" dirty="0" smtClean="0">
                <a:solidFill>
                  <a:schemeClr val="tx1"/>
                </a:solidFill>
              </a:rPr>
              <a:t>processing</a:t>
            </a:r>
            <a:endParaRPr lang="en-US" sz="1100" dirty="0">
              <a:solidFill>
                <a:schemeClr val="tx1"/>
              </a:solidFill>
            </a:endParaRPr>
          </a:p>
          <a:p>
            <a:pPr marL="736599" lvl="1" indent="-285750" algn="just">
              <a:spcAft>
                <a:spcPts val="300"/>
              </a:spcAft>
              <a:buClr>
                <a:schemeClr val="accent2"/>
              </a:buClr>
              <a:buFont typeface="Wingdings" panose="05000000000000000000" pitchFamily="2" charset="2"/>
              <a:buChar char="ü"/>
            </a:pPr>
            <a:r>
              <a:rPr lang="en-US" sz="1100" dirty="0">
                <a:solidFill>
                  <a:schemeClr val="tx1"/>
                </a:solidFill>
              </a:rPr>
              <a:t>The </a:t>
            </a:r>
            <a:r>
              <a:rPr lang="en-US" sz="1100" b="1" dirty="0">
                <a:solidFill>
                  <a:schemeClr val="tx1"/>
                </a:solidFill>
              </a:rPr>
              <a:t>platform is entirely open source </a:t>
            </a:r>
            <a:r>
              <a:rPr lang="en-US" sz="1100" dirty="0">
                <a:solidFill>
                  <a:schemeClr val="tx1"/>
                </a:solidFill>
              </a:rPr>
              <a:t>and is deployed to HMRC’s </a:t>
            </a:r>
            <a:r>
              <a:rPr lang="en-US" sz="1100" b="1" dirty="0">
                <a:solidFill>
                  <a:schemeClr val="tx1"/>
                </a:solidFill>
              </a:rPr>
              <a:t>internal</a:t>
            </a:r>
            <a:r>
              <a:rPr lang="en-US" sz="1100" dirty="0">
                <a:solidFill>
                  <a:schemeClr val="tx1"/>
                </a:solidFill>
              </a:rPr>
              <a:t> (Fujitsu provided) </a:t>
            </a:r>
            <a:r>
              <a:rPr lang="en-US" sz="1100" b="1" dirty="0">
                <a:solidFill>
                  <a:schemeClr val="tx1"/>
                </a:solidFill>
              </a:rPr>
              <a:t>cloud</a:t>
            </a:r>
            <a:r>
              <a:rPr lang="en-US" sz="1100" dirty="0">
                <a:solidFill>
                  <a:schemeClr val="tx1"/>
                </a:solidFill>
              </a:rPr>
              <a:t>. </a:t>
            </a:r>
            <a:r>
              <a:rPr lang="en-US" sz="1100" b="1" dirty="0" err="1">
                <a:solidFill>
                  <a:schemeClr val="tx1"/>
                </a:solidFill>
              </a:rPr>
              <a:t>Capgemini</a:t>
            </a:r>
            <a:r>
              <a:rPr lang="en-US" sz="1100" b="1" dirty="0">
                <a:solidFill>
                  <a:schemeClr val="tx1"/>
                </a:solidFill>
              </a:rPr>
              <a:t> provides and manages everything </a:t>
            </a:r>
            <a:r>
              <a:rPr lang="en-US" sz="1100" dirty="0">
                <a:solidFill>
                  <a:schemeClr val="tx1"/>
                </a:solidFill>
              </a:rPr>
              <a:t>up from an empty </a:t>
            </a:r>
            <a:r>
              <a:rPr lang="en-US" sz="1100" dirty="0" err="1">
                <a:solidFill>
                  <a:schemeClr val="tx1"/>
                </a:solidFill>
              </a:rPr>
              <a:t>IaaS</a:t>
            </a:r>
            <a:r>
              <a:rPr lang="en-US" sz="1100" dirty="0">
                <a:solidFill>
                  <a:schemeClr val="tx1"/>
                </a:solidFill>
              </a:rPr>
              <a:t> VM. The platform briefly comprises: Puppet infra as code, </a:t>
            </a:r>
            <a:r>
              <a:rPr lang="en-US" sz="1100" dirty="0" err="1">
                <a:solidFill>
                  <a:schemeClr val="tx1"/>
                </a:solidFill>
              </a:rPr>
              <a:t>Nginx</a:t>
            </a:r>
            <a:r>
              <a:rPr lang="en-US" sz="1100" dirty="0">
                <a:solidFill>
                  <a:schemeClr val="tx1"/>
                </a:solidFill>
              </a:rPr>
              <a:t>/Consul software load balancing and service discovery, Java with Spring Boot, </a:t>
            </a:r>
            <a:r>
              <a:rPr lang="en-US" sz="1100" dirty="0" err="1">
                <a:solidFill>
                  <a:schemeClr val="tx1"/>
                </a:solidFill>
              </a:rPr>
              <a:t>Hystrix</a:t>
            </a:r>
            <a:r>
              <a:rPr lang="en-US" sz="1100" dirty="0">
                <a:solidFill>
                  <a:schemeClr val="tx1"/>
                </a:solidFill>
              </a:rPr>
              <a:t> fault tolerance, ELK log shipping/analytics, Graphite/</a:t>
            </a:r>
            <a:r>
              <a:rPr lang="en-US" sz="1100" dirty="0" err="1">
                <a:solidFill>
                  <a:schemeClr val="tx1"/>
                </a:solidFill>
              </a:rPr>
              <a:t>Grafana</a:t>
            </a:r>
            <a:r>
              <a:rPr lang="en-US" sz="1100" dirty="0">
                <a:solidFill>
                  <a:schemeClr val="tx1"/>
                </a:solidFill>
              </a:rPr>
              <a:t> for metrics, </a:t>
            </a:r>
            <a:r>
              <a:rPr lang="en-US" sz="1100" dirty="0" err="1">
                <a:solidFill>
                  <a:schemeClr val="tx1"/>
                </a:solidFill>
              </a:rPr>
              <a:t>RabbitMQ</a:t>
            </a:r>
            <a:r>
              <a:rPr lang="en-US" sz="1100" dirty="0">
                <a:solidFill>
                  <a:schemeClr val="tx1"/>
                </a:solidFill>
              </a:rPr>
              <a:t>, </a:t>
            </a:r>
            <a:r>
              <a:rPr lang="en-US" sz="1100" dirty="0" err="1">
                <a:solidFill>
                  <a:schemeClr val="tx1"/>
                </a:solidFill>
              </a:rPr>
              <a:t>MongoDB</a:t>
            </a:r>
            <a:r>
              <a:rPr lang="en-US" sz="1100" dirty="0">
                <a:solidFill>
                  <a:schemeClr val="tx1"/>
                </a:solidFill>
              </a:rPr>
              <a:t> and fully automated continuous delivery pipelines using Bamboo.</a:t>
            </a:r>
          </a:p>
          <a:p>
            <a:pPr marL="450850" algn="just">
              <a:spcAft>
                <a:spcPts val="300"/>
              </a:spcAft>
              <a:buClr>
                <a:srgbClr val="C8C500"/>
              </a:buClr>
            </a:pPr>
            <a:r>
              <a:rPr lang="en-US" sz="1200" dirty="0" smtClean="0">
                <a:solidFill>
                  <a:schemeClr val="tx1"/>
                </a:solidFill>
              </a:rPr>
              <a:t>Andy </a:t>
            </a:r>
            <a:r>
              <a:rPr lang="en-US" sz="1200" dirty="0">
                <a:solidFill>
                  <a:schemeClr val="tx1"/>
                </a:solidFill>
              </a:rPr>
              <a:t>is our lead architect in a large team of people working on HMRC’s ‘Multi Channel Digital Tax Platform’ (</a:t>
            </a:r>
            <a:r>
              <a:rPr lang="en-US" sz="1200" dirty="0" smtClean="0">
                <a:solidFill>
                  <a:schemeClr val="tx1"/>
                </a:solidFill>
              </a:rPr>
              <a:t>MDTP): </a:t>
            </a:r>
          </a:p>
          <a:p>
            <a:pPr marL="736599" lvl="1" indent="-285750" algn="just">
              <a:spcAft>
                <a:spcPts val="300"/>
              </a:spcAft>
              <a:buClr>
                <a:schemeClr val="accent2"/>
              </a:buClr>
              <a:buFont typeface="Wingdings" panose="05000000000000000000" pitchFamily="2" charset="2"/>
              <a:buChar char="ü"/>
            </a:pPr>
            <a:r>
              <a:rPr lang="en-US" sz="1100" dirty="0">
                <a:solidFill>
                  <a:schemeClr val="tx1"/>
                </a:solidFill>
              </a:rPr>
              <a:t>MDTP is a HMRC designed </a:t>
            </a:r>
            <a:r>
              <a:rPr lang="en-US" sz="1100" b="1" dirty="0">
                <a:solidFill>
                  <a:schemeClr val="tx1"/>
                </a:solidFill>
              </a:rPr>
              <a:t>micro services platform for delivering digital services </a:t>
            </a:r>
            <a:r>
              <a:rPr lang="en-US" sz="1100" dirty="0">
                <a:solidFill>
                  <a:schemeClr val="tx1"/>
                </a:solidFill>
              </a:rPr>
              <a:t>as web or restful API to citizens, businesses and other government departments. </a:t>
            </a:r>
            <a:r>
              <a:rPr lang="en-US" sz="1100" dirty="0" smtClean="0">
                <a:solidFill>
                  <a:schemeClr val="tx1"/>
                </a:solidFill>
              </a:rPr>
              <a:t>It is the HMRC’s </a:t>
            </a:r>
            <a:r>
              <a:rPr lang="en-US" sz="1100" dirty="0">
                <a:solidFill>
                  <a:schemeClr val="tx1"/>
                </a:solidFill>
              </a:rPr>
              <a:t>primary online presence for all UK taxpayers.</a:t>
            </a:r>
          </a:p>
          <a:p>
            <a:pPr marL="736599" lvl="1" indent="-285750" algn="just">
              <a:spcAft>
                <a:spcPts val="300"/>
              </a:spcAft>
              <a:buClr>
                <a:schemeClr val="accent2"/>
              </a:buClr>
              <a:buFont typeface="Wingdings" panose="05000000000000000000" pitchFamily="2" charset="2"/>
              <a:buChar char="ü"/>
            </a:pPr>
            <a:r>
              <a:rPr lang="en-US" sz="1100" dirty="0">
                <a:solidFill>
                  <a:schemeClr val="tx1"/>
                </a:solidFill>
              </a:rPr>
              <a:t>The platform is </a:t>
            </a:r>
            <a:r>
              <a:rPr lang="en-US" sz="1100" b="1" dirty="0">
                <a:solidFill>
                  <a:schemeClr val="tx1"/>
                </a:solidFill>
              </a:rPr>
              <a:t>open source </a:t>
            </a:r>
            <a:r>
              <a:rPr lang="en-US" sz="1100" dirty="0">
                <a:solidFill>
                  <a:schemeClr val="tx1"/>
                </a:solidFill>
              </a:rPr>
              <a:t>and provides for </a:t>
            </a:r>
            <a:r>
              <a:rPr lang="en-US" sz="1100" dirty="0" err="1">
                <a:solidFill>
                  <a:schemeClr val="tx1"/>
                </a:solidFill>
              </a:rPr>
              <a:t>scala</a:t>
            </a:r>
            <a:r>
              <a:rPr lang="en-US" sz="1100" dirty="0">
                <a:solidFill>
                  <a:schemeClr val="tx1"/>
                </a:solidFill>
              </a:rPr>
              <a:t>/play! based </a:t>
            </a:r>
            <a:r>
              <a:rPr lang="en-US" sz="1100" dirty="0" smtClean="0">
                <a:solidFill>
                  <a:schemeClr val="tx1"/>
                </a:solidFill>
              </a:rPr>
              <a:t>micro services </a:t>
            </a:r>
            <a:r>
              <a:rPr lang="en-US" sz="1100" dirty="0">
                <a:solidFill>
                  <a:schemeClr val="tx1"/>
                </a:solidFill>
              </a:rPr>
              <a:t>that use </a:t>
            </a:r>
            <a:r>
              <a:rPr lang="en-US" sz="1100" dirty="0" err="1">
                <a:solidFill>
                  <a:schemeClr val="tx1"/>
                </a:solidFill>
              </a:rPr>
              <a:t>MongoDb</a:t>
            </a:r>
            <a:r>
              <a:rPr lang="en-US" sz="1100" dirty="0">
                <a:solidFill>
                  <a:schemeClr val="tx1"/>
                </a:solidFill>
              </a:rPr>
              <a:t>, with all services running active-active across multiple cloud providers in the UK.  Developers use modern tooling and a Jenkins based continuous delivery pipeline to deliver multiple releases per day in an agile environment.</a:t>
            </a:r>
          </a:p>
          <a:p>
            <a:pPr marL="450850" algn="just">
              <a:spcAft>
                <a:spcPts val="300"/>
              </a:spcAft>
              <a:buClr>
                <a:srgbClr val="C8C500"/>
              </a:buClr>
            </a:pPr>
            <a:r>
              <a:rPr lang="en-US" sz="1200" dirty="0" err="1" smtClean="0">
                <a:solidFill>
                  <a:schemeClr val="tx1"/>
                </a:solidFill>
              </a:rPr>
              <a:t>Capgemini</a:t>
            </a:r>
            <a:r>
              <a:rPr lang="en-US" sz="1200" dirty="0" smtClean="0">
                <a:solidFill>
                  <a:schemeClr val="tx1"/>
                </a:solidFill>
              </a:rPr>
              <a:t> </a:t>
            </a:r>
            <a:r>
              <a:rPr lang="en-US" sz="1200" dirty="0">
                <a:solidFill>
                  <a:schemeClr val="tx1"/>
                </a:solidFill>
              </a:rPr>
              <a:t>has </a:t>
            </a:r>
            <a:r>
              <a:rPr lang="en-US" sz="1200" dirty="0" smtClean="0">
                <a:solidFill>
                  <a:schemeClr val="tx1"/>
                </a:solidFill>
              </a:rPr>
              <a:t>approximately </a:t>
            </a:r>
            <a:r>
              <a:rPr lang="en-US" sz="1200" b="1" dirty="0">
                <a:solidFill>
                  <a:schemeClr val="tx1"/>
                </a:solidFill>
              </a:rPr>
              <a:t>200 people working on this platform </a:t>
            </a:r>
            <a:r>
              <a:rPr lang="en-US" sz="1200" dirty="0">
                <a:solidFill>
                  <a:schemeClr val="tx1"/>
                </a:solidFill>
              </a:rPr>
              <a:t>across a </a:t>
            </a:r>
            <a:r>
              <a:rPr lang="en-US" sz="1200" b="1" dirty="0">
                <a:solidFill>
                  <a:schemeClr val="tx1"/>
                </a:solidFill>
              </a:rPr>
              <a:t>wide range of disciplines </a:t>
            </a:r>
            <a:r>
              <a:rPr lang="en-US" sz="1200" dirty="0">
                <a:solidFill>
                  <a:schemeClr val="tx1"/>
                </a:solidFill>
              </a:rPr>
              <a:t>including architects, developers, QAs, UEX, content design and scrum masters. Most of </a:t>
            </a:r>
            <a:r>
              <a:rPr lang="en-US" sz="1200" dirty="0" smtClean="0">
                <a:solidFill>
                  <a:schemeClr val="tx1"/>
                </a:solidFill>
              </a:rPr>
              <a:t>them work </a:t>
            </a:r>
            <a:r>
              <a:rPr lang="en-US" sz="1200" dirty="0">
                <a:solidFill>
                  <a:schemeClr val="tx1"/>
                </a:solidFill>
              </a:rPr>
              <a:t>as part of HMRC’s Digital Delivery </a:t>
            </a:r>
            <a:r>
              <a:rPr lang="en-US" sz="1200" dirty="0" err="1">
                <a:solidFill>
                  <a:schemeClr val="tx1"/>
                </a:solidFill>
              </a:rPr>
              <a:t>Centres</a:t>
            </a:r>
            <a:r>
              <a:rPr lang="en-US" sz="1200" dirty="0">
                <a:solidFill>
                  <a:schemeClr val="tx1"/>
                </a:solidFill>
              </a:rPr>
              <a:t>, for which </a:t>
            </a:r>
            <a:r>
              <a:rPr lang="en-US" sz="1200" dirty="0" err="1">
                <a:solidFill>
                  <a:schemeClr val="tx1"/>
                </a:solidFill>
              </a:rPr>
              <a:t>Capgemini</a:t>
            </a:r>
            <a:r>
              <a:rPr lang="en-US" sz="1200" dirty="0">
                <a:solidFill>
                  <a:schemeClr val="tx1"/>
                </a:solidFill>
              </a:rPr>
              <a:t> provide whole, highly skilled teams. The DDCT in Telford in which ~150 </a:t>
            </a:r>
            <a:r>
              <a:rPr lang="en-US" sz="1200" dirty="0" err="1">
                <a:solidFill>
                  <a:schemeClr val="tx1"/>
                </a:solidFill>
              </a:rPr>
              <a:t>Capgemini</a:t>
            </a:r>
            <a:r>
              <a:rPr lang="en-US" sz="1200" dirty="0">
                <a:solidFill>
                  <a:schemeClr val="tx1"/>
                </a:solidFill>
              </a:rPr>
              <a:t> people work was recently praised as ‘world class’ by HMRC’s interim CIO, Mike Potter and is generating much interest across UK Public Sector.</a:t>
            </a:r>
          </a:p>
          <a:p>
            <a:pPr marL="450850" algn="just">
              <a:spcAft>
                <a:spcPts val="300"/>
              </a:spcAft>
              <a:buClr>
                <a:srgbClr val="C8C500"/>
              </a:buClr>
            </a:pPr>
            <a:r>
              <a:rPr lang="en-US" sz="1200" dirty="0" smtClean="0">
                <a:solidFill>
                  <a:schemeClr val="tx1"/>
                </a:solidFill>
              </a:rPr>
              <a:t>James</a:t>
            </a:r>
            <a:r>
              <a:rPr lang="en-US" sz="1200" dirty="0">
                <a:solidFill>
                  <a:schemeClr val="tx1"/>
                </a:solidFill>
              </a:rPr>
              <a:t>, Andy and </a:t>
            </a:r>
            <a:r>
              <a:rPr lang="en-US" sz="1200" dirty="0" smtClean="0">
                <a:solidFill>
                  <a:schemeClr val="tx1"/>
                </a:solidFill>
              </a:rPr>
              <a:t>Michael </a:t>
            </a:r>
            <a:r>
              <a:rPr lang="en-US" sz="1200" dirty="0">
                <a:solidFill>
                  <a:schemeClr val="tx1"/>
                </a:solidFill>
              </a:rPr>
              <a:t>work together and </a:t>
            </a:r>
            <a:r>
              <a:rPr lang="en-US" sz="1200" dirty="0" smtClean="0">
                <a:solidFill>
                  <a:schemeClr val="tx1"/>
                </a:solidFill>
              </a:rPr>
              <a:t>report to Craig, all </a:t>
            </a:r>
            <a:r>
              <a:rPr lang="en-US" sz="1200" dirty="0">
                <a:solidFill>
                  <a:schemeClr val="tx1"/>
                </a:solidFill>
              </a:rPr>
              <a:t>part of the Architecture </a:t>
            </a:r>
            <a:r>
              <a:rPr lang="en-US" sz="1200" dirty="0" smtClean="0">
                <a:solidFill>
                  <a:schemeClr val="tx1"/>
                </a:solidFill>
              </a:rPr>
              <a:t>Group and all </a:t>
            </a:r>
            <a:r>
              <a:rPr lang="en-US" sz="1200" dirty="0">
                <a:solidFill>
                  <a:schemeClr val="tx1"/>
                </a:solidFill>
              </a:rPr>
              <a:t>happy to expand further or join up as you wish</a:t>
            </a:r>
            <a:r>
              <a:rPr lang="en-US" sz="1200" dirty="0" smtClean="0">
                <a:solidFill>
                  <a:schemeClr val="tx1"/>
                </a:solidFill>
              </a:rPr>
              <a:t>.</a:t>
            </a:r>
            <a:endParaRPr lang="en-US" sz="1200" dirty="0">
              <a:solidFill>
                <a:schemeClr val="tx1"/>
              </a:solidFill>
            </a:endParaRPr>
          </a:p>
        </p:txBody>
      </p:sp>
      <p:sp>
        <p:nvSpPr>
          <p:cNvPr id="7" name="CPTK12TOCA05m01"/>
          <p:cNvSpPr/>
          <p:nvPr/>
        </p:nvSpPr>
        <p:spPr bwMode="auto">
          <a:xfrm>
            <a:off x="1053329" y="1051758"/>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Client:</a:t>
            </a:r>
            <a:endParaRPr lang="fr-FR" b="1" dirty="0">
              <a:solidFill>
                <a:srgbClr val="263147"/>
              </a:solidFill>
              <a:cs typeface="Arial" charset="0"/>
            </a:endParaRPr>
          </a:p>
        </p:txBody>
      </p:sp>
      <p:sp>
        <p:nvSpPr>
          <p:cNvPr id="11" name="CPTK12TOCA05m01"/>
          <p:cNvSpPr/>
          <p:nvPr/>
        </p:nvSpPr>
        <p:spPr bwMode="auto">
          <a:xfrm>
            <a:off x="4356968" y="1051757"/>
            <a:ext cx="4167600" cy="65373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it-IT" dirty="0" smtClean="0">
                <a:solidFill>
                  <a:schemeClr val="tx1"/>
                </a:solidFill>
                <a:cs typeface="Arial" charset="0"/>
              </a:rPr>
              <a:t>Multi </a:t>
            </a:r>
            <a:r>
              <a:rPr lang="it-IT" dirty="0">
                <a:solidFill>
                  <a:schemeClr val="tx1"/>
                </a:solidFill>
                <a:cs typeface="Arial" charset="0"/>
              </a:rPr>
              <a:t>Channel Digital Tax Platform</a:t>
            </a:r>
            <a:endParaRPr lang="en-US" dirty="0">
              <a:solidFill>
                <a:schemeClr val="tx1"/>
              </a:solidFill>
              <a:cs typeface="Arial" charset="0"/>
            </a:endParaRPr>
          </a:p>
        </p:txBody>
      </p:sp>
      <p:sp>
        <p:nvSpPr>
          <p:cNvPr id="12" name="CPTK12TOCA05m01"/>
          <p:cNvSpPr/>
          <p:nvPr/>
        </p:nvSpPr>
        <p:spPr bwMode="auto">
          <a:xfrm>
            <a:off x="4356968" y="1051758"/>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Project:</a:t>
            </a:r>
            <a:endParaRPr lang="fr-FR" b="1" dirty="0">
              <a:solidFill>
                <a:srgbClr val="263147"/>
              </a:solidFill>
              <a:cs typeface="Arial" charset="0"/>
            </a:endParaRPr>
          </a:p>
        </p:txBody>
      </p:sp>
      <p:sp>
        <p:nvSpPr>
          <p:cNvPr id="13" name="CPTK12TOCA05m01"/>
          <p:cNvSpPr/>
          <p:nvPr/>
        </p:nvSpPr>
        <p:spPr bwMode="auto">
          <a:xfrm>
            <a:off x="8867685" y="1398208"/>
            <a:ext cx="2321424" cy="116743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2000" tIns="0" rIns="72000" bIns="0" numCol="1" rtlCol="0" anchor="ctr" anchorCtr="0" compatLnSpc="1">
            <a:prstTxWarp prst="textNoShape">
              <a:avLst/>
            </a:prstTxWarp>
            <a:noAutofit/>
          </a:bodyPr>
          <a:lstStyle/>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400" dirty="0" smtClean="0">
                <a:solidFill>
                  <a:schemeClr val="tx1"/>
                </a:solidFill>
                <a:hlinkClick r:id="rId2"/>
              </a:rPr>
              <a:t>James </a:t>
            </a:r>
            <a:r>
              <a:rPr lang="en-US" sz="1400" dirty="0" err="1" smtClean="0">
                <a:solidFill>
                  <a:schemeClr val="tx1"/>
                </a:solidFill>
                <a:hlinkClick r:id="rId2"/>
              </a:rPr>
              <a:t>Devaney</a:t>
            </a:r>
            <a:endParaRPr lang="en-US" sz="1400" dirty="0" smtClean="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400" dirty="0" smtClean="0">
                <a:solidFill>
                  <a:schemeClr val="tx1"/>
                </a:solidFill>
                <a:hlinkClick r:id="rId3"/>
              </a:rPr>
              <a:t>Andy Glover</a:t>
            </a: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400" dirty="0" smtClean="0">
                <a:solidFill>
                  <a:schemeClr val="tx1"/>
                </a:solidFill>
                <a:hlinkClick r:id="rId4"/>
              </a:rPr>
              <a:t>Michael Osborne</a:t>
            </a:r>
            <a:endParaRPr lang="en-US" sz="1400" dirty="0" smtClean="0">
              <a:solidFill>
                <a:schemeClr val="tx1"/>
              </a:solidFill>
            </a:endParaRPr>
          </a:p>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400" dirty="0" smtClean="0">
                <a:solidFill>
                  <a:schemeClr val="tx1"/>
                </a:solidFill>
                <a:hlinkClick r:id="rId5"/>
              </a:rPr>
              <a:t>Craig </a:t>
            </a:r>
            <a:r>
              <a:rPr lang="en-US" sz="1400" dirty="0" err="1" smtClean="0">
                <a:solidFill>
                  <a:schemeClr val="tx1"/>
                </a:solidFill>
                <a:hlinkClick r:id="rId5"/>
              </a:rPr>
              <a:t>Wappett</a:t>
            </a:r>
            <a:endParaRPr lang="en-US" sz="1400" dirty="0" smtClean="0">
              <a:solidFill>
                <a:schemeClr val="tx1"/>
              </a:solidFill>
            </a:endParaRPr>
          </a:p>
        </p:txBody>
      </p:sp>
      <p:sp>
        <p:nvSpPr>
          <p:cNvPr id="14" name="CPTK12TOCA05m01"/>
          <p:cNvSpPr/>
          <p:nvPr/>
        </p:nvSpPr>
        <p:spPr bwMode="auto">
          <a:xfrm>
            <a:off x="8867685" y="1051758"/>
            <a:ext cx="2321424"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Contacts:</a:t>
            </a:r>
            <a:endParaRPr lang="fr-FR" b="1" dirty="0">
              <a:solidFill>
                <a:srgbClr val="263147"/>
              </a:solidFill>
              <a:cs typeface="Arial" charset="0"/>
            </a:endParaRPr>
          </a:p>
        </p:txBody>
      </p:sp>
      <p:sp>
        <p:nvSpPr>
          <p:cNvPr id="15" name="CPTK12TOCA05m01"/>
          <p:cNvSpPr/>
          <p:nvPr/>
        </p:nvSpPr>
        <p:spPr bwMode="auto">
          <a:xfrm>
            <a:off x="1052955" y="1523422"/>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sz="1600" b="1" dirty="0" smtClean="0">
                <a:solidFill>
                  <a:schemeClr val="tx1"/>
                </a:solidFill>
              </a:rPr>
              <a:t>Public</a:t>
            </a:r>
            <a:endParaRPr lang="fr-FR" sz="1600" b="1" dirty="0">
              <a:solidFill>
                <a:schemeClr val="tx1"/>
              </a:solidFill>
              <a:cs typeface="Arial" charset="0"/>
            </a:endParaRPr>
          </a:p>
        </p:txBody>
      </p:sp>
      <p:sp>
        <p:nvSpPr>
          <p:cNvPr id="16" name="CPTK12TOCA05m01"/>
          <p:cNvSpPr/>
          <p:nvPr/>
        </p:nvSpPr>
        <p:spPr bwMode="auto">
          <a:xfrm>
            <a:off x="1052955" y="1523422"/>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Sector:</a:t>
            </a:r>
            <a:endParaRPr lang="fr-FR" b="1" dirty="0">
              <a:solidFill>
                <a:srgbClr val="263147"/>
              </a:solidFill>
              <a:cs typeface="Arial" charset="0"/>
            </a:endParaRPr>
          </a:p>
        </p:txBody>
      </p:sp>
      <p:pic>
        <p:nvPicPr>
          <p:cNvPr id="17" name="Picture 2"/>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10661289" y="1720046"/>
            <a:ext cx="381377" cy="398921"/>
          </a:xfrm>
          <a:prstGeom prst="ellipse">
            <a:avLst/>
          </a:prstGeom>
          <a:noFill/>
          <a:ln w="9525">
            <a:noFill/>
            <a:miter lim="800000"/>
            <a:headEnd/>
            <a:tailEnd/>
          </a:ln>
        </p:spPr>
      </p:pic>
    </p:spTree>
    <p:extLst>
      <p:ext uri="{BB962C8B-B14F-4D97-AF65-F5344CB8AC3E}">
        <p14:creationId xmlns:p14="http://schemas.microsoft.com/office/powerpoint/2010/main" val="181803979"/>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0016" y="986586"/>
            <a:ext cx="10337584" cy="5561698"/>
          </a:xfrm>
          <a:prstGeom prst="rect">
            <a:avLst/>
          </a:prstGeom>
          <a:solidFill>
            <a:srgbClr val="F8F8F8"/>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2400" dirty="0" err="1" smtClean="0">
              <a:solidFill>
                <a:schemeClr val="tx2">
                  <a:lumMod val="50000"/>
                </a:schemeClr>
              </a:solidFill>
            </a:endParaRPr>
          </a:p>
        </p:txBody>
      </p:sp>
      <p:sp>
        <p:nvSpPr>
          <p:cNvPr id="8" name="CPTK12TOCA05m01"/>
          <p:cNvSpPr/>
          <p:nvPr/>
        </p:nvSpPr>
        <p:spPr bwMode="auto">
          <a:xfrm>
            <a:off x="1053329" y="1081254"/>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sz="1200" b="1" dirty="0" smtClean="0">
                <a:solidFill>
                  <a:schemeClr val="tx1"/>
                </a:solidFill>
                <a:cs typeface="Arial" charset="0"/>
              </a:rPr>
              <a:t>UK Ministry of Justice</a:t>
            </a:r>
            <a:endParaRPr lang="en-US" sz="1200" b="1" dirty="0">
              <a:solidFill>
                <a:schemeClr val="tx1"/>
              </a:solidFill>
              <a:cs typeface="Arial" charset="0"/>
            </a:endParaRPr>
          </a:p>
        </p:txBody>
      </p:sp>
      <p:sp>
        <p:nvSpPr>
          <p:cNvPr id="9" name="Titre 1"/>
          <p:cNvSpPr>
            <a:spLocks noGrp="1"/>
          </p:cNvSpPr>
          <p:nvPr>
            <p:ph type="title"/>
          </p:nvPr>
        </p:nvSpPr>
        <p:spPr/>
        <p:txBody>
          <a:bodyPr/>
          <a:lstStyle/>
          <a:p>
            <a:r>
              <a:rPr lang="fr-FR" dirty="0" smtClean="0"/>
              <a:t>Return of </a:t>
            </a:r>
            <a:r>
              <a:rPr lang="fr-FR" dirty="0" err="1" smtClean="0"/>
              <a:t>Experience</a:t>
            </a:r>
            <a:r>
              <a:rPr lang="fr-FR" dirty="0" smtClean="0"/>
              <a:t> – </a:t>
            </a:r>
            <a:r>
              <a:rPr lang="it-IT" dirty="0" smtClean="0"/>
              <a:t>Microservices </a:t>
            </a:r>
            <a:r>
              <a:rPr lang="it-IT" dirty="0"/>
              <a:t>platform to support digital transformation</a:t>
            </a:r>
            <a:endParaRPr lang="fr-FR" dirty="0"/>
          </a:p>
        </p:txBody>
      </p:sp>
      <p:sp>
        <p:nvSpPr>
          <p:cNvPr id="3" name="Espace réservé du contenu 2"/>
          <p:cNvSpPr>
            <a:spLocks noGrp="1"/>
          </p:cNvSpPr>
          <p:nvPr>
            <p:ph idx="1"/>
          </p:nvPr>
        </p:nvSpPr>
        <p:spPr>
          <a:xfrm>
            <a:off x="1110680" y="2051938"/>
            <a:ext cx="9996255" cy="4313351"/>
          </a:xfrm>
        </p:spPr>
        <p:txBody>
          <a:bodyPr/>
          <a:lstStyle/>
          <a:p>
            <a:pPr marL="0" indent="0">
              <a:spcAft>
                <a:spcPts val="1200"/>
              </a:spcAft>
              <a:buNone/>
            </a:pPr>
            <a:r>
              <a:rPr lang="en-US" sz="1400" b="1" u="sng" dirty="0" smtClean="0">
                <a:solidFill>
                  <a:schemeClr val="tx1"/>
                </a:solidFill>
              </a:rPr>
              <a:t>Quick Description:</a:t>
            </a:r>
          </a:p>
          <a:p>
            <a:pPr marL="450850" algn="just">
              <a:spcAft>
                <a:spcPts val="300"/>
              </a:spcAft>
              <a:buClr>
                <a:srgbClr val="C8C500"/>
              </a:buClr>
            </a:pPr>
            <a:r>
              <a:rPr lang="en-US" sz="1400" dirty="0" smtClean="0">
                <a:solidFill>
                  <a:schemeClr val="tx1"/>
                </a:solidFill>
              </a:rPr>
              <a:t>Delivery of </a:t>
            </a:r>
            <a:r>
              <a:rPr lang="en-US" sz="1400" dirty="0">
                <a:solidFill>
                  <a:schemeClr val="tx1"/>
                </a:solidFill>
              </a:rPr>
              <a:t>a new </a:t>
            </a:r>
            <a:r>
              <a:rPr lang="en-US" sz="1400" b="1" dirty="0">
                <a:solidFill>
                  <a:schemeClr val="tx1"/>
                </a:solidFill>
              </a:rPr>
              <a:t>platform to support the digital transformation </a:t>
            </a:r>
            <a:r>
              <a:rPr lang="en-US" sz="1400" dirty="0">
                <a:solidFill>
                  <a:schemeClr val="tx1"/>
                </a:solidFill>
              </a:rPr>
              <a:t>of the UK legal system into a paperless </a:t>
            </a:r>
            <a:r>
              <a:rPr lang="en-US" sz="1400" dirty="0" smtClean="0">
                <a:solidFill>
                  <a:schemeClr val="tx1"/>
                </a:solidFill>
              </a:rPr>
              <a:t>environment</a:t>
            </a:r>
          </a:p>
          <a:p>
            <a:pPr marL="713478" lvl="1" algn="just">
              <a:spcAft>
                <a:spcPts val="300"/>
              </a:spcAft>
              <a:buClr>
                <a:schemeClr val="accent2"/>
              </a:buClr>
              <a:buFont typeface="Wingdings" panose="05000000000000000000" pitchFamily="2" charset="2"/>
              <a:buChar char="ü"/>
            </a:pPr>
            <a:r>
              <a:rPr lang="en-US" sz="1200" dirty="0" smtClean="0">
                <a:solidFill>
                  <a:schemeClr val="tx1"/>
                </a:solidFill>
              </a:rPr>
              <a:t>Need for a </a:t>
            </a:r>
            <a:r>
              <a:rPr lang="en-US" sz="1200" dirty="0">
                <a:solidFill>
                  <a:schemeClr val="tx1"/>
                </a:solidFill>
              </a:rPr>
              <a:t>rapidly scalable </a:t>
            </a:r>
            <a:r>
              <a:rPr lang="en-US" sz="1200" dirty="0" smtClean="0">
                <a:solidFill>
                  <a:schemeClr val="tx1"/>
                </a:solidFill>
              </a:rPr>
              <a:t>architecture </a:t>
            </a:r>
            <a:r>
              <a:rPr lang="en-US" sz="1200" b="1" dirty="0" smtClean="0">
                <a:solidFill>
                  <a:schemeClr val="tx1"/>
                </a:solidFill>
              </a:rPr>
              <a:t>based </a:t>
            </a:r>
            <a:r>
              <a:rPr lang="en-US" sz="1200" b="1" dirty="0">
                <a:solidFill>
                  <a:schemeClr val="tx1"/>
                </a:solidFill>
              </a:rPr>
              <a:t>on open source technologies </a:t>
            </a:r>
            <a:r>
              <a:rPr lang="en-US" sz="1200" dirty="0" smtClean="0">
                <a:solidFill>
                  <a:schemeClr val="tx1"/>
                </a:solidFill>
              </a:rPr>
              <a:t>with </a:t>
            </a:r>
            <a:r>
              <a:rPr lang="en-US" sz="1200" dirty="0">
                <a:solidFill>
                  <a:schemeClr val="tx1"/>
                </a:solidFill>
              </a:rPr>
              <a:t>complex integration </a:t>
            </a:r>
            <a:r>
              <a:rPr lang="en-US" sz="1200" dirty="0" smtClean="0">
                <a:solidFill>
                  <a:schemeClr val="tx1"/>
                </a:solidFill>
              </a:rPr>
              <a:t>requirements</a:t>
            </a:r>
          </a:p>
          <a:p>
            <a:pPr marL="713478" lvl="1" algn="just">
              <a:buClr>
                <a:schemeClr val="accent2"/>
              </a:buClr>
              <a:buFont typeface="Wingdings" panose="05000000000000000000" pitchFamily="2" charset="2"/>
              <a:buChar char="ü"/>
            </a:pPr>
            <a:r>
              <a:rPr lang="en-US" sz="1200" dirty="0" smtClean="0">
                <a:solidFill>
                  <a:schemeClr val="tx1"/>
                </a:solidFill>
              </a:rPr>
              <a:t>A micro services </a:t>
            </a:r>
            <a:r>
              <a:rPr lang="en-US" sz="1200" dirty="0">
                <a:solidFill>
                  <a:schemeClr val="tx1"/>
                </a:solidFill>
              </a:rPr>
              <a:t>architecture </a:t>
            </a:r>
            <a:r>
              <a:rPr lang="en-US" sz="1200" dirty="0" smtClean="0">
                <a:solidFill>
                  <a:schemeClr val="tx1"/>
                </a:solidFill>
              </a:rPr>
              <a:t>resolved traditional </a:t>
            </a:r>
            <a:r>
              <a:rPr lang="en-US" sz="1200" dirty="0" err="1" smtClean="0">
                <a:solidFill>
                  <a:schemeClr val="tx1"/>
                </a:solidFill>
              </a:rPr>
              <a:t>problematics</a:t>
            </a:r>
            <a:r>
              <a:rPr lang="en-US" sz="1200" dirty="0" smtClean="0">
                <a:solidFill>
                  <a:schemeClr val="tx1"/>
                </a:solidFill>
              </a:rPr>
              <a:t> (long expensive </a:t>
            </a:r>
            <a:r>
              <a:rPr lang="en-US" sz="1200" dirty="0">
                <a:solidFill>
                  <a:schemeClr val="tx1"/>
                </a:solidFill>
              </a:rPr>
              <a:t>release </a:t>
            </a:r>
            <a:r>
              <a:rPr lang="en-US" sz="1200" dirty="0" smtClean="0">
                <a:solidFill>
                  <a:schemeClr val="tx1"/>
                </a:solidFill>
              </a:rPr>
              <a:t>cycles, scaling…)</a:t>
            </a:r>
          </a:p>
          <a:p>
            <a:pPr marL="450850" algn="just">
              <a:spcAft>
                <a:spcPts val="300"/>
              </a:spcAft>
              <a:buClr>
                <a:srgbClr val="C8C500"/>
              </a:buClr>
            </a:pPr>
            <a:r>
              <a:rPr lang="en-US" sz="1400" dirty="0" smtClean="0">
                <a:solidFill>
                  <a:schemeClr val="tx1"/>
                </a:solidFill>
              </a:rPr>
              <a:t>We </a:t>
            </a:r>
            <a:r>
              <a:rPr lang="en-US" sz="1400" dirty="0">
                <a:solidFill>
                  <a:schemeClr val="tx1"/>
                </a:solidFill>
              </a:rPr>
              <a:t>integrated the </a:t>
            </a:r>
            <a:r>
              <a:rPr lang="en-US" sz="1400" b="1" dirty="0">
                <a:solidFill>
                  <a:schemeClr val="tx1"/>
                </a:solidFill>
              </a:rPr>
              <a:t>Domain Driven Design </a:t>
            </a:r>
            <a:r>
              <a:rPr lang="en-US" sz="1400" dirty="0">
                <a:solidFill>
                  <a:schemeClr val="tx1"/>
                </a:solidFill>
              </a:rPr>
              <a:t>(DDD) methodology into the </a:t>
            </a:r>
            <a:r>
              <a:rPr lang="en-US" sz="1400" b="1" dirty="0">
                <a:solidFill>
                  <a:schemeClr val="tx1"/>
                </a:solidFill>
              </a:rPr>
              <a:t>agile delivery process </a:t>
            </a:r>
            <a:r>
              <a:rPr lang="en-US" sz="1400" dirty="0">
                <a:solidFill>
                  <a:schemeClr val="tx1"/>
                </a:solidFill>
              </a:rPr>
              <a:t>to </a:t>
            </a:r>
            <a:r>
              <a:rPr lang="en-US" sz="1400" dirty="0" smtClean="0">
                <a:solidFill>
                  <a:schemeClr val="tx1"/>
                </a:solidFill>
              </a:rPr>
              <a:t>generate </a:t>
            </a:r>
            <a:r>
              <a:rPr lang="en-US" sz="1400" dirty="0">
                <a:solidFill>
                  <a:schemeClr val="tx1"/>
                </a:solidFill>
              </a:rPr>
              <a:t>logical </a:t>
            </a:r>
            <a:r>
              <a:rPr lang="en-US" sz="1400" dirty="0" smtClean="0">
                <a:solidFill>
                  <a:schemeClr val="tx1"/>
                </a:solidFill>
              </a:rPr>
              <a:t>and business domain models, enabling </a:t>
            </a:r>
            <a:r>
              <a:rPr lang="en-US" sz="1400" dirty="0">
                <a:solidFill>
                  <a:schemeClr val="tx1"/>
                </a:solidFill>
              </a:rPr>
              <a:t>rapid development of business services and a fast </a:t>
            </a:r>
            <a:r>
              <a:rPr lang="en-US" sz="1400" dirty="0" smtClean="0">
                <a:solidFill>
                  <a:schemeClr val="tx1"/>
                </a:solidFill>
              </a:rPr>
              <a:t>feedback </a:t>
            </a:r>
            <a:r>
              <a:rPr lang="en-US" sz="1400" dirty="0">
                <a:solidFill>
                  <a:schemeClr val="tx1"/>
                </a:solidFill>
              </a:rPr>
              <a:t>loop to the </a:t>
            </a:r>
            <a:r>
              <a:rPr lang="en-US" sz="1400" dirty="0" smtClean="0">
                <a:solidFill>
                  <a:schemeClr val="tx1"/>
                </a:solidFill>
              </a:rPr>
              <a:t>business</a:t>
            </a:r>
            <a:endParaRPr lang="en-US" sz="1400" dirty="0">
              <a:solidFill>
                <a:schemeClr val="tx1"/>
              </a:solidFill>
            </a:endParaRPr>
          </a:p>
          <a:p>
            <a:pPr marL="450850" algn="just">
              <a:spcAft>
                <a:spcPts val="300"/>
              </a:spcAft>
              <a:buClr>
                <a:srgbClr val="C8C500"/>
              </a:buClr>
            </a:pPr>
            <a:r>
              <a:rPr lang="en-US" sz="1400" dirty="0" smtClean="0">
                <a:solidFill>
                  <a:schemeClr val="tx1"/>
                </a:solidFill>
              </a:rPr>
              <a:t>The </a:t>
            </a:r>
            <a:r>
              <a:rPr lang="en-US" sz="1400" dirty="0">
                <a:solidFill>
                  <a:schemeClr val="tx1"/>
                </a:solidFill>
              </a:rPr>
              <a:t>delivery </a:t>
            </a:r>
            <a:r>
              <a:rPr lang="en-US" sz="1400" dirty="0" smtClean="0">
                <a:solidFill>
                  <a:schemeClr val="tx1"/>
                </a:solidFill>
              </a:rPr>
              <a:t>organization </a:t>
            </a:r>
            <a:r>
              <a:rPr lang="en-US" sz="1400" dirty="0">
                <a:solidFill>
                  <a:schemeClr val="tx1"/>
                </a:solidFill>
              </a:rPr>
              <a:t>was aligned to the </a:t>
            </a:r>
            <a:r>
              <a:rPr lang="en-US" sz="1400" dirty="0" smtClean="0">
                <a:solidFill>
                  <a:schemeClr val="tx1"/>
                </a:solidFill>
              </a:rPr>
              <a:t>micro services </a:t>
            </a:r>
            <a:r>
              <a:rPr lang="en-US" sz="1400" dirty="0">
                <a:solidFill>
                  <a:schemeClr val="tx1"/>
                </a:solidFill>
              </a:rPr>
              <a:t>concept by </a:t>
            </a:r>
            <a:r>
              <a:rPr lang="en-US" sz="1400" b="1" dirty="0">
                <a:solidFill>
                  <a:schemeClr val="tx1"/>
                </a:solidFill>
              </a:rPr>
              <a:t>assigning ownership of each service to a specific delivery team </a:t>
            </a:r>
            <a:r>
              <a:rPr lang="en-US" sz="1400" dirty="0">
                <a:solidFill>
                  <a:schemeClr val="tx1"/>
                </a:solidFill>
              </a:rPr>
              <a:t>and applying a </a:t>
            </a:r>
            <a:r>
              <a:rPr lang="en-US" sz="1400" dirty="0" smtClean="0">
                <a:solidFill>
                  <a:schemeClr val="tx1"/>
                </a:solidFill>
              </a:rPr>
              <a:t>program </a:t>
            </a:r>
            <a:r>
              <a:rPr lang="en-US" sz="1400" dirty="0">
                <a:solidFill>
                  <a:schemeClr val="tx1"/>
                </a:solidFill>
              </a:rPr>
              <a:t>wide set of design and coding </a:t>
            </a:r>
            <a:r>
              <a:rPr lang="en-US" sz="1400" dirty="0" smtClean="0">
                <a:solidFill>
                  <a:schemeClr val="tx1"/>
                </a:solidFill>
              </a:rPr>
              <a:t>standards</a:t>
            </a:r>
          </a:p>
          <a:p>
            <a:pPr marL="450850" algn="just">
              <a:spcAft>
                <a:spcPts val="300"/>
              </a:spcAft>
              <a:buClr>
                <a:srgbClr val="C8C500"/>
              </a:buClr>
            </a:pPr>
            <a:r>
              <a:rPr lang="en-US" sz="1400" dirty="0" smtClean="0">
                <a:solidFill>
                  <a:schemeClr val="tx1"/>
                </a:solidFill>
              </a:rPr>
              <a:t>The </a:t>
            </a:r>
            <a:r>
              <a:rPr lang="en-US" sz="1400" dirty="0">
                <a:solidFill>
                  <a:schemeClr val="tx1"/>
                </a:solidFill>
              </a:rPr>
              <a:t>scale of the platform with its interfaces with many external </a:t>
            </a:r>
            <a:r>
              <a:rPr lang="en-US" sz="1400" dirty="0" smtClean="0">
                <a:solidFill>
                  <a:schemeClr val="tx1"/>
                </a:solidFill>
              </a:rPr>
              <a:t>agencies, we </a:t>
            </a:r>
            <a:r>
              <a:rPr lang="en-US" sz="1400" dirty="0">
                <a:solidFill>
                  <a:schemeClr val="tx1"/>
                </a:solidFill>
              </a:rPr>
              <a:t>created an </a:t>
            </a:r>
            <a:r>
              <a:rPr lang="en-US" sz="1400" b="1" dirty="0">
                <a:solidFill>
                  <a:schemeClr val="tx1"/>
                </a:solidFill>
              </a:rPr>
              <a:t>asynchronous event driven platform </a:t>
            </a:r>
            <a:r>
              <a:rPr lang="en-US" sz="1400" dirty="0">
                <a:solidFill>
                  <a:schemeClr val="tx1"/>
                </a:solidFill>
              </a:rPr>
              <a:t>based on the JEE 7 framework in which each </a:t>
            </a:r>
            <a:r>
              <a:rPr lang="en-US" sz="1400" dirty="0" smtClean="0">
                <a:solidFill>
                  <a:schemeClr val="tx1"/>
                </a:solidFill>
              </a:rPr>
              <a:t>micro service </a:t>
            </a:r>
            <a:r>
              <a:rPr lang="en-US" sz="1400" dirty="0">
                <a:solidFill>
                  <a:schemeClr val="tx1"/>
                </a:solidFill>
              </a:rPr>
              <a:t>interacted with an internal event store and only allowed communication with other services through </a:t>
            </a:r>
            <a:r>
              <a:rPr lang="en-US" sz="1400" b="1" dirty="0" err="1">
                <a:solidFill>
                  <a:schemeClr val="tx1"/>
                </a:solidFill>
              </a:rPr>
              <a:t>RESTful</a:t>
            </a:r>
            <a:r>
              <a:rPr lang="en-US" sz="1400" b="1" dirty="0">
                <a:solidFill>
                  <a:schemeClr val="tx1"/>
                </a:solidFill>
              </a:rPr>
              <a:t> APIs </a:t>
            </a:r>
            <a:r>
              <a:rPr lang="en-US" sz="1400" dirty="0">
                <a:solidFill>
                  <a:schemeClr val="tx1"/>
                </a:solidFill>
              </a:rPr>
              <a:t>or public message </a:t>
            </a:r>
            <a:r>
              <a:rPr lang="en-US" sz="1400" dirty="0" smtClean="0">
                <a:solidFill>
                  <a:schemeClr val="tx1"/>
                </a:solidFill>
              </a:rPr>
              <a:t>events</a:t>
            </a:r>
            <a:endParaRPr lang="en-US" sz="1400" dirty="0">
              <a:solidFill>
                <a:schemeClr val="tx1"/>
              </a:solidFill>
            </a:endParaRPr>
          </a:p>
          <a:p>
            <a:pPr marL="450850" algn="just">
              <a:spcAft>
                <a:spcPts val="300"/>
              </a:spcAft>
              <a:buClr>
                <a:srgbClr val="C8C500"/>
              </a:buClr>
            </a:pPr>
            <a:r>
              <a:rPr lang="en-US" sz="1400" dirty="0" smtClean="0">
                <a:solidFill>
                  <a:schemeClr val="tx1"/>
                </a:solidFill>
              </a:rPr>
              <a:t>Scalability </a:t>
            </a:r>
            <a:r>
              <a:rPr lang="en-US" sz="1400" dirty="0">
                <a:solidFill>
                  <a:schemeClr val="tx1"/>
                </a:solidFill>
              </a:rPr>
              <a:t>was achieved by ensuring that services were stateless and by applying CQRS concepts to </a:t>
            </a:r>
            <a:r>
              <a:rPr lang="en-US" sz="1400" b="1" dirty="0">
                <a:solidFill>
                  <a:schemeClr val="tx1"/>
                </a:solidFill>
              </a:rPr>
              <a:t>decouple the read </a:t>
            </a:r>
            <a:r>
              <a:rPr lang="en-US" sz="1400" dirty="0">
                <a:solidFill>
                  <a:schemeClr val="tx1"/>
                </a:solidFill>
              </a:rPr>
              <a:t>side of each service </a:t>
            </a:r>
            <a:r>
              <a:rPr lang="en-US" sz="1400" b="1" dirty="0">
                <a:solidFill>
                  <a:schemeClr val="tx1"/>
                </a:solidFill>
              </a:rPr>
              <a:t>from the write </a:t>
            </a:r>
            <a:r>
              <a:rPr lang="en-US" sz="1400" dirty="0">
                <a:solidFill>
                  <a:schemeClr val="tx1"/>
                </a:solidFill>
              </a:rPr>
              <a:t>therefore enabling the views to be scaled independently to the write modules.</a:t>
            </a:r>
          </a:p>
          <a:p>
            <a:pPr marL="450850" algn="just">
              <a:spcAft>
                <a:spcPts val="1200"/>
              </a:spcAft>
              <a:buClr>
                <a:srgbClr val="C8C500"/>
              </a:buClr>
            </a:pPr>
            <a:r>
              <a:rPr lang="en-US" sz="1400" dirty="0" smtClean="0">
                <a:solidFill>
                  <a:schemeClr val="tx1"/>
                </a:solidFill>
              </a:rPr>
              <a:t>From </a:t>
            </a:r>
            <a:r>
              <a:rPr lang="en-US" sz="1400" dirty="0">
                <a:solidFill>
                  <a:schemeClr val="tx1"/>
                </a:solidFill>
              </a:rPr>
              <a:t>the </a:t>
            </a:r>
            <a:r>
              <a:rPr lang="en-US" sz="1400" dirty="0" smtClean="0">
                <a:solidFill>
                  <a:schemeClr val="tx1"/>
                </a:solidFill>
              </a:rPr>
              <a:t>beginning, we </a:t>
            </a:r>
            <a:r>
              <a:rPr lang="en-US" sz="1400" dirty="0">
                <a:solidFill>
                  <a:schemeClr val="tx1"/>
                </a:solidFill>
              </a:rPr>
              <a:t>leveraged the </a:t>
            </a:r>
            <a:r>
              <a:rPr lang="en-US" sz="1400" b="1" dirty="0" smtClean="0">
                <a:solidFill>
                  <a:schemeClr val="tx1"/>
                </a:solidFill>
              </a:rPr>
              <a:t>cloud</a:t>
            </a:r>
            <a:r>
              <a:rPr lang="en-US" sz="1400" dirty="0" smtClean="0">
                <a:solidFill>
                  <a:schemeClr val="tx1"/>
                </a:solidFill>
              </a:rPr>
              <a:t>, </a:t>
            </a:r>
            <a:r>
              <a:rPr lang="en-US" sz="1400" dirty="0">
                <a:solidFill>
                  <a:schemeClr val="tx1"/>
                </a:solidFill>
              </a:rPr>
              <a:t>developed </a:t>
            </a:r>
            <a:r>
              <a:rPr lang="en-US" sz="1400" b="1" dirty="0">
                <a:solidFill>
                  <a:schemeClr val="tx1"/>
                </a:solidFill>
              </a:rPr>
              <a:t>automated continuous delivery build </a:t>
            </a:r>
            <a:r>
              <a:rPr lang="en-US" sz="1400" b="1" dirty="0" smtClean="0">
                <a:solidFill>
                  <a:schemeClr val="tx1"/>
                </a:solidFill>
              </a:rPr>
              <a:t>pipelines</a:t>
            </a:r>
            <a:r>
              <a:rPr lang="en-US" sz="1400" dirty="0" smtClean="0">
                <a:solidFill>
                  <a:schemeClr val="tx1"/>
                </a:solidFill>
              </a:rPr>
              <a:t>, fostered </a:t>
            </a:r>
            <a:r>
              <a:rPr lang="en-US" sz="1400" dirty="0">
                <a:solidFill>
                  <a:schemeClr val="tx1"/>
                </a:solidFill>
              </a:rPr>
              <a:t>a </a:t>
            </a:r>
            <a:r>
              <a:rPr lang="en-US" sz="1400" b="1" dirty="0" err="1" smtClean="0">
                <a:solidFill>
                  <a:schemeClr val="tx1"/>
                </a:solidFill>
              </a:rPr>
              <a:t>DevOps</a:t>
            </a:r>
            <a:r>
              <a:rPr lang="en-US" sz="1400" b="1" dirty="0" smtClean="0">
                <a:solidFill>
                  <a:schemeClr val="tx1"/>
                </a:solidFill>
              </a:rPr>
              <a:t> </a:t>
            </a:r>
            <a:r>
              <a:rPr lang="en-US" sz="1400" b="1" dirty="0">
                <a:solidFill>
                  <a:schemeClr val="tx1"/>
                </a:solidFill>
              </a:rPr>
              <a:t>culture </a:t>
            </a:r>
            <a:r>
              <a:rPr lang="en-US" sz="1400" dirty="0">
                <a:solidFill>
                  <a:schemeClr val="tx1"/>
                </a:solidFill>
              </a:rPr>
              <a:t>and made extensive use of tools such as Jenkins, </a:t>
            </a:r>
            <a:r>
              <a:rPr lang="en-US" sz="1400" dirty="0" err="1">
                <a:solidFill>
                  <a:schemeClr val="tx1"/>
                </a:solidFill>
              </a:rPr>
              <a:t>Sonarqube</a:t>
            </a:r>
            <a:r>
              <a:rPr lang="en-US" sz="1400" dirty="0">
                <a:solidFill>
                  <a:schemeClr val="tx1"/>
                </a:solidFill>
              </a:rPr>
              <a:t> and </a:t>
            </a:r>
            <a:r>
              <a:rPr lang="en-US" sz="1400" dirty="0" err="1">
                <a:solidFill>
                  <a:schemeClr val="tx1"/>
                </a:solidFill>
              </a:rPr>
              <a:t>Ansible</a:t>
            </a:r>
            <a:r>
              <a:rPr lang="en-US" sz="1400" dirty="0">
                <a:solidFill>
                  <a:schemeClr val="tx1"/>
                </a:solidFill>
              </a:rPr>
              <a:t> to automate </a:t>
            </a:r>
            <a:r>
              <a:rPr lang="en-US" sz="1400" dirty="0" smtClean="0">
                <a:solidFill>
                  <a:schemeClr val="tx1"/>
                </a:solidFill>
              </a:rPr>
              <a:t>and provide </a:t>
            </a:r>
            <a:r>
              <a:rPr lang="en-US" sz="1400" dirty="0">
                <a:solidFill>
                  <a:schemeClr val="tx1"/>
                </a:solidFill>
              </a:rPr>
              <a:t>rapid </a:t>
            </a:r>
            <a:r>
              <a:rPr lang="en-US" sz="1400" dirty="0" smtClean="0">
                <a:solidFill>
                  <a:schemeClr val="tx1"/>
                </a:solidFill>
              </a:rPr>
              <a:t>feedbacks</a:t>
            </a:r>
            <a:endParaRPr lang="en-US" sz="1400" dirty="0">
              <a:solidFill>
                <a:schemeClr val="tx1"/>
              </a:solidFill>
            </a:endParaRPr>
          </a:p>
          <a:p>
            <a:pPr marL="177045" indent="0" algn="just">
              <a:spcAft>
                <a:spcPts val="300"/>
              </a:spcAft>
              <a:buClr>
                <a:srgbClr val="C8C500"/>
              </a:buClr>
              <a:buNone/>
            </a:pPr>
            <a:r>
              <a:rPr lang="en-US" sz="1400" dirty="0" smtClean="0">
                <a:solidFill>
                  <a:schemeClr val="tx1"/>
                </a:solidFill>
              </a:rPr>
              <a:t>You can find a </a:t>
            </a:r>
            <a:r>
              <a:rPr lang="en-US" sz="1400" b="1" dirty="0" smtClean="0">
                <a:solidFill>
                  <a:schemeClr val="tx1"/>
                </a:solidFill>
              </a:rPr>
              <a:t>more detailed description </a:t>
            </a:r>
            <a:r>
              <a:rPr lang="en-US" sz="1400" dirty="0" smtClean="0">
                <a:solidFill>
                  <a:schemeClr val="tx1"/>
                </a:solidFill>
              </a:rPr>
              <a:t>of this project </a:t>
            </a:r>
            <a:r>
              <a:rPr lang="en-US" sz="1400" b="1" dirty="0" smtClean="0">
                <a:solidFill>
                  <a:schemeClr val="tx1"/>
                </a:solidFill>
              </a:rPr>
              <a:t>in the comments </a:t>
            </a:r>
            <a:r>
              <a:rPr lang="en-US" sz="1400" dirty="0" smtClean="0">
                <a:solidFill>
                  <a:schemeClr val="tx1"/>
                </a:solidFill>
              </a:rPr>
              <a:t>of this slide (incl. micro services architecture key challenges, security features…)</a:t>
            </a:r>
            <a:endParaRPr lang="en-US" sz="1400" dirty="0">
              <a:solidFill>
                <a:schemeClr val="tx1"/>
              </a:solidFill>
            </a:endParaRPr>
          </a:p>
        </p:txBody>
      </p:sp>
      <p:sp>
        <p:nvSpPr>
          <p:cNvPr id="7" name="CPTK12TOCA05m01"/>
          <p:cNvSpPr/>
          <p:nvPr/>
        </p:nvSpPr>
        <p:spPr bwMode="auto">
          <a:xfrm>
            <a:off x="1053329" y="108125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Client:</a:t>
            </a:r>
            <a:endParaRPr lang="fr-FR" b="1" dirty="0">
              <a:solidFill>
                <a:srgbClr val="263147"/>
              </a:solidFill>
              <a:cs typeface="Arial" charset="0"/>
            </a:endParaRPr>
          </a:p>
        </p:txBody>
      </p:sp>
      <p:sp>
        <p:nvSpPr>
          <p:cNvPr id="11" name="CPTK12TOCA05m01"/>
          <p:cNvSpPr/>
          <p:nvPr/>
        </p:nvSpPr>
        <p:spPr bwMode="auto">
          <a:xfrm>
            <a:off x="4356968" y="1081253"/>
            <a:ext cx="4167600" cy="65373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it-IT" sz="1600" dirty="0" smtClean="0">
                <a:solidFill>
                  <a:schemeClr val="tx1"/>
                </a:solidFill>
                <a:cs typeface="Arial" charset="0"/>
              </a:rPr>
              <a:t>Microservice platform to support digital transformation</a:t>
            </a:r>
            <a:endParaRPr lang="en-US" sz="1600" dirty="0">
              <a:solidFill>
                <a:schemeClr val="tx1"/>
              </a:solidFill>
              <a:cs typeface="Arial" charset="0"/>
            </a:endParaRPr>
          </a:p>
        </p:txBody>
      </p:sp>
      <p:sp>
        <p:nvSpPr>
          <p:cNvPr id="12" name="CPTK12TOCA05m01"/>
          <p:cNvSpPr/>
          <p:nvPr/>
        </p:nvSpPr>
        <p:spPr bwMode="auto">
          <a:xfrm>
            <a:off x="4356968" y="1081254"/>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Project:</a:t>
            </a:r>
            <a:endParaRPr lang="fr-FR" b="1" dirty="0">
              <a:solidFill>
                <a:srgbClr val="263147"/>
              </a:solidFill>
              <a:cs typeface="Arial" charset="0"/>
            </a:endParaRPr>
          </a:p>
        </p:txBody>
      </p:sp>
      <p:sp>
        <p:nvSpPr>
          <p:cNvPr id="13" name="CPTK12TOCA05m01"/>
          <p:cNvSpPr/>
          <p:nvPr/>
        </p:nvSpPr>
        <p:spPr bwMode="auto">
          <a:xfrm>
            <a:off x="8867685" y="1427704"/>
            <a:ext cx="2321424" cy="485213"/>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72000" tIns="0" rIns="72000" bIns="0" numCol="1" rtlCol="0" anchor="ctr" anchorCtr="0" compatLnSpc="1">
            <a:prstTxWarp prst="textNoShape">
              <a:avLst/>
            </a:prstTxWarp>
            <a:noAutofit/>
          </a:bodyPr>
          <a:lstStyle/>
          <a:p>
            <a:pPr marL="176213" indent="-176213" eaLnBrk="0" hangingPunct="0">
              <a:spcAft>
                <a:spcPct val="25000"/>
              </a:spcAft>
              <a:buClr>
                <a:srgbClr val="EE7D11"/>
              </a:buClr>
              <a:buSzPct val="80000"/>
              <a:buFont typeface="Wingdings" panose="05000000000000000000" pitchFamily="2" charset="2"/>
              <a:buChar char="ü"/>
              <a:tabLst>
                <a:tab pos="381000" algn="l"/>
                <a:tab pos="6985000" algn="l"/>
              </a:tabLst>
              <a:defRPr/>
            </a:pPr>
            <a:r>
              <a:rPr lang="en-US" sz="1400" dirty="0" smtClean="0">
                <a:solidFill>
                  <a:schemeClr val="tx1"/>
                </a:solidFill>
                <a:hlinkClick r:id="rId3"/>
              </a:rPr>
              <a:t>Justin Cooke</a:t>
            </a:r>
            <a:endParaRPr lang="en-US" sz="1400" dirty="0" smtClean="0">
              <a:solidFill>
                <a:schemeClr val="tx1"/>
              </a:solidFill>
            </a:endParaRPr>
          </a:p>
        </p:txBody>
      </p:sp>
      <p:sp>
        <p:nvSpPr>
          <p:cNvPr id="14" name="CPTK12TOCA05m01"/>
          <p:cNvSpPr/>
          <p:nvPr/>
        </p:nvSpPr>
        <p:spPr bwMode="auto">
          <a:xfrm>
            <a:off x="8867685" y="1081254"/>
            <a:ext cx="2321424"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Contacts:</a:t>
            </a:r>
            <a:endParaRPr lang="fr-FR" b="1" dirty="0">
              <a:solidFill>
                <a:srgbClr val="263147"/>
              </a:solidFill>
              <a:cs typeface="Arial" charset="0"/>
            </a:endParaRPr>
          </a:p>
        </p:txBody>
      </p:sp>
      <p:sp>
        <p:nvSpPr>
          <p:cNvPr id="15" name="CPTK12TOCA05m01"/>
          <p:cNvSpPr/>
          <p:nvPr/>
        </p:nvSpPr>
        <p:spPr bwMode="auto">
          <a:xfrm>
            <a:off x="1052955" y="1552918"/>
            <a:ext cx="3007394" cy="3600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296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sz="1600" b="1" dirty="0" smtClean="0">
                <a:solidFill>
                  <a:schemeClr val="tx1"/>
                </a:solidFill>
              </a:rPr>
              <a:t>Public</a:t>
            </a:r>
            <a:endParaRPr lang="fr-FR" sz="1600" b="1" dirty="0">
              <a:solidFill>
                <a:schemeClr val="tx1"/>
              </a:solidFill>
              <a:cs typeface="Arial" charset="0"/>
            </a:endParaRPr>
          </a:p>
        </p:txBody>
      </p:sp>
      <p:sp>
        <p:nvSpPr>
          <p:cNvPr id="16" name="CPTK12TOCA05m01"/>
          <p:cNvSpPr/>
          <p:nvPr/>
        </p:nvSpPr>
        <p:spPr bwMode="auto">
          <a:xfrm>
            <a:off x="1052955" y="1552918"/>
            <a:ext cx="1207078" cy="3600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72000" tIns="0" rIns="72000" bIns="0" numCol="1" rtlCol="0" anchor="ctr" anchorCtr="0" compatLnSpc="1">
            <a:prstTxWarp prst="textNoShape">
              <a:avLst/>
            </a:prstTxWarp>
            <a:noAutofit/>
          </a:bodyPr>
          <a:lstStyle/>
          <a:p>
            <a:pPr algn="ctr" eaLnBrk="0" hangingPunct="0">
              <a:spcAft>
                <a:spcPct val="25000"/>
              </a:spcAft>
              <a:buClr>
                <a:srgbClr val="EE7D11"/>
              </a:buClr>
              <a:buSzPct val="80000"/>
              <a:tabLst>
                <a:tab pos="381000" algn="l"/>
                <a:tab pos="6985000" algn="l"/>
              </a:tabLst>
              <a:defRPr/>
            </a:pPr>
            <a:r>
              <a:rPr lang="en-US" b="1" dirty="0" smtClean="0">
                <a:solidFill>
                  <a:srgbClr val="FFFFFF"/>
                </a:solidFill>
              </a:rPr>
              <a:t>Sector:</a:t>
            </a:r>
            <a:endParaRPr lang="fr-FR" b="1" dirty="0">
              <a:solidFill>
                <a:srgbClr val="263147"/>
              </a:solidFill>
              <a:cs typeface="Arial" charset="0"/>
            </a:endParaRPr>
          </a:p>
        </p:txBody>
      </p:sp>
      <p:pic>
        <p:nvPicPr>
          <p:cNvPr id="17" name="Picture 2"/>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10896222" y="1676030"/>
            <a:ext cx="381377" cy="398921"/>
          </a:xfrm>
          <a:prstGeom prst="ellipse">
            <a:avLst/>
          </a:prstGeom>
          <a:noFill/>
          <a:ln w="9525">
            <a:noFill/>
            <a:miter lim="800000"/>
            <a:headEnd/>
            <a:tailEnd/>
          </a:ln>
        </p:spPr>
      </p:pic>
    </p:spTree>
    <p:extLst>
      <p:ext uri="{BB962C8B-B14F-4D97-AF65-F5344CB8AC3E}">
        <p14:creationId xmlns:p14="http://schemas.microsoft.com/office/powerpoint/2010/main" val="3418185001"/>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0.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2.xml><?xml version="1.0" encoding="utf-8"?>
<p:tagLst xmlns:a="http://schemas.openxmlformats.org/drawingml/2006/main" xmlns:r="http://schemas.openxmlformats.org/officeDocument/2006/relationships" xmlns:p="http://schemas.openxmlformats.org/presentationml/2006/main">
  <p:tag name="BULLETS" val="true"/>
</p:tagLst>
</file>

<file path=ppt/tags/tag43.xml><?xml version="1.0" encoding="utf-8"?>
<p:tagLst xmlns:a="http://schemas.openxmlformats.org/drawingml/2006/main" xmlns:r="http://schemas.openxmlformats.org/officeDocument/2006/relationships" xmlns:p="http://schemas.openxmlformats.org/presentationml/2006/main">
  <p:tag name="BULLETS" val="true"/>
</p:tagLst>
</file>

<file path=ppt/tags/tag44.xml><?xml version="1.0" encoding="utf-8"?>
<p:tagLst xmlns:a="http://schemas.openxmlformats.org/drawingml/2006/main" xmlns:r="http://schemas.openxmlformats.org/officeDocument/2006/relationships" xmlns:p="http://schemas.openxmlformats.org/presentationml/2006/main">
  <p:tag name="FILLTRANSPARENCY" val="0"/>
  <p:tag name="HIDDEN" val="False"/>
</p:tagLst>
</file>

<file path=ppt/tags/tag4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6.xml><?xml version="1.0" encoding="utf-8"?>
<p:tagLst xmlns:a="http://schemas.openxmlformats.org/drawingml/2006/main" xmlns:r="http://schemas.openxmlformats.org/officeDocument/2006/relationships" xmlns:p="http://schemas.openxmlformats.org/presentationml/2006/main">
  <p:tag name="BULLETS" val="true"/>
</p:tagLst>
</file>

<file path=ppt/tags/tag47.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8.xml><?xml version="1.0" encoding="utf-8"?>
<p:tagLst xmlns:a="http://schemas.openxmlformats.org/drawingml/2006/main" xmlns:r="http://schemas.openxmlformats.org/officeDocument/2006/relationships" xmlns:p="http://schemas.openxmlformats.org/presentationml/2006/main">
  <p:tag name="BULLETS" val="true"/>
</p:tagLst>
</file>

<file path=ppt/tags/tag49.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BULLETS" val="tru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heme/theme1.xml><?xml version="1.0" encoding="utf-8"?>
<a:theme xmlns:a="http://schemas.openxmlformats.org/drawingml/2006/main" name="CWIN16 PPT Template (External)">
  <a:themeElements>
    <a:clrScheme name="CWIN16">
      <a:dk1>
        <a:srgbClr val="000000"/>
      </a:dk1>
      <a:lt1>
        <a:srgbClr val="FFFFFF"/>
      </a:lt1>
      <a:dk2>
        <a:srgbClr val="006032"/>
      </a:dk2>
      <a:lt2>
        <a:srgbClr val="FFFFFF"/>
      </a:lt2>
      <a:accent1>
        <a:srgbClr val="FDC71E"/>
      </a:accent1>
      <a:accent2>
        <a:srgbClr val="EE7D11"/>
      </a:accent2>
      <a:accent3>
        <a:srgbClr val="008A48"/>
      </a:accent3>
      <a:accent4>
        <a:srgbClr val="8F143B"/>
      </a:accent4>
      <a:accent5>
        <a:srgbClr val="CBD300"/>
      </a:accent5>
      <a:accent6>
        <a:srgbClr val="D8710E"/>
      </a:accent6>
      <a:hlink>
        <a:srgbClr val="008947"/>
      </a:hlink>
      <a:folHlink>
        <a:srgbClr val="BFBFBF"/>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raClrScheme>
      <a:clrScheme name="">
        <a:dk1>
          <a:srgbClr val="000000"/>
        </a:dk1>
        <a:lt1>
          <a:srgbClr val="FFFFFF"/>
        </a:lt1>
        <a:dk2>
          <a:srgbClr val="AC2B37"/>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WIN16 PPT Madrid" id="{69FCFDC2-B84C-459B-B3BE-F3F6609D6110}" vid="{2533DC56-5B28-47B0-BAF0-02B0078B52E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10404</TotalTime>
  <Words>5488</Words>
  <Application>Microsoft Office PowerPoint</Application>
  <PresentationFormat>Grand écran</PresentationFormat>
  <Paragraphs>616</Paragraphs>
  <Slides>30</Slides>
  <Notes>3</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2</vt:i4>
      </vt:variant>
      <vt:variant>
        <vt:lpstr>Titres des diapositives</vt:lpstr>
      </vt:variant>
      <vt:variant>
        <vt:i4>30</vt:i4>
      </vt:variant>
    </vt:vector>
  </HeadingPairs>
  <TitlesOfParts>
    <vt:vector size="39" baseType="lpstr">
      <vt:lpstr>Arial</vt:lpstr>
      <vt:lpstr>Calibri</vt:lpstr>
      <vt:lpstr>Helvetica Light</vt:lpstr>
      <vt:lpstr>Helvetica Neue</vt:lpstr>
      <vt:lpstr>Verdana</vt:lpstr>
      <vt:lpstr>Wingdings</vt:lpstr>
      <vt:lpstr>CWIN16 PPT Template (External)</vt:lpstr>
      <vt:lpstr>think-cell Slide</vt:lpstr>
      <vt:lpstr>Document</vt:lpstr>
      <vt:lpstr>StarterPack MicroServices Ref 2017-ArchiValse#3</vt:lpstr>
      <vt:lpstr>What is this StarterPack?</vt:lpstr>
      <vt:lpstr>Thanks to all contributors to this document:</vt:lpstr>
      <vt:lpstr>MicroServices Subject Matter Experts</vt:lpstr>
      <vt:lpstr>Présentation PowerPoint</vt:lpstr>
      <vt:lpstr>Useful links to start with Microservices</vt:lpstr>
      <vt:lpstr>Useful reports and analyses to start with MicroServices</vt:lpstr>
      <vt:lpstr>Return of Experience – Microservices platform for delivering digital services</vt:lpstr>
      <vt:lpstr>Return of Experience – Microservices platform to support digital transformation</vt:lpstr>
      <vt:lpstr>Return of Experience – Digital Factoring Platform</vt:lpstr>
      <vt:lpstr>Return of Experience – State of the Art</vt:lpstr>
      <vt:lpstr>Return of Experience – Move to Microservices architecture</vt:lpstr>
      <vt:lpstr>Return of Experience – Microservices architecture for a service platform</vt:lpstr>
      <vt:lpstr>Return of Experience – Air Waybill and Capacity Management solution</vt:lpstr>
      <vt:lpstr>Return of Experience – Deployement of microservices on AWS</vt:lpstr>
      <vt:lpstr>Return of Experience – Move to microservices architecture</vt:lpstr>
      <vt:lpstr>Return of Experience – Store Worker &amp; Global store sales tools</vt:lpstr>
      <vt:lpstr>Return of Experience – Digital Car Key</vt:lpstr>
      <vt:lpstr>Return of Experience – Modernizing application portfolio</vt:lpstr>
      <vt:lpstr>Return of Experience – From Monolithic to Microservices</vt:lpstr>
      <vt:lpstr>Return of Experience – Platform for application development based on microservices</vt:lpstr>
      <vt:lpstr>Return of Experience – Platform for application development based on microservices</vt:lpstr>
      <vt:lpstr>Return of Experience – Integration microservices on eBusiness platform</vt:lpstr>
      <vt:lpstr>Return of Experience – Exposing Microservices with APIm for External Consumption</vt:lpstr>
      <vt:lpstr>Return of Experience – Microservices platform for delivering Commerce Marketplace</vt:lpstr>
      <vt:lpstr>Return of Experience – Various Projects (1/2)</vt:lpstr>
      <vt:lpstr>Return of Experience – Various Projects (2/2)</vt:lpstr>
      <vt:lpstr>Présentation PowerPoint</vt:lpstr>
      <vt:lpstr>We Need You</vt:lpstr>
      <vt:lpstr>Présentation PowerPoint</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Capgemini Architect Passport</dc:title>
  <dc:creator>CALVAYRAC, Adrien</dc:creator>
  <cp:lastModifiedBy>CALVAYRAC, Adrien</cp:lastModifiedBy>
  <cp:revision>75</cp:revision>
  <cp:lastPrinted>2017-02-13T07:22:42Z</cp:lastPrinted>
  <dcterms:created xsi:type="dcterms:W3CDTF">2017-02-08T08:05:23Z</dcterms:created>
  <dcterms:modified xsi:type="dcterms:W3CDTF">2017-05-24T06:07:26Z</dcterms:modified>
</cp:coreProperties>
</file>