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8" r:id="rId2"/>
    <p:sldId id="257" r:id="rId3"/>
    <p:sldId id="258" r:id="rId4"/>
    <p:sldId id="276" r:id="rId5"/>
    <p:sldId id="259" r:id="rId6"/>
    <p:sldId id="260" r:id="rId7"/>
    <p:sldId id="261" r:id="rId8"/>
    <p:sldId id="277" r:id="rId9"/>
    <p:sldId id="270" r:id="rId10"/>
    <p:sldId id="263" r:id="rId11"/>
    <p:sldId id="264" r:id="rId12"/>
    <p:sldId id="268"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8" d="100"/>
          <a:sy n="98"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aikscdv/pscs-367-capstone-project.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Develop Software Solutions to </a:t>
            </a:r>
            <a:r>
              <a:rPr lang="en-US" dirty="0" err="1">
                <a:solidFill>
                  <a:schemeClr val="tx1"/>
                </a:solidFill>
                <a:latin typeface="Cambria" panose="02040503050406030204" pitchFamily="18" charset="0"/>
                <a:ea typeface="Cambria" panose="02040503050406030204" pitchFamily="18" charset="0"/>
              </a:rPr>
              <a:t>EnhanceEducational</a:t>
            </a:r>
            <a:r>
              <a:rPr lang="en-US" dirty="0">
                <a:solidFill>
                  <a:schemeClr val="tx1"/>
                </a:solidFill>
                <a:latin typeface="Cambria" panose="02040503050406030204" pitchFamily="18" charset="0"/>
                <a:ea typeface="Cambria" panose="02040503050406030204" pitchFamily="18" charset="0"/>
              </a:rPr>
              <a:t> Infrastructure and Connectivity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CDV-G13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 Shankar j</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16434" y="248467"/>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PSCS_367</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Review-02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University Project(PSCS-367)</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7F23F5C6-2F39-4B33-E934-A0D3963CE681}"/>
              </a:ext>
            </a:extLst>
          </p:cNvPr>
          <p:cNvSpPr txBox="1"/>
          <p:nvPr/>
        </p:nvSpPr>
        <p:spPr>
          <a:xfrm>
            <a:off x="790469" y="2653070"/>
            <a:ext cx="4624213" cy="1477328"/>
          </a:xfrm>
          <a:prstGeom prst="rect">
            <a:avLst/>
          </a:prstGeom>
          <a:noFill/>
        </p:spPr>
        <p:txBody>
          <a:bodyPr wrap="square" rtlCol="0">
            <a:spAutoFit/>
          </a:bodyPr>
          <a:lstStyle/>
          <a:p>
            <a:r>
              <a:rPr lang="en-IN" b="1" dirty="0">
                <a:solidFill>
                  <a:schemeClr val="tx2"/>
                </a:solidFill>
              </a:rPr>
              <a:t>Name </a:t>
            </a:r>
            <a:r>
              <a:rPr lang="en-IN" dirty="0"/>
              <a:t>                    </a:t>
            </a:r>
            <a:r>
              <a:rPr lang="en-IN" b="1" dirty="0">
                <a:solidFill>
                  <a:schemeClr val="tx2"/>
                </a:solidFill>
              </a:rPr>
              <a:t>Student ID</a:t>
            </a:r>
          </a:p>
          <a:p>
            <a:r>
              <a:rPr lang="en-IN" dirty="0"/>
              <a:t>Shaik </a:t>
            </a:r>
            <a:r>
              <a:rPr lang="en-IN" dirty="0" err="1"/>
              <a:t>Thaheer</a:t>
            </a:r>
            <a:r>
              <a:rPr lang="en-IN" dirty="0"/>
              <a:t>        20211CDV0002</a:t>
            </a:r>
          </a:p>
          <a:p>
            <a:r>
              <a:rPr lang="en-IN" dirty="0"/>
              <a:t>Abdul Manan          20211CDV0009</a:t>
            </a:r>
          </a:p>
          <a:p>
            <a:r>
              <a:rPr lang="en-IN" dirty="0"/>
              <a:t>Md Kaif                   20211CDV0003</a:t>
            </a:r>
          </a:p>
          <a:p>
            <a:r>
              <a:rPr lang="en-IN" dirty="0"/>
              <a:t>Keerthi Kumar        20211CDV0008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t>Increased Access to Quality Education </a:t>
            </a:r>
          </a:p>
          <a:p>
            <a:r>
              <a:rPr lang="en-US" dirty="0"/>
              <a:t>Enhanced Connectivity in Remote Areas</a:t>
            </a:r>
          </a:p>
          <a:p>
            <a:r>
              <a:rPr lang="en-US" dirty="0"/>
              <a:t>Personalized Learning Experience</a:t>
            </a:r>
          </a:p>
          <a:p>
            <a:r>
              <a:rPr lang="en-US" dirty="0"/>
              <a:t>Empowered Teachers &amp; Digital Literacy</a:t>
            </a:r>
          </a:p>
          <a:p>
            <a:r>
              <a:rPr lang="en-US" dirty="0"/>
              <a:t>Improved Student Performance</a:t>
            </a:r>
          </a:p>
          <a:p>
            <a:r>
              <a:rPr lang="en-US" dirty="0"/>
              <a:t>Scalable &amp; Sustainable Solution</a:t>
            </a:r>
          </a:p>
          <a:p>
            <a:r>
              <a:rPr lang="en-US" dirty="0"/>
              <a:t>Community Engagement &amp; Awareness</a:t>
            </a:r>
          </a:p>
          <a:p>
            <a:r>
              <a:rPr lang="en-US" dirty="0"/>
              <a:t>Real-Time Performance Tracking</a:t>
            </a:r>
          </a:p>
          <a:p>
            <a:r>
              <a:rPr lang="en-US" dirty="0"/>
              <a:t>Bridging the Digital Divide</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pPr algn="just">
              <a:buNone/>
            </a:pPr>
            <a:r>
              <a:rPr lang="en-US" dirty="0"/>
              <a:t>   Education is the key to empowerment, but many rural students still struggle with limited access to quality learning resources. This project aims to bridge that gap by using technology-driven solutions to make education more accessible, engaging, and </a:t>
            </a:r>
            <a:r>
              <a:rPr lang="en-US" dirty="0" err="1"/>
              <a:t>effective.By</a:t>
            </a:r>
            <a:r>
              <a:rPr lang="en-US" dirty="0"/>
              <a:t> introducing AI-powered personalized learning, offline study options, and digital teacher training, we can create a flexible and inclusive system that meets the unique needs of rural communities. Affordable internet solutions and mobile-friendly platforms will further ensure that students, regardless of location, can continue learning without barriers.</a:t>
            </a:r>
          </a:p>
          <a:p>
            <a:pPr algn="just"/>
            <a:r>
              <a:rPr lang="en-US" dirty="0"/>
              <a:t>More than just a technological initiative, this project is a step toward building a brighter future for rural students. Through collaborations with governments, NGOs, and local communities, we can make education not just a privilege but a right for everyone. By embracing innovation, we are not only improving learning outcomes but also shaping a generation ready for tomorrow’s challenges.</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GitHub </a:t>
            </a:r>
            <a:r>
              <a:rPr lang="en-US" dirty="0" err="1">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57991"/>
            <a:ext cx="10668000" cy="4952997"/>
          </a:xfrm>
        </p:spPr>
        <p:txBody>
          <a:bodyPr>
            <a:noAutofit/>
          </a:bodyPr>
          <a:lstStyle/>
          <a:p>
            <a:pPr>
              <a:buNone/>
            </a:pPr>
            <a:r>
              <a:rPr lang="en-IN" sz="1400" b="1" kern="100" dirty="0">
                <a:solidFill>
                  <a:srgbClr val="000000"/>
                </a:solidFill>
                <a:effectLst/>
                <a:latin typeface="Times New Roman" panose="02020603050405020304" pitchFamily="18" charset="0"/>
                <a:ea typeface="Times New Roman" panose="02020603050405020304" pitchFamily="18" charset="0"/>
              </a:rPr>
              <a:t>[</a:t>
            </a:r>
            <a:r>
              <a:rPr lang="en-US" sz="1400" dirty="0"/>
              <a:t>1] World Bank, “Digital Technologies in Education: How Technology Can Support Teaching and Learning in Developing Regions”, World Bank Report, Pp. 1-45, 2022.</a:t>
            </a:r>
          </a:p>
          <a:p>
            <a:pPr>
              <a:buNone/>
            </a:pPr>
            <a:r>
              <a:rPr lang="en-US" sz="1400" dirty="0"/>
              <a:t>[2] UNESCO, “The Role of ICT in Education: Transforming Learning in Rural Areas”, Journal of Educational Technology and Development, Vol. 5, No. 2, pp. 23-37, 2021.</a:t>
            </a:r>
          </a:p>
          <a:p>
            <a:pPr>
              <a:buNone/>
            </a:pPr>
            <a:r>
              <a:rPr lang="en-US" sz="1400" dirty="0"/>
              <a:t>[3] Ministry of Education, Government of India, “DIKSHA – Digital Infrastructure for Knowledge Sharing”, National Education Policy, Pp. 12-27, 2020.</a:t>
            </a:r>
          </a:p>
          <a:p>
            <a:pPr>
              <a:buNone/>
            </a:pPr>
            <a:r>
              <a:rPr lang="en-US" sz="1400" dirty="0"/>
              <a:t>[4] R. </a:t>
            </a:r>
            <a:r>
              <a:rPr lang="en-US" sz="1400" dirty="0" err="1"/>
              <a:t>Luckin</a:t>
            </a:r>
            <a:r>
              <a:rPr lang="en-US" sz="1400" dirty="0"/>
              <a:t>, “Artificial Intelligence in Education: Personalized Learning and Student Engagement”, in International Conference on Learning Technologies, Springer Berlin Heidelberg, pp. 55-68, 2018.</a:t>
            </a:r>
          </a:p>
          <a:p>
            <a:pPr>
              <a:buNone/>
            </a:pPr>
            <a:r>
              <a:rPr lang="en-US" sz="1400" dirty="0"/>
              <a:t>[5] ITU (International Telecommunication Union), “Challenges of Rural Connectivity and Internet Access”, ITU Technical Report, Pp. 101-126, 2019.</a:t>
            </a:r>
          </a:p>
          <a:p>
            <a:pPr>
              <a:buNone/>
            </a:pPr>
            <a:r>
              <a:rPr lang="en-US" sz="1400" dirty="0"/>
              <a:t>[6] K. Davidson, L. Peters, and J. Wang, “E-Learning Platforms and Their Impact on Rural Education”, Journal of Online Learning and Teaching, Vol. 9, No. 4, pp. 45-62, 2017.</a:t>
            </a:r>
          </a:p>
          <a:p>
            <a:pPr>
              <a:buNone/>
            </a:pPr>
            <a:r>
              <a:rPr lang="en-US" sz="1400" dirty="0"/>
              <a:t>[7] Pratham, “Annual Status of Education Report (ASER)”, in Educational Development Studies, Vol. 16, No. 1, Pp. 7-19, 2022.</a:t>
            </a:r>
          </a:p>
          <a:p>
            <a:pPr>
              <a:buNone/>
            </a:pPr>
            <a:r>
              <a:rPr lang="en-US" sz="1400" dirty="0"/>
              <a:t>[8] N. Selwyn, “Education and Technology: Key Issues and Debates”, Oxford University Press, Pp. 88-110, 2011.</a:t>
            </a:r>
          </a:p>
          <a:p>
            <a:pPr>
              <a:buNone/>
            </a:pPr>
            <a:r>
              <a:rPr lang="en-US" sz="1400" dirty="0"/>
              <a:t>[9] M. K. Sinha, R. Gupta, and P. Verma, “EdTech Solutions for Bridging the Digital Divide”, Journal of Digital Learning and Innovation, Vol. 11, No. 3, Pp. 189-205, 2020.</a:t>
            </a:r>
          </a:p>
          <a:p>
            <a:pPr marL="0" indent="0">
              <a:buNone/>
            </a:pPr>
            <a:r>
              <a:rPr lang="en-US" sz="1400" dirty="0"/>
              <a:t>[10] Pew Research Center, “The Growth of Digital Learning: Adoption and Future Trends”, Pew Research Reports, Pp. 55-78, 2023</a:t>
            </a:r>
          </a:p>
          <a:p>
            <a:pPr marL="6350" marR="48260" indent="-6350" algn="just">
              <a:lnSpc>
                <a:spcPct val="112000"/>
              </a:lnSpc>
              <a:spcAft>
                <a:spcPts val="615"/>
              </a:spcAft>
            </a:pPr>
            <a:endParaRPr lang="en-IN" sz="1400" b="1" kern="100" dirty="0">
              <a:solidFill>
                <a:srgbClr val="000000"/>
              </a:solidFill>
              <a:effectLst/>
              <a:latin typeface="Times New Roman" panose="02020603050405020304" pitchFamily="18" charset="0"/>
              <a:ea typeface="Times New Roman" panose="02020603050405020304" pitchFamily="18" charset="0"/>
            </a:endParaRPr>
          </a:p>
          <a:p>
            <a:pPr marL="6350" marR="48260" indent="-6350" algn="just">
              <a:lnSpc>
                <a:spcPct val="112000"/>
              </a:lnSpc>
              <a:spcAft>
                <a:spcPts val="615"/>
              </a:spcAft>
            </a:pPr>
            <a:r>
              <a:rPr lang="en-IN" sz="1200" b="1" kern="100" dirty="0">
                <a:solidFill>
                  <a:srgbClr val="000000"/>
                </a:solidFill>
                <a:effectLst/>
                <a:latin typeface="Times New Roman" panose="02020603050405020304" pitchFamily="18" charset="0"/>
                <a:ea typeface="Times New Roman" panose="02020603050405020304" pitchFamily="18" charset="0"/>
              </a:rPr>
              <a:t> </a:t>
            </a:r>
          </a:p>
          <a:p>
            <a:endParaRPr lang="en-GB" sz="1200" b="1"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50989538-26BD-3E6E-7DA8-9E14D5F0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3000"/>
            <a:ext cx="6858000" cy="495299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650"/>
            <a:ext cx="10668000" cy="487362"/>
          </a:xfrm>
        </p:spPr>
        <p:txBody>
          <a:bodyPr/>
          <a:lstStyle/>
          <a:p>
            <a:r>
              <a:rPr lang="en-GB" dirty="0"/>
              <a:t>Introduction</a:t>
            </a:r>
          </a:p>
        </p:txBody>
      </p:sp>
      <p:sp>
        <p:nvSpPr>
          <p:cNvPr id="3" name="Content Placeholder 2"/>
          <p:cNvSpPr>
            <a:spLocks noGrp="1"/>
          </p:cNvSpPr>
          <p:nvPr>
            <p:ph idx="1"/>
          </p:nvPr>
        </p:nvSpPr>
        <p:spPr>
          <a:xfrm>
            <a:off x="762000" y="1157991"/>
            <a:ext cx="10668000" cy="4952997"/>
          </a:xfrm>
        </p:spPr>
        <p:txBody>
          <a:bodyPr>
            <a:noAutofit/>
          </a:bodyPr>
          <a:lstStyle/>
          <a:p>
            <a:pPr algn="just">
              <a:buNone/>
            </a:pPr>
            <a:r>
              <a:rPr lang="en-US" sz="2000" dirty="0"/>
              <a:t>    Education plays a crucial role in shaping the future of individuals and communities. However, rural areas often face significant challenges in accessing quality education due to a lack of infrastructure, trained educators, and digital resources. With advancements in technology, software solutions have the potential to bridge this gap by providing innovative tools to enhance learning experiences and improve connectivity. This project aims to develop a comprehensive software solution that supports digital learning, enables better communication between teachers and students, and enhances educational accessibility in rural regions. By leveraging cloud-based platforms, AI-driven learning systems, and scalable connectivity solutions, we intend to create an inclusive and sustainable educational ecosystem. The ultimate goal is to empower students and educators with the necessary resources to improve learning outcomes and foster long-term educational growth in underserved communities.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Literature Review</a:t>
            </a:r>
          </a:p>
        </p:txBody>
      </p:sp>
      <p:sp>
        <p:nvSpPr>
          <p:cNvPr id="3" name="Content Placeholder 2"/>
          <p:cNvSpPr>
            <a:spLocks noGrp="1"/>
          </p:cNvSpPr>
          <p:nvPr>
            <p:ph idx="1"/>
          </p:nvPr>
        </p:nvSpPr>
        <p:spPr/>
        <p:txBody>
          <a:bodyPr>
            <a:normAutofit fontScale="92500" lnSpcReduction="10000"/>
          </a:bodyPr>
          <a:lstStyle/>
          <a:p>
            <a:pPr algn="just">
              <a:buFont typeface="+mj-lt"/>
              <a:buAutoNum type="arabicPeriod"/>
            </a:pPr>
            <a:r>
              <a:rPr lang="en-US" b="1" dirty="0"/>
              <a:t>Challenges in Rural Education</a:t>
            </a:r>
            <a:r>
              <a:rPr lang="en-US" dirty="0"/>
              <a:t> – Limited infrastructure, lack of trained teachers, and poor digital access hinder learning opportunities (UNESCO, 2021).</a:t>
            </a:r>
          </a:p>
          <a:p>
            <a:pPr algn="just">
              <a:buFont typeface="+mj-lt"/>
              <a:buAutoNum type="arabicPeriod"/>
            </a:pPr>
            <a:r>
              <a:rPr lang="en-US" b="1" dirty="0"/>
              <a:t>Digital Learning Benefits</a:t>
            </a:r>
            <a:r>
              <a:rPr lang="en-US" dirty="0"/>
              <a:t> – Online platforms and AI-driven personalized learning improve flexibility and engagement (Anderson &amp; Dron, 2011).</a:t>
            </a:r>
          </a:p>
          <a:p>
            <a:pPr algn="just">
              <a:buFont typeface="+mj-lt"/>
              <a:buAutoNum type="arabicPeriod"/>
            </a:pPr>
            <a:r>
              <a:rPr lang="en-US" b="1" dirty="0"/>
              <a:t>Technology as a Solution</a:t>
            </a:r>
            <a:r>
              <a:rPr lang="en-US" dirty="0"/>
              <a:t> – Cloud-based platforms and mobile learning enhance accessibility, especially in developing regions (</a:t>
            </a:r>
            <a:r>
              <a:rPr lang="en-US" dirty="0" err="1"/>
              <a:t>Aljawarneh</a:t>
            </a:r>
            <a:r>
              <a:rPr lang="en-US" dirty="0"/>
              <a:t>, 2020).</a:t>
            </a:r>
          </a:p>
          <a:p>
            <a:pPr algn="just">
              <a:buFont typeface="+mj-lt"/>
              <a:buAutoNum type="arabicPeriod"/>
            </a:pPr>
            <a:r>
              <a:rPr lang="en-US" b="1" dirty="0"/>
              <a:t>Connectivity Barriers</a:t>
            </a:r>
            <a:r>
              <a:rPr lang="en-US" dirty="0"/>
              <a:t> – Over 30% of rural areas lack reliable internet; solutions include satellite-based internet and offline learning apps (ITU, 2022).</a:t>
            </a:r>
          </a:p>
          <a:p>
            <a:pPr algn="just">
              <a:buFont typeface="+mj-lt"/>
              <a:buAutoNum type="arabicPeriod"/>
            </a:pPr>
            <a:r>
              <a:rPr lang="en-US" b="1" dirty="0"/>
              <a:t>Need for Sustainable Models</a:t>
            </a:r>
            <a:r>
              <a:rPr lang="en-US" dirty="0"/>
              <a:t> – Government programs like "Digital India" help, but scalable solutions, teacher training, and long-term funding are essential for success (McKinsey, 2021).</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C6753EFF-C448-5EC6-D704-453426AF0EC2}"/>
              </a:ext>
            </a:extLst>
          </p:cNvPr>
          <p:cNvSpPr>
            <a:spLocks noGrp="1" noChangeArrowheads="1"/>
          </p:cNvSpPr>
          <p:nvPr>
            <p:ph idx="1"/>
          </p:nvPr>
        </p:nvSpPr>
        <p:spPr bwMode="auto">
          <a:xfrm>
            <a:off x="762000" y="920667"/>
            <a:ext cx="1066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Traditional Schools</a:t>
            </a:r>
            <a:r>
              <a:rPr kumimoji="0" lang="en-US" altLang="en-US" b="0" i="0" u="none" strike="noStrike" cap="none" normalizeH="0" baseline="0" dirty="0">
                <a:ln>
                  <a:noFill/>
                </a:ln>
                <a:solidFill>
                  <a:schemeClr val="tx1"/>
                </a:solidFill>
                <a:effectLst/>
                <a:latin typeface="Arial" panose="020B0604020202020204" pitchFamily="34" charset="0"/>
              </a:rPr>
              <a:t> – Lack of qualified teachers and outdated learning materials reduce education quality.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Government E-Learning Programs</a:t>
            </a:r>
            <a:r>
              <a:rPr kumimoji="0" lang="en-US" altLang="en-US" b="0" i="0" u="none" strike="noStrike" cap="none" normalizeH="0" baseline="0" dirty="0">
                <a:ln>
                  <a:noFill/>
                </a:ln>
                <a:solidFill>
                  <a:schemeClr val="tx1"/>
                </a:solidFill>
                <a:effectLst/>
                <a:latin typeface="Arial" panose="020B0604020202020204" pitchFamily="34" charset="0"/>
              </a:rPr>
              <a:t> – Poor internet access and low digital literacy limit their effectiveness.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Online Learning Platforms</a:t>
            </a:r>
            <a:r>
              <a:rPr kumimoji="0" lang="en-US" altLang="en-US" b="0" i="0" u="none" strike="noStrike" cap="none" normalizeH="0" baseline="0" dirty="0">
                <a:ln>
                  <a:noFill/>
                </a:ln>
                <a:solidFill>
                  <a:schemeClr val="tx1"/>
                </a:solidFill>
                <a:effectLst/>
                <a:latin typeface="Arial" panose="020B0604020202020204" pitchFamily="34" charset="0"/>
              </a:rPr>
              <a:t> – Require stable internet, which is not available in most rural areas.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Mobile-Based Education Apps</a:t>
            </a:r>
            <a:r>
              <a:rPr kumimoji="0" lang="en-US" altLang="en-US" b="0" i="0" u="none" strike="noStrike" cap="none" normalizeH="0" baseline="0" dirty="0">
                <a:ln>
                  <a:noFill/>
                </a:ln>
                <a:solidFill>
                  <a:schemeClr val="tx1"/>
                </a:solidFill>
                <a:effectLst/>
                <a:latin typeface="Arial" panose="020B0604020202020204" pitchFamily="34" charset="0"/>
              </a:rPr>
              <a:t> – Many rural students lack smartphones, and high data costs restrict usage.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Broadcast-Based Learning (TV/Radio)</a:t>
            </a:r>
            <a:r>
              <a:rPr kumimoji="0" lang="en-US" altLang="en-US" b="0" i="0" u="none" strike="noStrike" cap="none" normalizeH="0" baseline="0" dirty="0">
                <a:ln>
                  <a:noFill/>
                </a:ln>
                <a:solidFill>
                  <a:schemeClr val="tx1"/>
                </a:solidFill>
                <a:effectLst/>
                <a:latin typeface="Arial" panose="020B0604020202020204" pitchFamily="34" charset="0"/>
              </a:rPr>
              <a:t> – One-way communication lacks interaction and engagement.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Community Learning Centers</a:t>
            </a:r>
            <a:r>
              <a:rPr kumimoji="0" lang="en-US" altLang="en-US" b="0" i="0" u="none" strike="noStrike" cap="none" normalizeH="0" baseline="0" dirty="0">
                <a:ln>
                  <a:noFill/>
                </a:ln>
                <a:solidFill>
                  <a:schemeClr val="tx1"/>
                </a:solidFill>
                <a:effectLst/>
                <a:latin typeface="Arial" panose="020B0604020202020204" pitchFamily="34" charset="0"/>
              </a:rPr>
              <a:t> – Limited reach, infrastructure issues, and dependency on funding.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Satellite Internet Solutions</a:t>
            </a:r>
            <a:r>
              <a:rPr kumimoji="0" lang="en-US" altLang="en-US" b="0" i="0" u="none" strike="noStrike" cap="none" normalizeH="0" baseline="0" dirty="0">
                <a:ln>
                  <a:noFill/>
                </a:ln>
                <a:solidFill>
                  <a:schemeClr val="tx1"/>
                </a:solidFill>
                <a:effectLst/>
                <a:latin typeface="Arial" panose="020B0604020202020204" pitchFamily="34" charset="0"/>
              </a:rPr>
              <a:t> – Expensive to implement and maintain, making scalability difficult. </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dirty="0"/>
              <a:t>Cloud-Based E-Learning Platform</a:t>
            </a:r>
          </a:p>
          <a:p>
            <a:r>
              <a:rPr lang="en-US" dirty="0"/>
              <a:t>AI-Driven Personalized Learning</a:t>
            </a:r>
          </a:p>
          <a:p>
            <a:r>
              <a:rPr lang="en-US" dirty="0"/>
              <a:t>Offline Learning Support </a:t>
            </a:r>
          </a:p>
          <a:p>
            <a:r>
              <a:rPr lang="en-US" dirty="0"/>
              <a:t>Mobile &amp; Web-Based Accessibility </a:t>
            </a:r>
          </a:p>
          <a:p>
            <a:r>
              <a:rPr lang="en-US" dirty="0"/>
              <a:t>Teacher Training &amp; Digital Literacy Programs</a:t>
            </a:r>
          </a:p>
          <a:p>
            <a:r>
              <a:rPr lang="en-US" dirty="0"/>
              <a:t>Low-Cost Internet &amp; Network Solution</a:t>
            </a:r>
          </a:p>
          <a:p>
            <a:r>
              <a:rPr lang="en-US" dirty="0"/>
              <a:t>Smart Classrooms &amp; Digital Libraries</a:t>
            </a:r>
          </a:p>
          <a:p>
            <a:r>
              <a:rPr lang="en-US" dirty="0"/>
              <a:t>Public-Private Partnerships</a:t>
            </a:r>
          </a:p>
          <a:p>
            <a:r>
              <a:rPr lang="en-US" dirty="0"/>
              <a:t>Community-Based Learning Support</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A89BEAC0-8712-B356-A9A9-05F5B443517A}"/>
              </a:ext>
            </a:extLst>
          </p:cNvPr>
          <p:cNvSpPr>
            <a:spLocks noGrp="1" noChangeArrowheads="1"/>
          </p:cNvSpPr>
          <p:nvPr>
            <p:ph idx="1"/>
          </p:nvPr>
        </p:nvSpPr>
        <p:spPr bwMode="auto">
          <a:xfrm>
            <a:off x="812800" y="982176"/>
            <a:ext cx="10668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 Access to Education</a:t>
            </a:r>
            <a:r>
              <a:rPr kumimoji="0" lang="en-US" altLang="en-US" b="0" i="0" u="none" strike="noStrike" cap="none" normalizeH="0" baseline="0" dirty="0">
                <a:ln>
                  <a:noFill/>
                </a:ln>
                <a:solidFill>
                  <a:schemeClr val="tx1"/>
                </a:solidFill>
                <a:effectLst/>
                <a:latin typeface="Arial" panose="020B0604020202020204" pitchFamily="34" charset="0"/>
              </a:rPr>
              <a:t> – Provide digital learning solutions for rural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Internet Connectivity</a:t>
            </a:r>
            <a:r>
              <a:rPr kumimoji="0" lang="en-US" altLang="en-US" b="0" i="0" u="none" strike="noStrike" cap="none" normalizeH="0" baseline="0" dirty="0">
                <a:ln>
                  <a:noFill/>
                </a:ln>
                <a:solidFill>
                  <a:schemeClr val="tx1"/>
                </a:solidFill>
                <a:effectLst/>
                <a:latin typeface="Arial" panose="020B0604020202020204" pitchFamily="34" charset="0"/>
              </a:rPr>
              <a:t> – Develop affordable and offline learning options.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Learning Experience</a:t>
            </a:r>
            <a:r>
              <a:rPr kumimoji="0" lang="en-US" altLang="en-US" b="0" i="0" u="none" strike="noStrike" cap="none" normalizeH="0" baseline="0" dirty="0">
                <a:ln>
                  <a:noFill/>
                </a:ln>
                <a:solidFill>
                  <a:schemeClr val="tx1"/>
                </a:solidFill>
                <a:effectLst/>
                <a:latin typeface="Arial" panose="020B0604020202020204" pitchFamily="34" charset="0"/>
              </a:rPr>
              <a:t> – Use AI to tailor content for individual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Empower Teachers</a:t>
            </a:r>
            <a:r>
              <a:rPr kumimoji="0" lang="en-US" altLang="en-US" b="0" i="0" u="none" strike="noStrike" cap="none" normalizeH="0" baseline="0" dirty="0">
                <a:ln>
                  <a:noFill/>
                </a:ln>
                <a:solidFill>
                  <a:schemeClr val="tx1"/>
                </a:solidFill>
                <a:effectLst/>
                <a:latin typeface="Arial" panose="020B0604020202020204" pitchFamily="34" charset="0"/>
              </a:rPr>
              <a:t> – Train educators to integrate digital tools into teaching.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Promote Digital Literacy</a:t>
            </a:r>
            <a:r>
              <a:rPr kumimoji="0" lang="en-US" altLang="en-US" b="0" i="0" u="none" strike="noStrike" cap="none" normalizeH="0" baseline="0" dirty="0">
                <a:ln>
                  <a:noFill/>
                </a:ln>
                <a:solidFill>
                  <a:schemeClr val="tx1"/>
                </a:solidFill>
                <a:effectLst/>
                <a:latin typeface="Arial" panose="020B0604020202020204" pitchFamily="34" charset="0"/>
              </a:rPr>
              <a:t> – Educate students and teachers on using technology effectively.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Develop Cost-Effective Solutions</a:t>
            </a:r>
            <a:r>
              <a:rPr kumimoji="0" lang="en-US" altLang="en-US" b="0" i="0" u="none" strike="noStrike" cap="none" normalizeH="0" baseline="0" dirty="0">
                <a:ln>
                  <a:noFill/>
                </a:ln>
                <a:solidFill>
                  <a:schemeClr val="tx1"/>
                </a:solidFill>
                <a:effectLst/>
                <a:latin typeface="Arial" panose="020B0604020202020204" pitchFamily="34" charset="0"/>
              </a:rPr>
              <a:t> – Utilize cloud-based and mobile-friendly platforms.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Encourage Public-Private Collaboration</a:t>
            </a:r>
            <a:r>
              <a:rPr kumimoji="0" lang="en-US" altLang="en-US" b="0" i="0" u="none" strike="noStrike" cap="none" normalizeH="0" baseline="0" dirty="0">
                <a:ln>
                  <a:noFill/>
                </a:ln>
                <a:solidFill>
                  <a:schemeClr val="tx1"/>
                </a:solidFill>
                <a:effectLst/>
                <a:latin typeface="Arial" panose="020B0604020202020204" pitchFamily="34" charset="0"/>
              </a:rPr>
              <a:t> – Partner with NGOs and governments for scalability. </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dirty="0"/>
              <a:t>Requirement Gathering and Analysis</a:t>
            </a:r>
          </a:p>
          <a:p>
            <a:r>
              <a:rPr lang="en-US" dirty="0"/>
              <a:t>System Design &amp; Architecture</a:t>
            </a:r>
          </a:p>
          <a:p>
            <a:r>
              <a:rPr lang="en-US" dirty="0"/>
              <a:t>Development Modules</a:t>
            </a:r>
          </a:p>
          <a:p>
            <a:pPr marL="457200" indent="-457200">
              <a:buFont typeface="+mj-lt"/>
              <a:buAutoNum type="arabicPeriod"/>
            </a:pPr>
            <a:r>
              <a:rPr lang="en-US" dirty="0"/>
              <a:t>E-Learning Platform</a:t>
            </a:r>
          </a:p>
          <a:p>
            <a:pPr marL="457200" indent="-457200">
              <a:buFont typeface="+mj-lt"/>
              <a:buAutoNum type="arabicPeriod"/>
            </a:pPr>
            <a:r>
              <a:rPr lang="en-US" dirty="0"/>
              <a:t>AI-Based Personalized Learning</a:t>
            </a:r>
          </a:p>
          <a:p>
            <a:pPr marL="457200" indent="-457200">
              <a:buFont typeface="+mj-lt"/>
              <a:buAutoNum type="arabicPeriod"/>
            </a:pPr>
            <a:r>
              <a:rPr lang="en-US" dirty="0"/>
              <a:t>Offline Learning &amp; Content Syncing</a:t>
            </a:r>
          </a:p>
          <a:p>
            <a:pPr marL="457200" indent="-457200">
              <a:buFont typeface="+mj-lt"/>
              <a:buAutoNum type="arabicPeriod"/>
            </a:pPr>
            <a:r>
              <a:rPr lang="en-US" dirty="0"/>
              <a:t>Teacher Training &amp; Digital Resources </a:t>
            </a:r>
          </a:p>
          <a:p>
            <a:pPr marL="457200" indent="-457200">
              <a:buFont typeface="+mj-lt"/>
              <a:buAutoNum type="arabicPeriod"/>
            </a:pPr>
            <a:r>
              <a:rPr lang="en-US" dirty="0"/>
              <a:t>Connectivity Enhancement </a:t>
            </a:r>
          </a:p>
          <a:p>
            <a:r>
              <a:rPr lang="en-US" dirty="0"/>
              <a:t>Testing &amp; Deployment</a:t>
            </a:r>
          </a:p>
          <a:p>
            <a:r>
              <a:rPr lang="en-US" dirty="0"/>
              <a:t>Monitoring &amp; Continuous Improvement</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 end: Html, CSS, JavaScript, </a:t>
            </a:r>
            <a:r>
              <a:rPr lang="en-US" dirty="0" err="1">
                <a:latin typeface="Cambria" panose="02040503050406030204" pitchFamily="18" charset="0"/>
                <a:ea typeface="Cambria" panose="02040503050406030204" pitchFamily="18" charset="0"/>
              </a:rPr>
              <a:t>ReactJs</a:t>
            </a:r>
            <a:r>
              <a:rPr lang="en-US" dirty="0">
                <a:latin typeface="Cambria" panose="02040503050406030204" pitchFamily="18" charset="0"/>
                <a:ea typeface="Cambria" panose="02040503050406030204" pitchFamily="18" charset="0"/>
              </a:rPr>
              <a:t>,</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 end: Python, Django</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Db.sqlite3</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9" name="Picture 18">
            <a:extLst>
              <a:ext uri="{FF2B5EF4-FFF2-40B4-BE49-F238E27FC236}">
                <a16:creationId xmlns:a16="http://schemas.microsoft.com/office/drawing/2014/main" id="{CC1FCFCB-2F6C-5CFA-A460-FA597E5E0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90" y="926386"/>
            <a:ext cx="9048006" cy="484482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371</TotalTime>
  <Words>1279</Words>
  <Application>Microsoft Office PowerPoint</Application>
  <PresentationFormat>Widescreen</PresentationFormat>
  <Paragraphs>113</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Develop Software Solutions to EnhanceEducational Infrastructure and Connectivity in Rural Areas</vt:lpstr>
      <vt:lpstr>Introduction</vt:lpstr>
      <vt:lpstr>Literature Review</vt:lpstr>
      <vt:lpstr>Existing method Drawback</vt:lpstr>
      <vt:lpstr>Proposed Method</vt:lpstr>
      <vt:lpstr>Objectives</vt:lpstr>
      <vt:lpstr>Methodology/Modules</vt:lpstr>
      <vt:lpstr>Hardware/software components</vt:lpstr>
      <vt:lpstr>Timeline of the Project (Gantt Chart)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Thahir sheikh</cp:lastModifiedBy>
  <cp:revision>27</cp:revision>
  <dcterms:created xsi:type="dcterms:W3CDTF">2023-03-16T03:26:27Z</dcterms:created>
  <dcterms:modified xsi:type="dcterms:W3CDTF">2025-03-20T16:01:47Z</dcterms:modified>
</cp:coreProperties>
</file>