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7"/>
  </p:notesMasterIdLst>
  <p:sldIdLst>
    <p:sldId id="278" r:id="rId2"/>
    <p:sldId id="257" r:id="rId3"/>
    <p:sldId id="258" r:id="rId4"/>
    <p:sldId id="276" r:id="rId5"/>
    <p:sldId id="259" r:id="rId6"/>
    <p:sldId id="260" r:id="rId7"/>
    <p:sldId id="261" r:id="rId8"/>
    <p:sldId id="277" r:id="rId9"/>
    <p:sldId id="270" r:id="rId10"/>
    <p:sldId id="263" r:id="rId11"/>
    <p:sldId id="264" r:id="rId12"/>
    <p:sldId id="268" r:id="rId13"/>
    <p:sldId id="265" r:id="rId14"/>
    <p:sldId id="274"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979" autoAdjust="0"/>
    <p:restoredTop sz="94660"/>
  </p:normalViewPr>
  <p:slideViewPr>
    <p:cSldViewPr snapToGrid="0">
      <p:cViewPr varScale="1">
        <p:scale>
          <a:sx n="98" d="100"/>
          <a:sy n="98" d="100"/>
        </p:scale>
        <p:origin x="341"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8AD288-E15B-4271-B55D-DDB1B43DC8BE}" type="datetimeFigureOut">
              <a:rPr lang="en-IN" smtClean="0"/>
              <a:t>16-03-2025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06EC8B7-7AE0-485D-8CE3-A3E29B97A364}" type="slidenum">
              <a:rPr lang="en-IN" smtClean="0"/>
              <a:t>‹#›</a:t>
            </a:fld>
            <a:endParaRPr lang="en-IN"/>
          </a:p>
        </p:txBody>
      </p:sp>
    </p:spTree>
    <p:extLst>
      <p:ext uri="{BB962C8B-B14F-4D97-AF65-F5344CB8AC3E}">
        <p14:creationId xmlns:p14="http://schemas.microsoft.com/office/powerpoint/2010/main" val="1146367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50877" y="1322386"/>
            <a:ext cx="10363200" cy="1470025"/>
          </a:xfrm>
        </p:spPr>
        <p:txBody>
          <a:bodyPr/>
          <a:lstStyle>
            <a:lvl1pPr>
              <a:defRPr>
                <a:solidFill>
                  <a:schemeClr val="tx2">
                    <a:lumMod val="75000"/>
                  </a:schemeClr>
                </a:solidFill>
              </a:defRPr>
            </a:lvl1pPr>
          </a:lstStyle>
          <a:p>
            <a:r>
              <a:rPr lang="en-US"/>
              <a:t>Click to edit Master title style</a:t>
            </a:r>
          </a:p>
        </p:txBody>
      </p:sp>
      <p:sp>
        <p:nvSpPr>
          <p:cNvPr id="3" name="Subtitle 2"/>
          <p:cNvSpPr>
            <a:spLocks noGrp="1"/>
          </p:cNvSpPr>
          <p:nvPr>
            <p:ph type="subTitle" idx="1"/>
          </p:nvPr>
        </p:nvSpPr>
        <p:spPr>
          <a:xfrm>
            <a:off x="2032000" y="3326641"/>
            <a:ext cx="8534400" cy="1752600"/>
          </a:xfrm>
        </p:spPr>
        <p:txBody>
          <a:bodyPr>
            <a:normAutofit/>
          </a:bodyPr>
          <a:lstStyle>
            <a:lvl1pPr marL="0" indent="0" algn="ctr">
              <a:buNone/>
              <a:defRPr sz="2000" b="1">
                <a:solidFill>
                  <a:schemeClr val="tx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94CE30-7D40-4BC0-BA0D-56C992D5B4BD}" type="datetimeFigureOut">
              <a:rPr lang="en-GB" smtClean="0"/>
              <a:t>16/03/2025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1679971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96261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7830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lumMod val="75000"/>
                  </a:schemeClr>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994CE30-7D40-4BC0-BA0D-56C992D5B4BD}" type="datetimeFigureOut">
              <a:rPr lang="en-GB" smtClean="0"/>
              <a:t>16/03/2025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190914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4994CE30-7D40-4BC0-BA0D-56C992D5B4BD}" type="datetimeFigureOut">
              <a:rPr lang="en-GB" smtClean="0"/>
              <a:t>16/03/2025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4064180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FF0000"/>
                </a:solidFill>
              </a:defRPr>
            </a:lvl1pPr>
          </a:lstStyle>
          <a:p>
            <a:r>
              <a:rPr lang="en-US"/>
              <a:t>Click to edit Master title style</a:t>
            </a:r>
            <a:endParaRPr lang="en-US" dirty="0"/>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994CE30-7D40-4BC0-BA0D-56C992D5B4BD}" type="datetimeFigureOut">
              <a:rPr lang="en-GB" smtClean="0"/>
              <a:t>16/03/2025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738786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59368" y="304800"/>
            <a:ext cx="10668000" cy="487362"/>
          </a:xfrm>
        </p:spPr>
        <p:txBody>
          <a:bodyPr/>
          <a:lstStyle>
            <a:lvl1pPr>
              <a:defRPr>
                <a:solidFill>
                  <a:srgbClr val="FF0000"/>
                </a:solidFill>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994CE30-7D40-4BC0-BA0D-56C992D5B4BD}" type="datetimeFigureOut">
              <a:rPr lang="en-GB" smtClean="0"/>
              <a:t>16/03/2025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2801633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3860800" y="274638"/>
            <a:ext cx="7721600" cy="487362"/>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4994CE30-7D40-4BC0-BA0D-56C992D5B4BD}" type="datetimeFigureOut">
              <a:rPr lang="en-GB" smtClean="0"/>
              <a:t>16/03/2025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1BCD3F7E-62B3-4FB9-95CE-D1B0CC271B85}" type="slidenum">
              <a:rPr lang="en-GB" smtClean="0"/>
              <a:t>‹#›</a:t>
            </a:fld>
            <a:endParaRPr lang="en-GB"/>
          </a:p>
        </p:txBody>
      </p:sp>
      <p:pic>
        <p:nvPicPr>
          <p:cNvPr id="2051" name="Picture 3" descr="C:\Users\AMMU\Desktop\Border.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05209" y="139874"/>
            <a:ext cx="9686793" cy="698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620228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94CE30-7D40-4BC0-BA0D-56C992D5B4BD}" type="datetimeFigureOut">
              <a:rPr lang="en-GB" smtClean="0"/>
              <a:t>16/03/2025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249718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15215644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4994CE30-7D40-4BC0-BA0D-56C992D5B4BD}" type="datetimeFigureOut">
              <a:rPr lang="en-GB" smtClean="0"/>
              <a:t>16/03/2025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1BCD3F7E-62B3-4FB9-95CE-D1B0CC271B85}" type="slidenum">
              <a:rPr lang="en-GB" smtClean="0"/>
              <a:t>‹#›</a:t>
            </a:fld>
            <a:endParaRPr lang="en-GB"/>
          </a:p>
        </p:txBody>
      </p:sp>
    </p:spTree>
    <p:extLst>
      <p:ext uri="{BB962C8B-B14F-4D97-AF65-F5344CB8AC3E}">
        <p14:creationId xmlns:p14="http://schemas.microsoft.com/office/powerpoint/2010/main" val="3874595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12800" y="274638"/>
            <a:ext cx="10668000" cy="487362"/>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812800" y="1143001"/>
            <a:ext cx="10668000" cy="4952997"/>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09600" y="6356353"/>
            <a:ext cx="2844800" cy="365125"/>
          </a:xfrm>
          <a:prstGeom prst="rect">
            <a:avLst/>
          </a:prstGeom>
        </p:spPr>
        <p:txBody>
          <a:bodyPr vert="horz" lIns="91440" tIns="45720" rIns="91440" bIns="45720" rtlCol="0" anchor="ctr"/>
          <a:lstStyle>
            <a:lvl1pPr algn="l">
              <a:defRPr sz="1200">
                <a:solidFill>
                  <a:schemeClr val="tx1">
                    <a:tint val="75000"/>
                  </a:schemeClr>
                </a:solidFill>
                <a:latin typeface="Verdana" pitchFamily="34" charset="0"/>
                <a:ea typeface="Verdana" pitchFamily="34" charset="0"/>
                <a:cs typeface="Verdana" pitchFamily="34" charset="0"/>
              </a:defRPr>
            </a:lvl1pPr>
          </a:lstStyle>
          <a:p>
            <a:fld id="{4994CE30-7D40-4BC0-BA0D-56C992D5B4BD}" type="datetimeFigureOut">
              <a:rPr lang="en-GB" smtClean="0"/>
              <a:t>16/03/2025</a:t>
            </a:fld>
            <a:endParaRPr lang="en-GB"/>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a:defRPr sz="1200">
                <a:solidFill>
                  <a:schemeClr val="tx1">
                    <a:tint val="75000"/>
                  </a:schemeClr>
                </a:solidFill>
                <a:latin typeface="Verdana" pitchFamily="34" charset="0"/>
                <a:ea typeface="Verdana" pitchFamily="34" charset="0"/>
                <a:cs typeface="Verdana" pitchFamily="34" charset="0"/>
              </a:defRPr>
            </a:lvl1pPr>
          </a:lstStyle>
          <a:p>
            <a:endParaRPr lang="en-GB"/>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lIns="91440" tIns="45720" rIns="91440" bIns="45720" rtlCol="0" anchor="ctr"/>
          <a:lstStyle>
            <a:lvl1pPr algn="r">
              <a:defRPr sz="1200">
                <a:solidFill>
                  <a:schemeClr val="tx1">
                    <a:tint val="75000"/>
                  </a:schemeClr>
                </a:solidFill>
                <a:latin typeface="Verdana" pitchFamily="34" charset="0"/>
                <a:ea typeface="Verdana" pitchFamily="34" charset="0"/>
                <a:cs typeface="Verdana" pitchFamily="34" charset="0"/>
              </a:defRPr>
            </a:lvl1pPr>
          </a:lstStyle>
          <a:p>
            <a:fld id="{1BCD3F7E-62B3-4FB9-95CE-D1B0CC271B85}" type="slidenum">
              <a:rPr lang="en-GB" smtClean="0"/>
              <a:t>‹#›</a:t>
            </a:fld>
            <a:endParaRPr lang="en-GB"/>
          </a:p>
        </p:txBody>
      </p:sp>
      <p:sp>
        <p:nvSpPr>
          <p:cNvPr id="8" name="Line 6">
            <a:extLst>
              <a:ext uri="{FF2B5EF4-FFF2-40B4-BE49-F238E27FC236}">
                <a16:creationId xmlns:a16="http://schemas.microsoft.com/office/drawing/2014/main" id="{3F0EAE8F-8B4C-436F-93E6-DF250930561C}"/>
              </a:ext>
            </a:extLst>
          </p:cNvPr>
          <p:cNvSpPr>
            <a:spLocks noChangeShapeType="1"/>
          </p:cNvSpPr>
          <p:nvPr/>
        </p:nvSpPr>
        <p:spPr bwMode="auto">
          <a:xfrm>
            <a:off x="812800" y="914400"/>
            <a:ext cx="10668000" cy="0"/>
          </a:xfrm>
          <a:prstGeom prst="line">
            <a:avLst/>
          </a:prstGeom>
          <a:noFill/>
          <a:ln w="57150" cmpd="thickThin">
            <a:solidFill>
              <a:schemeClr val="tx1"/>
            </a:solidFill>
            <a:round/>
            <a:headEnd/>
            <a:tailEnd/>
          </a:ln>
          <a:effectLst/>
        </p:spPr>
        <p:txBody>
          <a:bodyPr/>
          <a:lstStyle/>
          <a:p>
            <a:pPr>
              <a:defRPr/>
            </a:pPr>
            <a:endParaRPr lang="en-IN" sz="1800"/>
          </a:p>
        </p:txBody>
      </p:sp>
      <p:pic>
        <p:nvPicPr>
          <p:cNvPr id="7" name="Picture 7">
            <a:extLst>
              <a:ext uri="{FF2B5EF4-FFF2-40B4-BE49-F238E27FC236}">
                <a16:creationId xmlns:a16="http://schemas.microsoft.com/office/drawing/2014/main" id="{F5847C07-33FE-4652-A9FD-CD40E657B784}"/>
              </a:ext>
            </a:extLst>
          </p:cNvPr>
          <p:cNvPicPr>
            <a:picLocks noChangeAspect="1"/>
          </p:cNvPicPr>
          <p:nvPr/>
        </p:nvPicPr>
        <p:blipFill rotWithShape="1">
          <a:blip r:embed="rId13">
            <a:extLst>
              <a:ext uri="{28A0092B-C50C-407E-A947-70E740481C1C}">
                <a14:useLocalDpi xmlns:a14="http://schemas.microsoft.com/office/drawing/2010/main" val="0"/>
              </a:ext>
            </a:extLst>
          </a:blip>
          <a:srcRect b="18045"/>
          <a:stretch/>
        </p:blipFill>
        <p:spPr bwMode="auto">
          <a:xfrm>
            <a:off x="0" y="5991366"/>
            <a:ext cx="12192000" cy="8666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6484013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spcBef>
          <a:spcPct val="0"/>
        </a:spcBef>
        <a:buNone/>
        <a:defRPr sz="2800" b="1" kern="1200">
          <a:solidFill>
            <a:srgbClr val="FF0000"/>
          </a:solidFill>
          <a:latin typeface="Verdana" pitchFamily="34" charset="0"/>
          <a:ea typeface="Verdana" pitchFamily="34" charset="0"/>
          <a:cs typeface="Verdana" pitchFamily="34" charset="0"/>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solidFill>
          <a:latin typeface="Verdana" pitchFamily="34" charset="0"/>
          <a:ea typeface="Verdana" pitchFamily="34" charset="0"/>
          <a:cs typeface="Verdana" pitchFamily="34" charset="0"/>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Verdana" pitchFamily="34" charset="0"/>
          <a:ea typeface="Verdana" pitchFamily="34" charset="0"/>
          <a:cs typeface="Verdana"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Verdana" pitchFamily="34" charset="0"/>
          <a:ea typeface="Verdana" pitchFamily="34" charset="0"/>
          <a:cs typeface="Verdana" pitchFamily="34" charset="0"/>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Verdana" pitchFamily="34" charset="0"/>
          <a:ea typeface="Verdana" pitchFamily="34" charset="0"/>
          <a:cs typeface="Verdana"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shaikscdv/pscs-367-capstone-project.gi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webp"/><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rgbClr val="17365D"/>
              </a:buClr>
              <a:buSzPts val="2800"/>
              <a:buFont typeface="Verdana"/>
              <a:buNone/>
            </a:pPr>
            <a:r>
              <a:rPr lang="en-US" dirty="0">
                <a:solidFill>
                  <a:schemeClr val="tx1"/>
                </a:solidFill>
                <a:latin typeface="Cambria" panose="02040503050406030204" pitchFamily="18" charset="0"/>
                <a:ea typeface="Cambria" panose="02040503050406030204" pitchFamily="18" charset="0"/>
              </a:rPr>
              <a:t>Develop Software Solutions to </a:t>
            </a:r>
            <a:r>
              <a:rPr lang="en-US" dirty="0" err="1">
                <a:solidFill>
                  <a:schemeClr val="tx1"/>
                </a:solidFill>
                <a:latin typeface="Cambria" panose="02040503050406030204" pitchFamily="18" charset="0"/>
                <a:ea typeface="Cambria" panose="02040503050406030204" pitchFamily="18" charset="0"/>
              </a:rPr>
              <a:t>EnhanceEducational</a:t>
            </a:r>
            <a:r>
              <a:rPr lang="en-US" dirty="0">
                <a:solidFill>
                  <a:schemeClr val="tx1"/>
                </a:solidFill>
                <a:latin typeface="Cambria" panose="02040503050406030204" pitchFamily="18" charset="0"/>
                <a:ea typeface="Cambria" panose="02040503050406030204" pitchFamily="18" charset="0"/>
              </a:rPr>
              <a:t> Infrastructure and Connectivity in Rural Areas</a:t>
            </a:r>
            <a:endParaRPr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9" y="2100770"/>
            <a:ext cx="3970500"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dirty="0">
                <a:latin typeface="Cambria" panose="02040503050406030204" pitchFamily="18" charset="0"/>
                <a:ea typeface="Cambria" panose="02040503050406030204" pitchFamily="18" charset="0"/>
              </a:rPr>
              <a:t>Batch Number: CDV-G13</a:t>
            </a:r>
            <a:endParaRPr dirty="0">
              <a:latin typeface="Cambria" panose="02040503050406030204" pitchFamily="18" charset="0"/>
              <a:ea typeface="Cambria" panose="02040503050406030204" pitchFamily="18" charset="0"/>
            </a:endParaRPr>
          </a:p>
          <a:p>
            <a:pPr marL="0" lvl="0" indent="0" algn="l" rtl="0">
              <a:spcBef>
                <a:spcPts val="400"/>
              </a:spcBef>
              <a:spcAft>
                <a:spcPts val="0"/>
              </a:spcAft>
              <a:buClr>
                <a:srgbClr val="17365D"/>
              </a:buClr>
              <a:buSzPts val="2000"/>
              <a:buNone/>
            </a:pPr>
            <a:endParaRPr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Dr./Mr./Ms./Prof. : Shankar j</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91" name="Google Shape;91;p13"/>
          <p:cNvSpPr txBox="1"/>
          <p:nvPr/>
        </p:nvSpPr>
        <p:spPr>
          <a:xfrm>
            <a:off x="3916434" y="240652"/>
            <a:ext cx="3970500" cy="552300"/>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ctr" rtl="0">
              <a:spcBef>
                <a:spcPts val="0"/>
              </a:spcBef>
              <a:spcAft>
                <a:spcPts val="0"/>
              </a:spcAft>
              <a:buClr>
                <a:srgbClr val="17365D"/>
              </a:buClr>
              <a:buSzPct val="100000"/>
              <a:buFont typeface="Arial"/>
              <a:buNone/>
            </a:pPr>
            <a:r>
              <a:rPr lang="en-GB" sz="2000" b="1" dirty="0">
                <a:solidFill>
                  <a:srgbClr val="17365D"/>
                </a:solidFill>
                <a:latin typeface="Cambria" panose="02040503050406030204" pitchFamily="18" charset="0"/>
                <a:ea typeface="Cambria" panose="02040503050406030204" pitchFamily="18" charset="0"/>
                <a:sym typeface="Verdana"/>
              </a:rPr>
              <a:t>PSCS_367</a:t>
            </a:r>
            <a:endParaRPr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2000" b="1" i="0" u="none" strike="noStrike" cap="none" dirty="0">
                <a:solidFill>
                  <a:srgbClr val="17365D"/>
                </a:solidFill>
                <a:latin typeface="Cambria" panose="02040503050406030204" pitchFamily="18" charset="0"/>
                <a:ea typeface="Cambria" panose="02040503050406030204" pitchFamily="18" charset="0"/>
                <a:cs typeface="Verdana"/>
                <a:sym typeface="Verdana"/>
              </a:rPr>
              <a:t>Review-1</a:t>
            </a: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University Project(PSCS-367)</a:t>
            </a:r>
          </a:p>
          <a:p>
            <a:pPr marL="0" marR="0" lvl="0" indent="0" rtl="0">
              <a:spcBef>
                <a:spcPts val="0"/>
              </a:spcBef>
              <a:spcAft>
                <a:spcPts val="0"/>
              </a:spcAft>
              <a:buClr>
                <a:srgbClr val="17365D"/>
              </a:buClr>
              <a:buSzPct val="100000"/>
              <a:buFont typeface="Arial"/>
              <a:buNone/>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HoD: Dr. </a:t>
            </a:r>
            <a:r>
              <a:rPr lang="en-US" sz="2000" b="1" dirty="0" err="1">
                <a:solidFill>
                  <a:schemeClr val="accent1"/>
                </a:solidFill>
                <a:latin typeface="Cambria" panose="02040503050406030204" pitchFamily="18" charset="0"/>
                <a:ea typeface="Cambria" panose="02040503050406030204" pitchFamily="18" charset="0"/>
                <a:cs typeface="Verdana"/>
                <a:sym typeface="Verdana"/>
              </a:rPr>
              <a:t>Pravinth</a:t>
            </a:r>
            <a:r>
              <a:rPr lang="en-US" sz="2000" b="1" dirty="0">
                <a:solidFill>
                  <a:schemeClr val="accent1"/>
                </a:solidFill>
                <a:latin typeface="Cambria" panose="02040503050406030204" pitchFamily="18" charset="0"/>
                <a:ea typeface="Cambria" panose="02040503050406030204" pitchFamily="18" charset="0"/>
                <a:cs typeface="Verdana"/>
                <a:sym typeface="Verdana"/>
              </a:rPr>
              <a:t> raja</a:t>
            </a:r>
          </a:p>
          <a:p>
            <a:pPr marL="0" marR="0" lvl="0" indent="0" rtl="0">
              <a:spcBef>
                <a:spcPts val="0"/>
              </a:spcBef>
              <a:spcAft>
                <a:spcPts val="0"/>
              </a:spcAft>
              <a:buClr>
                <a:srgbClr val="17365D"/>
              </a:buClr>
              <a:buSzPct val="100000"/>
              <a:buFont typeface="Arial"/>
              <a:buNone/>
            </a:pPr>
            <a:r>
              <a:rPr lang="en-US" sz="2000" b="1" i="0" u="none" strike="noStrike" cap="none" dirty="0">
                <a:solidFill>
                  <a:schemeClr val="accent1"/>
                </a:solidFill>
                <a:latin typeface="Cambria" panose="02040503050406030204" pitchFamily="18" charset="0"/>
                <a:ea typeface="Cambria" panose="02040503050406030204" pitchFamily="18" charset="0"/>
                <a:cs typeface="Verdana"/>
                <a:sym typeface="Verdana"/>
              </a:rPr>
              <a:t>Name of the Program Project Coordinator: Suma Gowda</a:t>
            </a:r>
          </a:p>
          <a:p>
            <a:pPr lvl="0">
              <a:buClr>
                <a:srgbClr val="17365D"/>
              </a:buClr>
              <a:buSzPct val="100000"/>
            </a:pPr>
            <a:r>
              <a:rPr lang="en-US" sz="2000" b="1" dirty="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2000" b="1" i="0" u="none" strike="noStrike" cap="none" dirty="0">
                <a:solidFill>
                  <a:schemeClr val="tx1"/>
                </a:solidFill>
                <a:latin typeface="Cambria" panose="02040503050406030204" pitchFamily="18" charset="0"/>
                <a:ea typeface="Cambria" panose="02040503050406030204" pitchFamily="18" charset="0"/>
                <a:cs typeface="Verdana"/>
                <a:sym typeface="Verdana"/>
              </a:rPr>
              <a:t>Dr. Sampath A K / Dr. Abdul Khadar A / Mr. Md Ziaur Rahman</a:t>
            </a:r>
            <a:endParaRPr sz="20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
        <p:nvSpPr>
          <p:cNvPr id="2" name="TextBox 1">
            <a:extLst>
              <a:ext uri="{FF2B5EF4-FFF2-40B4-BE49-F238E27FC236}">
                <a16:creationId xmlns:a16="http://schemas.microsoft.com/office/drawing/2014/main" id="{7F23F5C6-2F39-4B33-E934-A0D3963CE681}"/>
              </a:ext>
            </a:extLst>
          </p:cNvPr>
          <p:cNvSpPr txBox="1"/>
          <p:nvPr/>
        </p:nvSpPr>
        <p:spPr>
          <a:xfrm>
            <a:off x="790469" y="2653070"/>
            <a:ext cx="4624213" cy="1477328"/>
          </a:xfrm>
          <a:prstGeom prst="rect">
            <a:avLst/>
          </a:prstGeom>
          <a:noFill/>
        </p:spPr>
        <p:txBody>
          <a:bodyPr wrap="square" rtlCol="0">
            <a:spAutoFit/>
          </a:bodyPr>
          <a:lstStyle/>
          <a:p>
            <a:r>
              <a:rPr lang="en-IN" b="1" dirty="0">
                <a:solidFill>
                  <a:schemeClr val="tx2"/>
                </a:solidFill>
              </a:rPr>
              <a:t>Name </a:t>
            </a:r>
            <a:r>
              <a:rPr lang="en-IN" dirty="0"/>
              <a:t>                    </a:t>
            </a:r>
            <a:r>
              <a:rPr lang="en-IN" b="1" dirty="0">
                <a:solidFill>
                  <a:schemeClr val="tx2"/>
                </a:solidFill>
              </a:rPr>
              <a:t>Student ID</a:t>
            </a:r>
          </a:p>
          <a:p>
            <a:r>
              <a:rPr lang="en-IN" dirty="0"/>
              <a:t>Shaik </a:t>
            </a:r>
            <a:r>
              <a:rPr lang="en-IN" dirty="0" err="1"/>
              <a:t>Thaheer</a:t>
            </a:r>
            <a:r>
              <a:rPr lang="en-IN" dirty="0"/>
              <a:t>        20211CDV0002</a:t>
            </a:r>
          </a:p>
          <a:p>
            <a:r>
              <a:rPr lang="en-IN" dirty="0"/>
              <a:t>Abdul Manan          20211CDV0009</a:t>
            </a:r>
          </a:p>
          <a:p>
            <a:r>
              <a:rPr lang="en-IN" dirty="0"/>
              <a:t>Md Kaif                   20211CDV0003</a:t>
            </a:r>
          </a:p>
          <a:p>
            <a:r>
              <a:rPr lang="en-IN" dirty="0"/>
              <a:t>Keerthi Kumar        20211CDV0008</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Expected Outcomes</a:t>
            </a:r>
          </a:p>
        </p:txBody>
      </p:sp>
      <p:sp>
        <p:nvSpPr>
          <p:cNvPr id="3" name="Content Placeholder 2"/>
          <p:cNvSpPr>
            <a:spLocks noGrp="1"/>
          </p:cNvSpPr>
          <p:nvPr>
            <p:ph idx="1"/>
          </p:nvPr>
        </p:nvSpPr>
        <p:spPr/>
        <p:txBody>
          <a:bodyPr>
            <a:normAutofit/>
          </a:bodyPr>
          <a:lstStyle/>
          <a:p>
            <a:r>
              <a:rPr lang="en-US" dirty="0"/>
              <a:t>Increased Access to Quality Education </a:t>
            </a:r>
          </a:p>
          <a:p>
            <a:r>
              <a:rPr lang="en-US" dirty="0"/>
              <a:t>Enhanced Connectivity in Remote Areas</a:t>
            </a:r>
          </a:p>
          <a:p>
            <a:r>
              <a:rPr lang="en-US" dirty="0"/>
              <a:t>Personalized Learning Experience</a:t>
            </a:r>
          </a:p>
          <a:p>
            <a:r>
              <a:rPr lang="en-US" dirty="0"/>
              <a:t>Empowered Teachers &amp; Digital Literacy</a:t>
            </a:r>
          </a:p>
          <a:p>
            <a:r>
              <a:rPr lang="en-US" dirty="0"/>
              <a:t>Improved Student Performance</a:t>
            </a:r>
          </a:p>
          <a:p>
            <a:r>
              <a:rPr lang="en-US" dirty="0"/>
              <a:t>Scalable &amp; Sustainable Solution</a:t>
            </a:r>
          </a:p>
          <a:p>
            <a:r>
              <a:rPr lang="en-US" dirty="0"/>
              <a:t>Community Engagement &amp; Awareness</a:t>
            </a:r>
          </a:p>
          <a:p>
            <a:r>
              <a:rPr lang="en-US" dirty="0"/>
              <a:t>Real-Time Performance Tracking</a:t>
            </a:r>
          </a:p>
          <a:p>
            <a:r>
              <a:rPr lang="en-US" dirty="0"/>
              <a:t>Bridging the Digital Divide</a:t>
            </a:r>
          </a:p>
        </p:txBody>
      </p:sp>
    </p:spTree>
    <p:extLst>
      <p:ext uri="{BB962C8B-B14F-4D97-AF65-F5344CB8AC3E}">
        <p14:creationId xmlns:p14="http://schemas.microsoft.com/office/powerpoint/2010/main" val="19239281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Conclusion</a:t>
            </a:r>
          </a:p>
        </p:txBody>
      </p:sp>
      <p:sp>
        <p:nvSpPr>
          <p:cNvPr id="3" name="Content Placeholder 2"/>
          <p:cNvSpPr>
            <a:spLocks noGrp="1"/>
          </p:cNvSpPr>
          <p:nvPr>
            <p:ph idx="1"/>
          </p:nvPr>
        </p:nvSpPr>
        <p:spPr/>
        <p:txBody>
          <a:bodyPr>
            <a:normAutofit fontScale="92500" lnSpcReduction="10000"/>
          </a:bodyPr>
          <a:lstStyle/>
          <a:p>
            <a:pPr algn="just">
              <a:buNone/>
            </a:pPr>
            <a:r>
              <a:rPr lang="en-US" dirty="0"/>
              <a:t>   Education is the key to empowerment, but many rural students still struggle with limited access to quality learning resources. This project aims to bridge that gap by using technology-driven solutions to make education more accessible, engaging, and </a:t>
            </a:r>
            <a:r>
              <a:rPr lang="en-US" dirty="0" err="1"/>
              <a:t>effective.By</a:t>
            </a:r>
            <a:r>
              <a:rPr lang="en-US" dirty="0"/>
              <a:t> introducing AI-powered personalized learning, offline study options, and digital teacher training, we can create a flexible and inclusive system that meets the unique needs of rural communities. Affordable internet solutions and mobile-friendly platforms will further ensure that students, regardless of location, can continue learning without barriers.</a:t>
            </a:r>
          </a:p>
          <a:p>
            <a:pPr algn="just"/>
            <a:r>
              <a:rPr lang="en-US" dirty="0"/>
              <a:t>More than just a technological initiative, this project is a step toward building a brighter future for rural students. Through collaborations with governments, NGOs, and local communities, we can make education not just a privilege but a right for everyone. By embracing innovation, we are not only improving learning outcomes but also shaping a generation ready for tomorrow’s challenges.</a:t>
            </a:r>
          </a:p>
        </p:txBody>
      </p:sp>
    </p:spTree>
    <p:extLst>
      <p:ext uri="{BB962C8B-B14F-4D97-AF65-F5344CB8AC3E}">
        <p14:creationId xmlns:p14="http://schemas.microsoft.com/office/powerpoint/2010/main" val="22385711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a:latin typeface="Cambria" panose="02040503050406030204" pitchFamily="18" charset="0"/>
                <a:ea typeface="Cambria" panose="02040503050406030204" pitchFamily="18" charset="0"/>
              </a:rPr>
              <a:t>Github Link</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1430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r>
              <a:rPr lang="en-US" dirty="0">
                <a:latin typeface="Cambria" panose="02040503050406030204" pitchFamily="18" charset="0"/>
                <a:ea typeface="Cambria" panose="02040503050406030204" pitchFamily="18" charset="0"/>
              </a:rPr>
              <a:t>The Github link provided should have public access permission.</a:t>
            </a: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b="1" dirty="0">
              <a:solidFill>
                <a:schemeClr val="accent2">
                  <a:lumMod val="75000"/>
                </a:schemeClr>
              </a:solidFill>
              <a:latin typeface="Cambria" panose="02040503050406030204" pitchFamily="18" charset="0"/>
              <a:ea typeface="Cambria" panose="02040503050406030204" pitchFamily="18" charset="0"/>
            </a:endParaRPr>
          </a:p>
          <a:p>
            <a:pPr marL="342900" indent="-190500" algn="just">
              <a:spcBef>
                <a:spcPts val="0"/>
              </a:spcBef>
              <a:buSzPct val="100000"/>
              <a:buNone/>
            </a:pPr>
            <a:r>
              <a:rPr lang="en-US" dirty="0">
                <a:latin typeface="Cambria" panose="02040503050406030204" pitchFamily="18" charset="0"/>
                <a:ea typeface="Cambria" panose="02040503050406030204" pitchFamily="18" charset="0"/>
                <a:hlinkClick r:id="rId3"/>
              </a:rPr>
              <a:t>GitHub </a:t>
            </a:r>
            <a:r>
              <a:rPr lang="en-US" dirty="0" err="1">
                <a:latin typeface="Cambria" panose="02040503050406030204" pitchFamily="18" charset="0"/>
                <a:ea typeface="Cambria" panose="02040503050406030204" pitchFamily="18" charset="0"/>
                <a:hlinkClick r:id="rId3"/>
              </a:rPr>
              <a:t>LInk</a:t>
            </a: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References</a:t>
            </a:r>
          </a:p>
        </p:txBody>
      </p:sp>
      <p:sp>
        <p:nvSpPr>
          <p:cNvPr id="3" name="Content Placeholder 2"/>
          <p:cNvSpPr>
            <a:spLocks noGrp="1"/>
          </p:cNvSpPr>
          <p:nvPr>
            <p:ph idx="1"/>
          </p:nvPr>
        </p:nvSpPr>
        <p:spPr>
          <a:xfrm>
            <a:off x="812800" y="1157991"/>
            <a:ext cx="10668000" cy="4952997"/>
          </a:xfrm>
        </p:spPr>
        <p:txBody>
          <a:bodyPr>
            <a:noAutofit/>
          </a:bodyPr>
          <a:lstStyle/>
          <a:p>
            <a:pPr>
              <a:buNone/>
            </a:pPr>
            <a:r>
              <a:rPr lang="en-IN" sz="1400" b="1" kern="100" dirty="0">
                <a:solidFill>
                  <a:srgbClr val="000000"/>
                </a:solidFill>
                <a:effectLst/>
                <a:latin typeface="Times New Roman" panose="02020603050405020304" pitchFamily="18" charset="0"/>
                <a:ea typeface="Times New Roman" panose="02020603050405020304" pitchFamily="18" charset="0"/>
              </a:rPr>
              <a:t>[</a:t>
            </a:r>
            <a:r>
              <a:rPr lang="en-US" sz="1400" dirty="0"/>
              <a:t>1] World Bank, “Digital Technologies in Education: How Technology Can Support Teaching and Learning in Developing Regions”, World Bank Report, Pp. 1-45, 2022.</a:t>
            </a:r>
          </a:p>
          <a:p>
            <a:pPr>
              <a:buNone/>
            </a:pPr>
            <a:r>
              <a:rPr lang="en-US" sz="1400" dirty="0"/>
              <a:t>[2] UNESCO, “The Role of ICT in Education: Transforming Learning in Rural Areas”, Journal of Educational Technology and Development, Vol. 5, No. 2, pp. 23-37, 2021.</a:t>
            </a:r>
          </a:p>
          <a:p>
            <a:pPr>
              <a:buNone/>
            </a:pPr>
            <a:r>
              <a:rPr lang="en-US" sz="1400" dirty="0"/>
              <a:t>[3] Ministry of Education, Government of India, “DIKSHA – Digital Infrastructure for Knowledge Sharing”, National Education Policy, Pp. 12-27, 2020.</a:t>
            </a:r>
          </a:p>
          <a:p>
            <a:pPr>
              <a:buNone/>
            </a:pPr>
            <a:r>
              <a:rPr lang="en-US" sz="1400" dirty="0"/>
              <a:t>[4] R. </a:t>
            </a:r>
            <a:r>
              <a:rPr lang="en-US" sz="1400" dirty="0" err="1"/>
              <a:t>Luckin</a:t>
            </a:r>
            <a:r>
              <a:rPr lang="en-US" sz="1400" dirty="0"/>
              <a:t>, “Artificial Intelligence in Education: Personalized Learning and Student Engagement”, in International Conference on Learning Technologies, Springer Berlin Heidelberg, pp. 55-68, 2018.</a:t>
            </a:r>
          </a:p>
          <a:p>
            <a:pPr>
              <a:buNone/>
            </a:pPr>
            <a:r>
              <a:rPr lang="en-US" sz="1400" dirty="0"/>
              <a:t>[5] ITU (International Telecommunication Union), “Challenges of Rural Connectivity and Internet Access”, ITU Technical Report, Pp. 101-126, 2019.</a:t>
            </a:r>
          </a:p>
          <a:p>
            <a:pPr>
              <a:buNone/>
            </a:pPr>
            <a:r>
              <a:rPr lang="en-US" sz="1400" dirty="0"/>
              <a:t>[6] K. Davidson, L. Peters, and J. Wang, “E-Learning Platforms and Their Impact on Rural Education”, Journal of Online Learning and Teaching, Vol. 9, No. 4, pp. 45-62, 2017.</a:t>
            </a:r>
          </a:p>
          <a:p>
            <a:pPr>
              <a:buNone/>
            </a:pPr>
            <a:r>
              <a:rPr lang="en-US" sz="1400" dirty="0"/>
              <a:t>[7] Pratham, “Annual Status of Education Report (ASER)”, in Educational Development Studies, Vol. 16, No. 1, Pp. 7-19, 2022.</a:t>
            </a:r>
          </a:p>
          <a:p>
            <a:pPr>
              <a:buNone/>
            </a:pPr>
            <a:r>
              <a:rPr lang="en-US" sz="1400" dirty="0"/>
              <a:t>[8] N. Selwyn, “Education and Technology: Key Issues and Debates”, Oxford University Press, Pp. 88-110, 2011.</a:t>
            </a:r>
          </a:p>
          <a:p>
            <a:pPr>
              <a:buNone/>
            </a:pPr>
            <a:r>
              <a:rPr lang="en-US" sz="1400" dirty="0"/>
              <a:t>[9] M. K. Sinha, R. Gupta, and P. Verma, “EdTech Solutions for Bridging the Digital Divide”, Journal of Digital Learning and Innovation, Vol. 11, No. 3, Pp. 189-205, 2020.</a:t>
            </a:r>
          </a:p>
          <a:p>
            <a:pPr marL="0" indent="0">
              <a:buNone/>
            </a:pPr>
            <a:r>
              <a:rPr lang="en-US" sz="1400" dirty="0"/>
              <a:t>[10] Pew Research Center, “The Growth of Digital Learning: Adoption and Future Trends”, Pew Research Reports, Pp. 55-78, 2023</a:t>
            </a:r>
          </a:p>
          <a:p>
            <a:pPr marL="6350" marR="48260" indent="-6350" algn="just">
              <a:lnSpc>
                <a:spcPct val="112000"/>
              </a:lnSpc>
              <a:spcAft>
                <a:spcPts val="615"/>
              </a:spcAft>
            </a:pPr>
            <a:endParaRPr lang="en-IN" sz="1400" b="1" kern="100" dirty="0">
              <a:solidFill>
                <a:srgbClr val="000000"/>
              </a:solidFill>
              <a:effectLst/>
              <a:latin typeface="Times New Roman" panose="02020603050405020304" pitchFamily="18" charset="0"/>
              <a:ea typeface="Times New Roman" panose="02020603050405020304" pitchFamily="18" charset="0"/>
            </a:endParaRPr>
          </a:p>
          <a:p>
            <a:pPr marL="6350" marR="48260" indent="-6350" algn="just">
              <a:lnSpc>
                <a:spcPct val="112000"/>
              </a:lnSpc>
              <a:spcAft>
                <a:spcPts val="615"/>
              </a:spcAft>
            </a:pPr>
            <a:r>
              <a:rPr lang="en-IN" sz="1200" b="1" kern="100" dirty="0">
                <a:solidFill>
                  <a:srgbClr val="000000"/>
                </a:solidFill>
                <a:effectLst/>
                <a:latin typeface="Times New Roman" panose="02020603050405020304" pitchFamily="18" charset="0"/>
                <a:ea typeface="Times New Roman" panose="02020603050405020304" pitchFamily="18" charset="0"/>
              </a:rPr>
              <a:t> </a:t>
            </a:r>
          </a:p>
          <a:p>
            <a:endParaRPr lang="en-GB" sz="1200" b="1" dirty="0"/>
          </a:p>
        </p:txBody>
      </p:sp>
    </p:spTree>
    <p:extLst>
      <p:ext uri="{BB962C8B-B14F-4D97-AF65-F5344CB8AC3E}">
        <p14:creationId xmlns:p14="http://schemas.microsoft.com/office/powerpoint/2010/main" val="36138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38A02-66E7-D4A9-0B63-EC7A4969F9A5}"/>
              </a:ext>
            </a:extLst>
          </p:cNvPr>
          <p:cNvSpPr>
            <a:spLocks noGrp="1"/>
          </p:cNvSpPr>
          <p:nvPr>
            <p:ph type="title"/>
          </p:nvPr>
        </p:nvSpPr>
        <p:spPr/>
        <p:txBody>
          <a:bodyPr/>
          <a:lstStyle/>
          <a:p>
            <a:r>
              <a:rPr lang="en-US" dirty="0"/>
              <a:t>Project work mapping with SDG</a:t>
            </a:r>
            <a:endParaRPr lang="en-IN" dirty="0"/>
          </a:p>
        </p:txBody>
      </p:sp>
      <p:sp>
        <p:nvSpPr>
          <p:cNvPr id="4" name="AutoShape 2" descr="Image preview">
            <a:extLst>
              <a:ext uri="{FF2B5EF4-FFF2-40B4-BE49-F238E27FC236}">
                <a16:creationId xmlns:a16="http://schemas.microsoft.com/office/drawing/2014/main" id="{96B0E362-745E-C478-1396-BA189B71502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50989538-26BD-3E6E-7DA8-9E14D5F00F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1143000"/>
            <a:ext cx="6858000" cy="4952997"/>
          </a:xfrm>
          <a:prstGeom prst="rect">
            <a:avLst/>
          </a:prstGeom>
        </p:spPr>
      </p:pic>
    </p:spTree>
    <p:extLst>
      <p:ext uri="{BB962C8B-B14F-4D97-AF65-F5344CB8AC3E}">
        <p14:creationId xmlns:p14="http://schemas.microsoft.com/office/powerpoint/2010/main" val="37954494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lgn="ctr">
              <a:buNone/>
            </a:pPr>
            <a:endParaRPr lang="en-GB" sz="4400" dirty="0"/>
          </a:p>
          <a:p>
            <a:pPr marL="0" indent="0" algn="ctr">
              <a:buNone/>
            </a:pPr>
            <a:endParaRPr lang="en-GB" sz="4400" dirty="0"/>
          </a:p>
          <a:p>
            <a:pPr marL="0" indent="0" algn="ctr">
              <a:buNone/>
            </a:pPr>
            <a:r>
              <a:rPr lang="en-GB" sz="6000" dirty="0"/>
              <a:t>Thank You</a:t>
            </a:r>
          </a:p>
        </p:txBody>
      </p:sp>
    </p:spTree>
    <p:extLst>
      <p:ext uri="{BB962C8B-B14F-4D97-AF65-F5344CB8AC3E}">
        <p14:creationId xmlns:p14="http://schemas.microsoft.com/office/powerpoint/2010/main" val="3691672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259650"/>
            <a:ext cx="10668000" cy="487362"/>
          </a:xfrm>
        </p:spPr>
        <p:txBody>
          <a:bodyPr/>
          <a:lstStyle/>
          <a:p>
            <a:r>
              <a:rPr lang="en-GB" dirty="0"/>
              <a:t>Introduction</a:t>
            </a:r>
          </a:p>
        </p:txBody>
      </p:sp>
      <p:sp>
        <p:nvSpPr>
          <p:cNvPr id="3" name="Content Placeholder 2"/>
          <p:cNvSpPr>
            <a:spLocks noGrp="1"/>
          </p:cNvSpPr>
          <p:nvPr>
            <p:ph idx="1"/>
          </p:nvPr>
        </p:nvSpPr>
        <p:spPr>
          <a:xfrm>
            <a:off x="762000" y="1157991"/>
            <a:ext cx="10668000" cy="4952997"/>
          </a:xfrm>
        </p:spPr>
        <p:txBody>
          <a:bodyPr>
            <a:noAutofit/>
          </a:bodyPr>
          <a:lstStyle/>
          <a:p>
            <a:pPr algn="just">
              <a:buNone/>
            </a:pPr>
            <a:r>
              <a:rPr lang="en-US" sz="2000" dirty="0"/>
              <a:t>    Education plays a crucial role in shaping the future of individuals and communities. However, rural areas often face significant challenges in accessing quality education due to a lack of infrastructure, trained educators, and digital resources. With advancements in technology, software solutions have the potential to bridge this gap by providing innovative tools to enhance learning experiences and improve connectivity. This project aims to develop a comprehensive software solution that supports digital learning, enables better communication between teachers and students, and enhances educational accessibility in rural regions. By leveraging cloud-based platforms, AI-driven learning systems, and scalable connectivity solutions, we intend to create an inclusive and sustainable educational ecosystem. The ultimate goal is to empower students and educators with the necessary resources to improve learning outcomes and foster long-term educational growth in underserved communities.</a:t>
            </a:r>
          </a:p>
        </p:txBody>
      </p:sp>
    </p:spTree>
    <p:extLst>
      <p:ext uri="{BB962C8B-B14F-4D97-AF65-F5344CB8AC3E}">
        <p14:creationId xmlns:p14="http://schemas.microsoft.com/office/powerpoint/2010/main" val="36334872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sz="3200" dirty="0"/>
              <a:t>Literature Review</a:t>
            </a:r>
          </a:p>
        </p:txBody>
      </p:sp>
      <p:sp>
        <p:nvSpPr>
          <p:cNvPr id="3" name="Content Placeholder 2"/>
          <p:cNvSpPr>
            <a:spLocks noGrp="1"/>
          </p:cNvSpPr>
          <p:nvPr>
            <p:ph idx="1"/>
          </p:nvPr>
        </p:nvSpPr>
        <p:spPr/>
        <p:txBody>
          <a:bodyPr>
            <a:normAutofit fontScale="92500" lnSpcReduction="10000"/>
          </a:bodyPr>
          <a:lstStyle/>
          <a:p>
            <a:pPr algn="just">
              <a:buFont typeface="+mj-lt"/>
              <a:buAutoNum type="arabicPeriod"/>
            </a:pPr>
            <a:r>
              <a:rPr lang="en-US" b="1" dirty="0"/>
              <a:t>Challenges in Rural Education</a:t>
            </a:r>
            <a:r>
              <a:rPr lang="en-US" dirty="0"/>
              <a:t> – Limited infrastructure, lack of trained teachers, and poor digital access hinder learning opportunities (UNESCO, 2021).</a:t>
            </a:r>
          </a:p>
          <a:p>
            <a:pPr algn="just">
              <a:buFont typeface="+mj-lt"/>
              <a:buAutoNum type="arabicPeriod"/>
            </a:pPr>
            <a:r>
              <a:rPr lang="en-US" b="1" dirty="0"/>
              <a:t>Digital Learning Benefits</a:t>
            </a:r>
            <a:r>
              <a:rPr lang="en-US" dirty="0"/>
              <a:t> – Online platforms and AI-driven personalized learning improve flexibility and engagement (Anderson &amp; Dron, 2011).</a:t>
            </a:r>
          </a:p>
          <a:p>
            <a:pPr algn="just">
              <a:buFont typeface="+mj-lt"/>
              <a:buAutoNum type="arabicPeriod"/>
            </a:pPr>
            <a:r>
              <a:rPr lang="en-US" b="1" dirty="0"/>
              <a:t>Technology as a Solution</a:t>
            </a:r>
            <a:r>
              <a:rPr lang="en-US" dirty="0"/>
              <a:t> – Cloud-based platforms and mobile learning enhance accessibility, especially in developing regions (</a:t>
            </a:r>
            <a:r>
              <a:rPr lang="en-US" dirty="0" err="1"/>
              <a:t>Aljawarneh</a:t>
            </a:r>
            <a:r>
              <a:rPr lang="en-US" dirty="0"/>
              <a:t>, 2020).</a:t>
            </a:r>
          </a:p>
          <a:p>
            <a:pPr algn="just">
              <a:buFont typeface="+mj-lt"/>
              <a:buAutoNum type="arabicPeriod"/>
            </a:pPr>
            <a:r>
              <a:rPr lang="en-US" b="1" dirty="0"/>
              <a:t>Connectivity Barriers</a:t>
            </a:r>
            <a:r>
              <a:rPr lang="en-US" dirty="0"/>
              <a:t> – Over 30% of rural areas lack reliable internet; solutions include satellite-based internet and offline learning apps (ITU, 2022).</a:t>
            </a:r>
          </a:p>
          <a:p>
            <a:pPr algn="just">
              <a:buFont typeface="+mj-lt"/>
              <a:buAutoNum type="arabicPeriod"/>
            </a:pPr>
            <a:r>
              <a:rPr lang="en-US" b="1" dirty="0"/>
              <a:t>Need for Sustainable Models</a:t>
            </a:r>
            <a:r>
              <a:rPr lang="en-US" dirty="0"/>
              <a:t> – Government programs like "Digital India" help, but scalable solutions, teacher training, and long-term funding are essential for success (McKinsey, 2021).</a:t>
            </a:r>
          </a:p>
          <a:p>
            <a:endParaRPr lang="en-GB" dirty="0"/>
          </a:p>
        </p:txBody>
      </p:sp>
    </p:spTree>
    <p:extLst>
      <p:ext uri="{BB962C8B-B14F-4D97-AF65-F5344CB8AC3E}">
        <p14:creationId xmlns:p14="http://schemas.microsoft.com/office/powerpoint/2010/main" val="37677111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591458-3602-B88D-69F2-536F2B2C1F17}"/>
              </a:ext>
            </a:extLst>
          </p:cNvPr>
          <p:cNvSpPr>
            <a:spLocks noGrp="1"/>
          </p:cNvSpPr>
          <p:nvPr>
            <p:ph type="title"/>
          </p:nvPr>
        </p:nvSpPr>
        <p:spPr/>
        <p:txBody>
          <a:bodyPr/>
          <a:lstStyle/>
          <a:p>
            <a:r>
              <a:rPr lang="en-US" dirty="0"/>
              <a:t>Existing method Drawback</a:t>
            </a:r>
            <a:endParaRPr lang="en-IN" dirty="0"/>
          </a:p>
        </p:txBody>
      </p:sp>
      <p:sp>
        <p:nvSpPr>
          <p:cNvPr id="5" name="Rectangle 2">
            <a:extLst>
              <a:ext uri="{FF2B5EF4-FFF2-40B4-BE49-F238E27FC236}">
                <a16:creationId xmlns:a16="http://schemas.microsoft.com/office/drawing/2014/main" id="{C6753EFF-C448-5EC6-D704-453426AF0EC2}"/>
              </a:ext>
            </a:extLst>
          </p:cNvPr>
          <p:cNvSpPr>
            <a:spLocks noGrp="1" noChangeArrowheads="1"/>
          </p:cNvSpPr>
          <p:nvPr>
            <p:ph idx="1"/>
          </p:nvPr>
        </p:nvSpPr>
        <p:spPr bwMode="auto">
          <a:xfrm>
            <a:off x="762000" y="920667"/>
            <a:ext cx="10668000"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Traditional Schools</a:t>
            </a:r>
            <a:r>
              <a:rPr kumimoji="0" lang="en-US" altLang="en-US" b="0" i="0" u="none" strike="noStrike" cap="none" normalizeH="0" baseline="0" dirty="0">
                <a:ln>
                  <a:noFill/>
                </a:ln>
                <a:solidFill>
                  <a:schemeClr val="tx1"/>
                </a:solidFill>
                <a:effectLst/>
                <a:latin typeface="Arial" panose="020B0604020202020204" pitchFamily="34" charset="0"/>
              </a:rPr>
              <a:t> – Lack of qualified teachers and outdated learning materials reduce education quality.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Government E-Learning Programs</a:t>
            </a:r>
            <a:r>
              <a:rPr kumimoji="0" lang="en-US" altLang="en-US" b="0" i="0" u="none" strike="noStrike" cap="none" normalizeH="0" baseline="0" dirty="0">
                <a:ln>
                  <a:noFill/>
                </a:ln>
                <a:solidFill>
                  <a:schemeClr val="tx1"/>
                </a:solidFill>
                <a:effectLst/>
                <a:latin typeface="Arial" panose="020B0604020202020204" pitchFamily="34" charset="0"/>
              </a:rPr>
              <a:t> – Poor internet access and low digital literacy limit their effectiveness.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Online Learning Platforms</a:t>
            </a:r>
            <a:r>
              <a:rPr kumimoji="0" lang="en-US" altLang="en-US" b="0" i="0" u="none" strike="noStrike" cap="none" normalizeH="0" baseline="0" dirty="0">
                <a:ln>
                  <a:noFill/>
                </a:ln>
                <a:solidFill>
                  <a:schemeClr val="tx1"/>
                </a:solidFill>
                <a:effectLst/>
                <a:latin typeface="Arial" panose="020B0604020202020204" pitchFamily="34" charset="0"/>
              </a:rPr>
              <a:t> – Require stable internet, which is not available in most rural areas.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Mobile-Based Education Apps</a:t>
            </a:r>
            <a:r>
              <a:rPr kumimoji="0" lang="en-US" altLang="en-US" b="0" i="0" u="none" strike="noStrike" cap="none" normalizeH="0" baseline="0" dirty="0">
                <a:ln>
                  <a:noFill/>
                </a:ln>
                <a:solidFill>
                  <a:schemeClr val="tx1"/>
                </a:solidFill>
                <a:effectLst/>
                <a:latin typeface="Arial" panose="020B0604020202020204" pitchFamily="34" charset="0"/>
              </a:rPr>
              <a:t> – Many rural students lack smartphones, and high data costs restrict usage.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Broadcast-Based Learning (TV/Radio)</a:t>
            </a:r>
            <a:r>
              <a:rPr kumimoji="0" lang="en-US" altLang="en-US" b="0" i="0" u="none" strike="noStrike" cap="none" normalizeH="0" baseline="0" dirty="0">
                <a:ln>
                  <a:noFill/>
                </a:ln>
                <a:solidFill>
                  <a:schemeClr val="tx1"/>
                </a:solidFill>
                <a:effectLst/>
                <a:latin typeface="Arial" panose="020B0604020202020204" pitchFamily="34" charset="0"/>
              </a:rPr>
              <a:t> – One-way communication lacks interaction and engagement.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Community Learning Centers</a:t>
            </a:r>
            <a:r>
              <a:rPr kumimoji="0" lang="en-US" altLang="en-US" b="0" i="0" u="none" strike="noStrike" cap="none" normalizeH="0" baseline="0" dirty="0">
                <a:ln>
                  <a:noFill/>
                </a:ln>
                <a:solidFill>
                  <a:schemeClr val="tx1"/>
                </a:solidFill>
                <a:effectLst/>
                <a:latin typeface="Arial" panose="020B0604020202020204" pitchFamily="34" charset="0"/>
              </a:rPr>
              <a:t> – Limited reach, infrastructure issues, and dependency on funding. </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Satellite Internet Solutions</a:t>
            </a:r>
            <a:r>
              <a:rPr kumimoji="0" lang="en-US" altLang="en-US" b="0" i="0" u="none" strike="noStrike" cap="none" normalizeH="0" baseline="0" dirty="0">
                <a:ln>
                  <a:noFill/>
                </a:ln>
                <a:solidFill>
                  <a:schemeClr val="tx1"/>
                </a:solidFill>
                <a:effectLst/>
                <a:latin typeface="Arial" panose="020B0604020202020204" pitchFamily="34" charset="0"/>
              </a:rPr>
              <a:t> – Expensive to implement and maintain, making scalability difficult. </a:t>
            </a:r>
          </a:p>
        </p:txBody>
      </p:sp>
    </p:spTree>
    <p:extLst>
      <p:ext uri="{BB962C8B-B14F-4D97-AF65-F5344CB8AC3E}">
        <p14:creationId xmlns:p14="http://schemas.microsoft.com/office/powerpoint/2010/main" val="16376662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Proposed Method</a:t>
            </a:r>
          </a:p>
        </p:txBody>
      </p:sp>
      <p:sp>
        <p:nvSpPr>
          <p:cNvPr id="3" name="Content Placeholder 2"/>
          <p:cNvSpPr>
            <a:spLocks noGrp="1"/>
          </p:cNvSpPr>
          <p:nvPr>
            <p:ph idx="1"/>
          </p:nvPr>
        </p:nvSpPr>
        <p:spPr/>
        <p:txBody>
          <a:bodyPr>
            <a:normAutofit/>
          </a:bodyPr>
          <a:lstStyle/>
          <a:p>
            <a:r>
              <a:rPr lang="en-US" dirty="0"/>
              <a:t>Cloud-Based E-Learning Platform</a:t>
            </a:r>
          </a:p>
          <a:p>
            <a:r>
              <a:rPr lang="en-US" dirty="0"/>
              <a:t>AI-Driven Personalized Learning</a:t>
            </a:r>
          </a:p>
          <a:p>
            <a:r>
              <a:rPr lang="en-US" dirty="0"/>
              <a:t>Offline Learning Support </a:t>
            </a:r>
          </a:p>
          <a:p>
            <a:r>
              <a:rPr lang="en-US" dirty="0"/>
              <a:t>Mobile &amp; Web-Based Accessibility </a:t>
            </a:r>
          </a:p>
          <a:p>
            <a:r>
              <a:rPr lang="en-US" dirty="0"/>
              <a:t>Teacher Training &amp; Digital Literacy Programs</a:t>
            </a:r>
          </a:p>
          <a:p>
            <a:r>
              <a:rPr lang="en-US" dirty="0"/>
              <a:t>Low-Cost Internet &amp; Network Solution</a:t>
            </a:r>
          </a:p>
          <a:p>
            <a:r>
              <a:rPr lang="en-US" dirty="0"/>
              <a:t>Smart Classrooms &amp; Digital Libraries</a:t>
            </a:r>
          </a:p>
          <a:p>
            <a:r>
              <a:rPr lang="en-US" dirty="0"/>
              <a:t>Public-Private Partnerships</a:t>
            </a:r>
          </a:p>
          <a:p>
            <a:r>
              <a:rPr lang="en-US" dirty="0"/>
              <a:t>Community-Based Learning Support</a:t>
            </a:r>
          </a:p>
        </p:txBody>
      </p:sp>
    </p:spTree>
    <p:extLst>
      <p:ext uri="{BB962C8B-B14F-4D97-AF65-F5344CB8AC3E}">
        <p14:creationId xmlns:p14="http://schemas.microsoft.com/office/powerpoint/2010/main" val="2659618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Objectives</a:t>
            </a:r>
          </a:p>
        </p:txBody>
      </p:sp>
      <p:sp>
        <p:nvSpPr>
          <p:cNvPr id="5" name="Rectangle 2">
            <a:extLst>
              <a:ext uri="{FF2B5EF4-FFF2-40B4-BE49-F238E27FC236}">
                <a16:creationId xmlns:a16="http://schemas.microsoft.com/office/drawing/2014/main" id="{A89BEAC0-8712-B356-A9A9-05F5B443517A}"/>
              </a:ext>
            </a:extLst>
          </p:cNvPr>
          <p:cNvSpPr>
            <a:spLocks noGrp="1" noChangeArrowheads="1"/>
          </p:cNvSpPr>
          <p:nvPr>
            <p:ph idx="1"/>
          </p:nvPr>
        </p:nvSpPr>
        <p:spPr bwMode="auto">
          <a:xfrm>
            <a:off x="812800" y="982176"/>
            <a:ext cx="106680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Improve Access to Education</a:t>
            </a:r>
            <a:r>
              <a:rPr kumimoji="0" lang="en-US" altLang="en-US" b="0" i="0" u="none" strike="noStrike" cap="none" normalizeH="0" baseline="0" dirty="0">
                <a:ln>
                  <a:noFill/>
                </a:ln>
                <a:solidFill>
                  <a:schemeClr val="tx1"/>
                </a:solidFill>
                <a:effectLst/>
                <a:latin typeface="Arial" panose="020B0604020202020204" pitchFamily="34" charset="0"/>
              </a:rPr>
              <a:t> – Provide digital learning solutions for rural students.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Enhance Internet Connectivity</a:t>
            </a:r>
            <a:r>
              <a:rPr kumimoji="0" lang="en-US" altLang="en-US" b="0" i="0" u="none" strike="noStrike" cap="none" normalizeH="0" baseline="0" dirty="0">
                <a:ln>
                  <a:noFill/>
                </a:ln>
                <a:solidFill>
                  <a:schemeClr val="tx1"/>
                </a:solidFill>
                <a:effectLst/>
                <a:latin typeface="Arial" panose="020B0604020202020204" pitchFamily="34" charset="0"/>
              </a:rPr>
              <a:t> – Develop affordable and offline learning options.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Personalized Learning Experience</a:t>
            </a:r>
            <a:r>
              <a:rPr kumimoji="0" lang="en-US" altLang="en-US" b="0" i="0" u="none" strike="noStrike" cap="none" normalizeH="0" baseline="0" dirty="0">
                <a:ln>
                  <a:noFill/>
                </a:ln>
                <a:solidFill>
                  <a:schemeClr val="tx1"/>
                </a:solidFill>
                <a:effectLst/>
                <a:latin typeface="Arial" panose="020B0604020202020204" pitchFamily="34" charset="0"/>
              </a:rPr>
              <a:t> – Use AI to tailor content for individual students.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Empower Teachers</a:t>
            </a:r>
            <a:r>
              <a:rPr kumimoji="0" lang="en-US" altLang="en-US" b="0" i="0" u="none" strike="noStrike" cap="none" normalizeH="0" baseline="0" dirty="0">
                <a:ln>
                  <a:noFill/>
                </a:ln>
                <a:solidFill>
                  <a:schemeClr val="tx1"/>
                </a:solidFill>
                <a:effectLst/>
                <a:latin typeface="Arial" panose="020B0604020202020204" pitchFamily="34" charset="0"/>
              </a:rPr>
              <a:t> – Train educators to integrate digital tools into teaching.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Promote Digital Literacy</a:t>
            </a:r>
            <a:r>
              <a:rPr kumimoji="0" lang="en-US" altLang="en-US" b="0" i="0" u="none" strike="noStrike" cap="none" normalizeH="0" baseline="0" dirty="0">
                <a:ln>
                  <a:noFill/>
                </a:ln>
                <a:solidFill>
                  <a:schemeClr val="tx1"/>
                </a:solidFill>
                <a:effectLst/>
                <a:latin typeface="Arial" panose="020B0604020202020204" pitchFamily="34" charset="0"/>
              </a:rPr>
              <a:t> – Educate students and teachers on using technology effectively.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Develop Cost-Effective Solutions</a:t>
            </a:r>
            <a:r>
              <a:rPr kumimoji="0" lang="en-US" altLang="en-US" b="0" i="0" u="none" strike="noStrike" cap="none" normalizeH="0" baseline="0" dirty="0">
                <a:ln>
                  <a:noFill/>
                </a:ln>
                <a:solidFill>
                  <a:schemeClr val="tx1"/>
                </a:solidFill>
                <a:effectLst/>
                <a:latin typeface="Arial" panose="020B0604020202020204" pitchFamily="34" charset="0"/>
              </a:rPr>
              <a:t> – Utilize cloud-based and mobile-friendly platforms.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a:ln>
                  <a:noFill/>
                </a:ln>
                <a:solidFill>
                  <a:schemeClr val="tx1"/>
                </a:solidFill>
                <a:effectLst/>
                <a:latin typeface="Arial" panose="020B0604020202020204" pitchFamily="34" charset="0"/>
              </a:rPr>
              <a:t>Encourage Public-Private Collaboration</a:t>
            </a:r>
            <a:r>
              <a:rPr kumimoji="0" lang="en-US" altLang="en-US" b="0" i="0" u="none" strike="noStrike" cap="none" normalizeH="0" baseline="0" dirty="0">
                <a:ln>
                  <a:noFill/>
                </a:ln>
                <a:solidFill>
                  <a:schemeClr val="tx1"/>
                </a:solidFill>
                <a:effectLst/>
                <a:latin typeface="Arial" panose="020B0604020202020204" pitchFamily="34" charset="0"/>
              </a:rPr>
              <a:t> – Partner with NGOs and governments for scalability. </a:t>
            </a:r>
          </a:p>
        </p:txBody>
      </p:sp>
    </p:spTree>
    <p:extLst>
      <p:ext uri="{BB962C8B-B14F-4D97-AF65-F5344CB8AC3E}">
        <p14:creationId xmlns:p14="http://schemas.microsoft.com/office/powerpoint/2010/main" val="266672955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Methodology/Modules</a:t>
            </a:r>
          </a:p>
        </p:txBody>
      </p:sp>
      <p:sp>
        <p:nvSpPr>
          <p:cNvPr id="3" name="Content Placeholder 2"/>
          <p:cNvSpPr>
            <a:spLocks noGrp="1"/>
          </p:cNvSpPr>
          <p:nvPr>
            <p:ph idx="1"/>
          </p:nvPr>
        </p:nvSpPr>
        <p:spPr/>
        <p:txBody>
          <a:bodyPr>
            <a:normAutofit/>
          </a:bodyPr>
          <a:lstStyle/>
          <a:p>
            <a:r>
              <a:rPr lang="en-US" dirty="0"/>
              <a:t>Requirement Gathering and Analysis</a:t>
            </a:r>
          </a:p>
          <a:p>
            <a:r>
              <a:rPr lang="en-US" dirty="0"/>
              <a:t>System Design &amp; Architecture</a:t>
            </a:r>
          </a:p>
          <a:p>
            <a:r>
              <a:rPr lang="en-US" dirty="0"/>
              <a:t>Development Modules</a:t>
            </a:r>
          </a:p>
          <a:p>
            <a:pPr marL="457200" indent="-457200">
              <a:buFont typeface="+mj-lt"/>
              <a:buAutoNum type="arabicPeriod"/>
            </a:pPr>
            <a:r>
              <a:rPr lang="en-US" dirty="0"/>
              <a:t>E-Learning Platform</a:t>
            </a:r>
          </a:p>
          <a:p>
            <a:pPr marL="457200" indent="-457200">
              <a:buFont typeface="+mj-lt"/>
              <a:buAutoNum type="arabicPeriod"/>
            </a:pPr>
            <a:r>
              <a:rPr lang="en-US" dirty="0"/>
              <a:t>AI-Based Personalized Learning</a:t>
            </a:r>
          </a:p>
          <a:p>
            <a:pPr marL="457200" indent="-457200">
              <a:buFont typeface="+mj-lt"/>
              <a:buAutoNum type="arabicPeriod"/>
            </a:pPr>
            <a:r>
              <a:rPr lang="en-US" dirty="0"/>
              <a:t>Offline Learning &amp; Content Syncing</a:t>
            </a:r>
          </a:p>
          <a:p>
            <a:pPr marL="457200" indent="-457200">
              <a:buFont typeface="+mj-lt"/>
              <a:buAutoNum type="arabicPeriod"/>
            </a:pPr>
            <a:r>
              <a:rPr lang="en-US" dirty="0"/>
              <a:t>Teacher Training &amp; Digital Resources </a:t>
            </a:r>
          </a:p>
          <a:p>
            <a:pPr marL="457200" indent="-457200">
              <a:buFont typeface="+mj-lt"/>
              <a:buAutoNum type="arabicPeriod"/>
            </a:pPr>
            <a:r>
              <a:rPr lang="en-US" dirty="0"/>
              <a:t>Connectivity Enhancement </a:t>
            </a:r>
          </a:p>
          <a:p>
            <a:r>
              <a:rPr lang="en-US" dirty="0"/>
              <a:t>Testing &amp; Deployment</a:t>
            </a:r>
          </a:p>
          <a:p>
            <a:r>
              <a:rPr lang="en-US" dirty="0"/>
              <a:t>Monitoring &amp; Continuous Improvement</a:t>
            </a:r>
          </a:p>
        </p:txBody>
      </p:sp>
    </p:spTree>
    <p:extLst>
      <p:ext uri="{BB962C8B-B14F-4D97-AF65-F5344CB8AC3E}">
        <p14:creationId xmlns:p14="http://schemas.microsoft.com/office/powerpoint/2010/main" val="2314944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B97FD-7A7C-F5A7-82F8-E665F49E37A5}"/>
              </a:ext>
            </a:extLst>
          </p:cNvPr>
          <p:cNvSpPr>
            <a:spLocks noGrp="1"/>
          </p:cNvSpPr>
          <p:nvPr>
            <p:ph type="title"/>
          </p:nvPr>
        </p:nvSpPr>
        <p:spPr/>
        <p:txBody>
          <a:bodyPr/>
          <a:lstStyle/>
          <a:p>
            <a:r>
              <a:rPr lang="en-US" dirty="0"/>
              <a:t>Hardware/software components</a:t>
            </a:r>
            <a:endParaRPr lang="en-IN" dirty="0"/>
          </a:p>
        </p:txBody>
      </p:sp>
      <p:sp>
        <p:nvSpPr>
          <p:cNvPr id="3" name="Content Placeholder 2">
            <a:extLst>
              <a:ext uri="{FF2B5EF4-FFF2-40B4-BE49-F238E27FC236}">
                <a16:creationId xmlns:a16="http://schemas.microsoft.com/office/drawing/2014/main" id="{15C84BCC-0DB1-FDE0-3402-D7F5BF535CDB}"/>
              </a:ext>
            </a:extLst>
          </p:cNvPr>
          <p:cNvSpPr>
            <a:spLocks noGrp="1"/>
          </p:cNvSpPr>
          <p:nvPr>
            <p:ph idx="1"/>
          </p:nvPr>
        </p:nvSpPr>
        <p:spPr/>
        <p:txBody>
          <a:bodyPr/>
          <a:lstStyle/>
          <a:p>
            <a:pPr marL="342900" lvl="0" indent="-190500" algn="just" rtl="0">
              <a:spcBef>
                <a:spcPts val="0"/>
              </a:spcBef>
              <a:spcAft>
                <a:spcPts val="0"/>
              </a:spcAft>
              <a:buClr>
                <a:schemeClr val="dk1"/>
              </a:buClr>
              <a:buSzPct val="100000"/>
              <a:buNone/>
            </a:pPr>
            <a:r>
              <a:rPr lang="en-US" dirty="0">
                <a:latin typeface="Cambria" panose="02040503050406030204" pitchFamily="18" charset="0"/>
                <a:ea typeface="Cambria" panose="02040503050406030204" pitchFamily="18" charset="0"/>
              </a:rPr>
              <a:t>Technology Stack Components: </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495300" indent="-342900" algn="just">
              <a:spcBef>
                <a:spcPts val="0"/>
              </a:spcBef>
              <a:buSzPct val="100000"/>
            </a:pPr>
            <a:r>
              <a:rPr lang="en-US" dirty="0">
                <a:latin typeface="Cambria" panose="02040503050406030204" pitchFamily="18" charset="0"/>
                <a:ea typeface="Cambria" panose="02040503050406030204" pitchFamily="18" charset="0"/>
              </a:rPr>
              <a:t>Front end: Html, CSS, JavaScript, </a:t>
            </a:r>
            <a:r>
              <a:rPr lang="en-US" dirty="0" err="1">
                <a:latin typeface="Cambria" panose="02040503050406030204" pitchFamily="18" charset="0"/>
                <a:ea typeface="Cambria" panose="02040503050406030204" pitchFamily="18" charset="0"/>
              </a:rPr>
              <a:t>ReactJs</a:t>
            </a:r>
            <a:r>
              <a:rPr lang="en-US" dirty="0">
                <a:latin typeface="Cambria" panose="02040503050406030204" pitchFamily="18" charset="0"/>
                <a:ea typeface="Cambria" panose="02040503050406030204" pitchFamily="18" charset="0"/>
              </a:rPr>
              <a:t>,</a:t>
            </a:r>
          </a:p>
          <a:p>
            <a:pPr marL="495300" indent="-342900" algn="just">
              <a:spcBef>
                <a:spcPts val="0"/>
              </a:spcBef>
              <a:buSzPct val="100000"/>
            </a:pPr>
            <a:r>
              <a:rPr lang="en-US" dirty="0">
                <a:latin typeface="Cambria" panose="02040503050406030204" pitchFamily="18" charset="0"/>
                <a:ea typeface="Cambria" panose="02040503050406030204" pitchFamily="18" charset="0"/>
              </a:rPr>
              <a:t>Back end: Python, Django</a:t>
            </a:r>
          </a:p>
          <a:p>
            <a:pPr marL="495300" indent="-342900" algn="just">
              <a:spcBef>
                <a:spcPts val="0"/>
              </a:spcBef>
              <a:buSzPct val="100000"/>
            </a:pPr>
            <a:r>
              <a:rPr lang="en-US" dirty="0">
                <a:latin typeface="Cambria" panose="02040503050406030204" pitchFamily="18" charset="0"/>
                <a:ea typeface="Cambria" panose="02040503050406030204" pitchFamily="18" charset="0"/>
              </a:rPr>
              <a:t>Database: Db.sqlite3</a:t>
            </a: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endParaRPr lang="en-IN" dirty="0"/>
          </a:p>
        </p:txBody>
      </p:sp>
    </p:spTree>
    <p:extLst>
      <p:ext uri="{BB962C8B-B14F-4D97-AF65-F5344CB8AC3E}">
        <p14:creationId xmlns:p14="http://schemas.microsoft.com/office/powerpoint/2010/main" val="8255523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pic>
        <p:nvPicPr>
          <p:cNvPr id="19" name="Picture 18">
            <a:extLst>
              <a:ext uri="{FF2B5EF4-FFF2-40B4-BE49-F238E27FC236}">
                <a16:creationId xmlns:a16="http://schemas.microsoft.com/office/drawing/2014/main" id="{CC1FCFCB-2F6C-5CFA-A460-FA597E5E0D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2390" y="926386"/>
            <a:ext cx="9048006" cy="4844827"/>
          </a:xfrm>
          <a:prstGeom prst="rect">
            <a:avLst/>
          </a:prstGeom>
        </p:spPr>
      </p:pic>
    </p:spTree>
    <p:extLst>
      <p:ext uri="{BB962C8B-B14F-4D97-AF65-F5344CB8AC3E}">
        <p14:creationId xmlns:p14="http://schemas.microsoft.com/office/powerpoint/2010/main" val="479890276"/>
      </p:ext>
    </p:extLst>
  </p:cSld>
  <p:clrMapOvr>
    <a:masterClrMapping/>
  </p:clrMapOvr>
</p:sld>
</file>

<file path=ppt/theme/theme1.xml><?xml version="1.0" encoding="utf-8"?>
<a:theme xmlns:a="http://schemas.openxmlformats.org/drawingml/2006/main" name="Bioinformatic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Custom 1">
      <a:majorFont>
        <a:latin typeface="Bookman Old Style"/>
        <a:ea typeface=""/>
        <a:cs typeface=""/>
      </a:majorFont>
      <a:minorFont>
        <a:latin typeface="Bookman Old Styl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Bioinformatics" id="{2C23B8A5-E958-4A8C-AECF-01EA482D72F9}" vid="{45DF3A2B-1BA7-4465-AD96-220179DE36D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Bioinformatics</Template>
  <TotalTime>371</TotalTime>
  <Words>1279</Words>
  <Application>Microsoft Office PowerPoint</Application>
  <PresentationFormat>Widescreen</PresentationFormat>
  <Paragraphs>113</Paragraphs>
  <Slides>15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Bookman Old Style</vt:lpstr>
      <vt:lpstr>Calibri</vt:lpstr>
      <vt:lpstr>Cambria</vt:lpstr>
      <vt:lpstr>Times New Roman</vt:lpstr>
      <vt:lpstr>Verdana</vt:lpstr>
      <vt:lpstr>Bioinformatics</vt:lpstr>
      <vt:lpstr>Develop Software Solutions to EnhanceEducational Infrastructure and Connectivity in Rural Areas</vt:lpstr>
      <vt:lpstr>Introduction</vt:lpstr>
      <vt:lpstr>Literature Review</vt:lpstr>
      <vt:lpstr>Existing method Drawback</vt:lpstr>
      <vt:lpstr>Proposed Method</vt:lpstr>
      <vt:lpstr>Objectives</vt:lpstr>
      <vt:lpstr>Methodology/Modules</vt:lpstr>
      <vt:lpstr>Hardware/software components</vt:lpstr>
      <vt:lpstr>Timeline of the Project (Gantt Chart)</vt:lpstr>
      <vt:lpstr>Expected Outcomes</vt:lpstr>
      <vt:lpstr>Conclusion</vt:lpstr>
      <vt:lpstr>Github Link</vt:lpstr>
      <vt:lpstr>References</vt:lpstr>
      <vt:lpstr>Project work mapping with SDG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Sanjeev P Kaulgud-Asst. Prof-CSE</dc:creator>
  <cp:lastModifiedBy>Thahir sheikh</cp:lastModifiedBy>
  <cp:revision>26</cp:revision>
  <dcterms:created xsi:type="dcterms:W3CDTF">2023-03-16T03:26:27Z</dcterms:created>
  <dcterms:modified xsi:type="dcterms:W3CDTF">2025-03-16T19:37:33Z</dcterms:modified>
</cp:coreProperties>
</file>