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8FB64-02D0-4887-9A62-4EC709BE8B6C}" v="9" dt="2024-02-26T09:45:19.7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ardhani Kollalsi" userId="0ea83e34ef8362d1" providerId="LiveId" clId="{1D08FB64-02D0-4887-9A62-4EC709BE8B6C}"/>
    <pc:docChg chg="undo custSel addSld delSld modSld">
      <pc:chgData name="Govardhani Kollalsi" userId="0ea83e34ef8362d1" providerId="LiveId" clId="{1D08FB64-02D0-4887-9A62-4EC709BE8B6C}" dt="2024-02-26T09:46:47.836" v="1533" actId="20577"/>
      <pc:docMkLst>
        <pc:docMk/>
      </pc:docMkLst>
      <pc:sldChg chg="modSp mod">
        <pc:chgData name="Govardhani Kollalsi" userId="0ea83e34ef8362d1" providerId="LiveId" clId="{1D08FB64-02D0-4887-9A62-4EC709BE8B6C}" dt="2024-02-26T09:46:47.836" v="1533" actId="20577"/>
        <pc:sldMkLst>
          <pc:docMk/>
          <pc:sldMk cId="0" sldId="257"/>
        </pc:sldMkLst>
        <pc:spChg chg="mod">
          <ac:chgData name="Govardhani Kollalsi" userId="0ea83e34ef8362d1" providerId="LiveId" clId="{1D08FB64-02D0-4887-9A62-4EC709BE8B6C}" dt="2024-02-26T09:00:52.494" v="295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46:47.836" v="1533" actId="20577"/>
          <ac:spMkLst>
            <pc:docMk/>
            <pc:sldMk cId="0" sldId="257"/>
            <ac:spMk id="3" creationId="{00000000-0000-0000-0000-000000000000}"/>
          </ac:spMkLst>
        </pc:spChg>
      </pc:sldChg>
      <pc:sldChg chg="delSp modSp mod">
        <pc:chgData name="Govardhani Kollalsi" userId="0ea83e34ef8362d1" providerId="LiveId" clId="{1D08FB64-02D0-4887-9A62-4EC709BE8B6C}" dt="2024-02-26T09:05:22.803" v="396" actId="14100"/>
        <pc:sldMkLst>
          <pc:docMk/>
          <pc:sldMk cId="0" sldId="258"/>
        </pc:sldMkLst>
        <pc:spChg chg="mod">
          <ac:chgData name="Govardhani Kollalsi" userId="0ea83e34ef8362d1" providerId="LiveId" clId="{1D08FB64-02D0-4887-9A62-4EC709BE8B6C}" dt="2024-02-26T09:02:55.137" v="302" actId="14100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Govardhani Kollalsi" userId="0ea83e34ef8362d1" providerId="LiveId" clId="{1D08FB64-02D0-4887-9A62-4EC709BE8B6C}" dt="2024-02-26T09:03:29.432" v="306" actId="478"/>
          <ac:spMkLst>
            <pc:docMk/>
            <pc:sldMk cId="0" sldId="258"/>
            <ac:spMk id="4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05:15.428" v="395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05:22.803" v="396" actId="14100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06:16.872" v="403" actId="20577"/>
        <pc:sldMkLst>
          <pc:docMk/>
          <pc:sldMk cId="0" sldId="259"/>
        </pc:sldMkLst>
        <pc:spChg chg="mod">
          <ac:chgData name="Govardhani Kollalsi" userId="0ea83e34ef8362d1" providerId="LiveId" clId="{1D08FB64-02D0-4887-9A62-4EC709BE8B6C}" dt="2024-02-26T09:06:16.872" v="403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8:48:14.049" v="107" actId="25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07:39.298" v="411" actId="20577"/>
        <pc:sldMkLst>
          <pc:docMk/>
          <pc:sldMk cId="0" sldId="260"/>
        </pc:sldMkLst>
        <pc:spChg chg="mod">
          <ac:chgData name="Govardhani Kollalsi" userId="0ea83e34ef8362d1" providerId="LiveId" clId="{1D08FB64-02D0-4887-9A62-4EC709BE8B6C}" dt="2024-02-26T09:06:44.197" v="406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07:39.298" v="411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08:28.891" v="415" actId="255"/>
        <pc:sldMkLst>
          <pc:docMk/>
          <pc:sldMk cId="0" sldId="261"/>
        </pc:sldMkLst>
        <pc:spChg chg="mod">
          <ac:chgData name="Govardhani Kollalsi" userId="0ea83e34ef8362d1" providerId="LiveId" clId="{1D08FB64-02D0-4887-9A62-4EC709BE8B6C}" dt="2024-02-26T09:08:28.891" v="415" actId="25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08:06.050" v="413" actId="255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Govardhani Kollalsi" userId="0ea83e34ef8362d1" providerId="LiveId" clId="{1D08FB64-02D0-4887-9A62-4EC709BE8B6C}" dt="2024-02-26T08:51:59.851" v="166" actId="2696"/>
        <pc:sldMkLst>
          <pc:docMk/>
          <pc:sldMk cId="0" sldId="262"/>
        </pc:sldMkLst>
      </pc:sldChg>
      <pc:sldChg chg="modSp mod">
        <pc:chgData name="Govardhani Kollalsi" userId="0ea83e34ef8362d1" providerId="LiveId" clId="{1D08FB64-02D0-4887-9A62-4EC709BE8B6C}" dt="2024-02-26T09:09:31.804" v="419" actId="14100"/>
        <pc:sldMkLst>
          <pc:docMk/>
          <pc:sldMk cId="0" sldId="263"/>
        </pc:sldMkLst>
        <pc:spChg chg="mod">
          <ac:chgData name="Govardhani Kollalsi" userId="0ea83e34ef8362d1" providerId="LiveId" clId="{1D08FB64-02D0-4887-9A62-4EC709BE8B6C}" dt="2024-02-26T09:09:31.804" v="419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09:20.835" v="417" actId="255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0:40.432" v="423" actId="2711"/>
        <pc:sldMkLst>
          <pc:docMk/>
          <pc:sldMk cId="0" sldId="264"/>
        </pc:sldMkLst>
        <pc:spChg chg="mod">
          <ac:chgData name="Govardhani Kollalsi" userId="0ea83e34ef8362d1" providerId="LiveId" clId="{1D08FB64-02D0-4887-9A62-4EC709BE8B6C}" dt="2024-02-26T09:10:08.375" v="421" actId="255"/>
          <ac:spMkLst>
            <pc:docMk/>
            <pc:sldMk cId="0" sldId="264"/>
            <ac:spMk id="5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10:25.622" v="422" actId="2711"/>
          <ac:spMkLst>
            <pc:docMk/>
            <pc:sldMk cId="0" sldId="264"/>
            <ac:spMk id="6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10:40.432" v="423" actId="2711"/>
          <ac:spMkLst>
            <pc:docMk/>
            <pc:sldMk cId="0" sldId="264"/>
            <ac:spMk id="7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1:22.230" v="426" actId="255"/>
        <pc:sldMkLst>
          <pc:docMk/>
          <pc:sldMk cId="0" sldId="265"/>
        </pc:sldMkLst>
        <pc:spChg chg="mod">
          <ac:chgData name="Govardhani Kollalsi" userId="0ea83e34ef8362d1" providerId="LiveId" clId="{1D08FB64-02D0-4887-9A62-4EC709BE8B6C}" dt="2024-02-26T09:11:22.230" v="426" actId="255"/>
          <ac:spMkLst>
            <pc:docMk/>
            <pc:sldMk cId="0" sldId="265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11:05.600" v="424" actId="2711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6:47.041" v="591" actId="20577"/>
        <pc:sldMkLst>
          <pc:docMk/>
          <pc:sldMk cId="0" sldId="266"/>
        </pc:sldMkLst>
        <pc:spChg chg="mod">
          <ac:chgData name="Govardhani Kollalsi" userId="0ea83e34ef8362d1" providerId="LiveId" clId="{1D08FB64-02D0-4887-9A62-4EC709BE8B6C}" dt="2024-02-26T09:12:14.034" v="432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16:47.041" v="591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7:32.060" v="595" actId="255"/>
        <pc:sldMkLst>
          <pc:docMk/>
          <pc:sldMk cId="0" sldId="267"/>
        </pc:sldMkLst>
        <pc:spChg chg="mod">
          <ac:chgData name="Govardhani Kollalsi" userId="0ea83e34ef8362d1" providerId="LiveId" clId="{1D08FB64-02D0-4887-9A62-4EC709BE8B6C}" dt="2024-02-26T09:17:32.060" v="595" actId="255"/>
          <ac:spMkLst>
            <pc:docMk/>
            <pc:sldMk cId="0" sldId="267"/>
            <ac:spMk id="2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17:24.727" v="594" actId="255"/>
          <ac:spMkLst>
            <pc:docMk/>
            <pc:sldMk cId="0" sldId="267"/>
            <ac:spMk id="3" creationId="{00000000-0000-0000-0000-000000000000}"/>
          </ac:spMkLst>
        </pc:spChg>
        <pc:picChg chg="mod">
          <ac:chgData name="Govardhani Kollalsi" userId="0ea83e34ef8362d1" providerId="LiveId" clId="{1D08FB64-02D0-4887-9A62-4EC709BE8B6C}" dt="2024-02-26T08:55:49.882" v="177" actId="14100"/>
          <ac:picMkLst>
            <pc:docMk/>
            <pc:sldMk cId="0" sldId="267"/>
            <ac:picMk id="4" creationId="{00000000-0000-0000-0000-000000000000}"/>
          </ac:picMkLst>
        </pc:picChg>
      </pc:sldChg>
      <pc:sldChg chg="modSp mod">
        <pc:chgData name="Govardhani Kollalsi" userId="0ea83e34ef8362d1" providerId="LiveId" clId="{1D08FB64-02D0-4887-9A62-4EC709BE8B6C}" dt="2024-02-26T09:17:56.058" v="596" actId="2711"/>
        <pc:sldMkLst>
          <pc:docMk/>
          <pc:sldMk cId="0" sldId="268"/>
        </pc:sldMkLst>
        <pc:spChg chg="mod">
          <ac:chgData name="Govardhani Kollalsi" userId="0ea83e34ef8362d1" providerId="LiveId" clId="{1D08FB64-02D0-4887-9A62-4EC709BE8B6C}" dt="2024-02-26T09:17:56.058" v="596" actId="2711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8:06.853" v="597" actId="2711"/>
        <pc:sldMkLst>
          <pc:docMk/>
          <pc:sldMk cId="0" sldId="269"/>
        </pc:sldMkLst>
        <pc:spChg chg="mod">
          <ac:chgData name="Govardhani Kollalsi" userId="0ea83e34ef8362d1" providerId="LiveId" clId="{1D08FB64-02D0-4887-9A62-4EC709BE8B6C}" dt="2024-02-26T09:18:06.853" v="597" actId="2711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8:20.967" v="598" actId="2711"/>
        <pc:sldMkLst>
          <pc:docMk/>
          <pc:sldMk cId="0" sldId="270"/>
        </pc:sldMkLst>
        <pc:spChg chg="mod">
          <ac:chgData name="Govardhani Kollalsi" userId="0ea83e34ef8362d1" providerId="LiveId" clId="{1D08FB64-02D0-4887-9A62-4EC709BE8B6C}" dt="2024-02-26T09:18:20.967" v="598" actId="2711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8:50.176" v="602" actId="20577"/>
        <pc:sldMkLst>
          <pc:docMk/>
          <pc:sldMk cId="0" sldId="271"/>
        </pc:sldMkLst>
        <pc:spChg chg="mod">
          <ac:chgData name="Govardhani Kollalsi" userId="0ea83e34ef8362d1" providerId="LiveId" clId="{1D08FB64-02D0-4887-9A62-4EC709BE8B6C}" dt="2024-02-26T09:18:50.176" v="602" actId="20577"/>
          <ac:spMkLst>
            <pc:docMk/>
            <pc:sldMk cId="0" sldId="271"/>
            <ac:spMk id="3" creationId="{00000000-0000-0000-0000-000000000000}"/>
          </ac:spMkLst>
        </pc:spChg>
        <pc:spChg chg="mod">
          <ac:chgData name="Govardhani Kollalsi" userId="0ea83e34ef8362d1" providerId="LiveId" clId="{1D08FB64-02D0-4887-9A62-4EC709BE8B6C}" dt="2024-02-26T09:18:33.735" v="599" actId="2711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19:02.220" v="604" actId="255"/>
        <pc:sldMkLst>
          <pc:docMk/>
          <pc:sldMk cId="0" sldId="272"/>
        </pc:sldMkLst>
        <pc:spChg chg="mod">
          <ac:chgData name="Govardhani Kollalsi" userId="0ea83e34ef8362d1" providerId="LiveId" clId="{1D08FB64-02D0-4887-9A62-4EC709BE8B6C}" dt="2024-02-26T09:19:02.220" v="604" actId="255"/>
          <ac:spMkLst>
            <pc:docMk/>
            <pc:sldMk cId="0" sldId="272"/>
            <ac:spMk id="2" creationId="{00000000-0000-0000-0000-000000000000}"/>
          </ac:spMkLst>
        </pc:spChg>
      </pc:sldChg>
      <pc:sldChg chg="addSp delSp modSp mod">
        <pc:chgData name="Govardhani Kollalsi" userId="0ea83e34ef8362d1" providerId="LiveId" clId="{1D08FB64-02D0-4887-9A62-4EC709BE8B6C}" dt="2024-02-26T09:32:59.091" v="1276" actId="255"/>
        <pc:sldMkLst>
          <pc:docMk/>
          <pc:sldMk cId="0" sldId="273"/>
        </pc:sldMkLst>
        <pc:spChg chg="del mod">
          <ac:chgData name="Govardhani Kollalsi" userId="0ea83e34ef8362d1" providerId="LiveId" clId="{1D08FB64-02D0-4887-9A62-4EC709BE8B6C}" dt="2024-02-26T09:20:08.132" v="606" actId="21"/>
          <ac:spMkLst>
            <pc:docMk/>
            <pc:sldMk cId="0" sldId="273"/>
            <ac:spMk id="2" creationId="{00000000-0000-0000-0000-000000000000}"/>
          </ac:spMkLst>
        </pc:spChg>
        <pc:spChg chg="del">
          <ac:chgData name="Govardhani Kollalsi" userId="0ea83e34ef8362d1" providerId="LiveId" clId="{1D08FB64-02D0-4887-9A62-4EC709BE8B6C}" dt="2024-02-26T09:20:12.750" v="607" actId="21"/>
          <ac:spMkLst>
            <pc:docMk/>
            <pc:sldMk cId="0" sldId="273"/>
            <ac:spMk id="3" creationId="{00000000-0000-0000-0000-000000000000}"/>
          </ac:spMkLst>
        </pc:spChg>
        <pc:spChg chg="del">
          <ac:chgData name="Govardhani Kollalsi" userId="0ea83e34ef8362d1" providerId="LiveId" clId="{1D08FB64-02D0-4887-9A62-4EC709BE8B6C}" dt="2024-02-26T09:20:17.744" v="608" actId="21"/>
          <ac:spMkLst>
            <pc:docMk/>
            <pc:sldMk cId="0" sldId="273"/>
            <ac:spMk id="4" creationId="{00000000-0000-0000-0000-000000000000}"/>
          </ac:spMkLst>
        </pc:spChg>
        <pc:spChg chg="del mod">
          <ac:chgData name="Govardhani Kollalsi" userId="0ea83e34ef8362d1" providerId="LiveId" clId="{1D08FB64-02D0-4887-9A62-4EC709BE8B6C}" dt="2024-02-26T09:22:05.062" v="625"/>
          <ac:spMkLst>
            <pc:docMk/>
            <pc:sldMk cId="0" sldId="273"/>
            <ac:spMk id="5" creationId="{00000000-0000-0000-0000-000000000000}"/>
          </ac:spMkLst>
        </pc:spChg>
        <pc:spChg chg="del mod">
          <ac:chgData name="Govardhani Kollalsi" userId="0ea83e34ef8362d1" providerId="LiveId" clId="{1D08FB64-02D0-4887-9A62-4EC709BE8B6C}" dt="2024-02-26T09:26:10.753" v="781" actId="21"/>
          <ac:spMkLst>
            <pc:docMk/>
            <pc:sldMk cId="0" sldId="273"/>
            <ac:spMk id="6" creationId="{00000000-0000-0000-0000-000000000000}"/>
          </ac:spMkLst>
        </pc:spChg>
        <pc:spChg chg="add del mod">
          <ac:chgData name="Govardhani Kollalsi" userId="0ea83e34ef8362d1" providerId="LiveId" clId="{1D08FB64-02D0-4887-9A62-4EC709BE8B6C}" dt="2024-02-26T09:27:53.911" v="824" actId="21"/>
          <ac:spMkLst>
            <pc:docMk/>
            <pc:sldMk cId="0" sldId="273"/>
            <ac:spMk id="8" creationId="{1F125E80-7FEA-FEB7-DDB6-067BE0FBBEDF}"/>
          </ac:spMkLst>
        </pc:spChg>
        <pc:spChg chg="add del mod">
          <ac:chgData name="Govardhani Kollalsi" userId="0ea83e34ef8362d1" providerId="LiveId" clId="{1D08FB64-02D0-4887-9A62-4EC709BE8B6C}" dt="2024-02-26T09:26:46.799" v="785" actId="21"/>
          <ac:spMkLst>
            <pc:docMk/>
            <pc:sldMk cId="0" sldId="273"/>
            <ac:spMk id="9" creationId="{00000000-0000-0000-0000-000000000000}"/>
          </ac:spMkLst>
        </pc:spChg>
        <pc:spChg chg="add mod">
          <ac:chgData name="Govardhani Kollalsi" userId="0ea83e34ef8362d1" providerId="LiveId" clId="{1D08FB64-02D0-4887-9A62-4EC709BE8B6C}" dt="2024-02-26T09:32:59.091" v="1276" actId="255"/>
          <ac:spMkLst>
            <pc:docMk/>
            <pc:sldMk cId="0" sldId="273"/>
            <ac:spMk id="10" creationId="{1F125E80-7FEA-FEB7-DDB6-067BE0FBBEDF}"/>
          </ac:spMkLst>
        </pc:spChg>
      </pc:sldChg>
      <pc:sldChg chg="modSp mod">
        <pc:chgData name="Govardhani Kollalsi" userId="0ea83e34ef8362d1" providerId="LiveId" clId="{1D08FB64-02D0-4887-9A62-4EC709BE8B6C}" dt="2024-02-26T09:33:13.150" v="1278" actId="255"/>
        <pc:sldMkLst>
          <pc:docMk/>
          <pc:sldMk cId="0" sldId="274"/>
        </pc:sldMkLst>
        <pc:spChg chg="mod">
          <ac:chgData name="Govardhani Kollalsi" userId="0ea83e34ef8362d1" providerId="LiveId" clId="{1D08FB64-02D0-4887-9A62-4EC709BE8B6C}" dt="2024-02-26T09:33:13.150" v="1278" actId="255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33:35.316" v="1280" actId="255"/>
        <pc:sldMkLst>
          <pc:docMk/>
          <pc:sldMk cId="0" sldId="275"/>
        </pc:sldMkLst>
        <pc:spChg chg="mod">
          <ac:chgData name="Govardhani Kollalsi" userId="0ea83e34ef8362d1" providerId="LiveId" clId="{1D08FB64-02D0-4887-9A62-4EC709BE8B6C}" dt="2024-02-26T09:33:35.316" v="1280" actId="255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34:12.431" v="1282" actId="2711"/>
        <pc:sldMkLst>
          <pc:docMk/>
          <pc:sldMk cId="0" sldId="276"/>
        </pc:sldMkLst>
        <pc:spChg chg="mod">
          <ac:chgData name="Govardhani Kollalsi" userId="0ea83e34ef8362d1" providerId="LiveId" clId="{1D08FB64-02D0-4887-9A62-4EC709BE8B6C}" dt="2024-02-26T09:34:12.431" v="1282" actId="2711"/>
          <ac:spMkLst>
            <pc:docMk/>
            <pc:sldMk cId="0" sldId="276"/>
            <ac:spMk id="2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34:30.599" v="1285" actId="14100"/>
        <pc:sldMkLst>
          <pc:docMk/>
          <pc:sldMk cId="0" sldId="277"/>
        </pc:sldMkLst>
        <pc:spChg chg="mod">
          <ac:chgData name="Govardhani Kollalsi" userId="0ea83e34ef8362d1" providerId="LiveId" clId="{1D08FB64-02D0-4887-9A62-4EC709BE8B6C}" dt="2024-02-26T09:34:21.840" v="1283" actId="2711"/>
          <ac:spMkLst>
            <pc:docMk/>
            <pc:sldMk cId="0" sldId="277"/>
            <ac:spMk id="3" creationId="{00000000-0000-0000-0000-000000000000}"/>
          </ac:spMkLst>
        </pc:spChg>
        <pc:picChg chg="mod">
          <ac:chgData name="Govardhani Kollalsi" userId="0ea83e34ef8362d1" providerId="LiveId" clId="{1D08FB64-02D0-4887-9A62-4EC709BE8B6C}" dt="2024-02-26T09:34:30.599" v="1285" actId="14100"/>
          <ac:picMkLst>
            <pc:docMk/>
            <pc:sldMk cId="0" sldId="277"/>
            <ac:picMk id="4" creationId="{00000000-0000-0000-0000-000000000000}"/>
          </ac:picMkLst>
        </pc:picChg>
      </pc:sldChg>
      <pc:sldChg chg="modSp mod">
        <pc:chgData name="Govardhani Kollalsi" userId="0ea83e34ef8362d1" providerId="LiveId" clId="{1D08FB64-02D0-4887-9A62-4EC709BE8B6C}" dt="2024-02-26T09:34:44.975" v="1286" actId="2711"/>
        <pc:sldMkLst>
          <pc:docMk/>
          <pc:sldMk cId="0" sldId="278"/>
        </pc:sldMkLst>
        <pc:spChg chg="mod">
          <ac:chgData name="Govardhani Kollalsi" userId="0ea83e34ef8362d1" providerId="LiveId" clId="{1D08FB64-02D0-4887-9A62-4EC709BE8B6C}" dt="2024-02-26T09:34:44.975" v="1286" actId="2711"/>
          <ac:spMkLst>
            <pc:docMk/>
            <pc:sldMk cId="0" sldId="278"/>
            <ac:spMk id="2" creationId="{00000000-0000-0000-0000-000000000000}"/>
          </ac:spMkLst>
        </pc:spChg>
      </pc:sldChg>
      <pc:sldChg chg="modSp mod">
        <pc:chgData name="Govardhani Kollalsi" userId="0ea83e34ef8362d1" providerId="LiveId" clId="{1D08FB64-02D0-4887-9A62-4EC709BE8B6C}" dt="2024-02-26T09:34:56.608" v="1287" actId="2711"/>
        <pc:sldMkLst>
          <pc:docMk/>
          <pc:sldMk cId="0" sldId="279"/>
        </pc:sldMkLst>
        <pc:spChg chg="mod">
          <ac:chgData name="Govardhani Kollalsi" userId="0ea83e34ef8362d1" providerId="LiveId" clId="{1D08FB64-02D0-4887-9A62-4EC709BE8B6C}" dt="2024-02-26T09:34:56.608" v="1287" actId="2711"/>
          <ac:spMkLst>
            <pc:docMk/>
            <pc:sldMk cId="0" sldId="279"/>
            <ac:spMk id="3" creationId="{00000000-0000-0000-0000-000000000000}"/>
          </ac:spMkLst>
        </pc:spChg>
      </pc:sldChg>
      <pc:sldChg chg="addSp modSp new mod">
        <pc:chgData name="Govardhani Kollalsi" userId="0ea83e34ef8362d1" providerId="LiveId" clId="{1D08FB64-02D0-4887-9A62-4EC709BE8B6C}" dt="2024-02-26T08:52:18.081" v="167" actId="208"/>
        <pc:sldMkLst>
          <pc:docMk/>
          <pc:sldMk cId="4048148772" sldId="281"/>
        </pc:sldMkLst>
        <pc:spChg chg="add mod">
          <ac:chgData name="Govardhani Kollalsi" userId="0ea83e34ef8362d1" providerId="LiveId" clId="{1D08FB64-02D0-4887-9A62-4EC709BE8B6C}" dt="2024-02-26T08:52:18.081" v="167" actId="208"/>
          <ac:spMkLst>
            <pc:docMk/>
            <pc:sldMk cId="4048148772" sldId="281"/>
            <ac:spMk id="2" creationId="{D8E1C25D-99C6-7CC4-7D07-6798068ED1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31" y="-18795"/>
            <a:ext cx="66395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200" y="6284595"/>
            <a:ext cx="2940050" cy="4457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531" y="-18795"/>
            <a:ext cx="40951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983" y="2098674"/>
            <a:ext cx="11026140" cy="400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ikshaheer123" TargetMode="External"/><Relationship Id="rId2" Type="http://schemas.openxmlformats.org/officeDocument/2006/relationships/hyperlink" Target="http://go.microsoft.com/fwlink/p/?LinkId=255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4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5490" y="3990213"/>
            <a:ext cx="5563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45" dirty="0">
                <a:solidFill>
                  <a:srgbClr val="000000"/>
                </a:solidFill>
              </a:rPr>
              <a:t>Exploratory</a:t>
            </a:r>
            <a:r>
              <a:rPr sz="2600" spc="-35" dirty="0">
                <a:solidFill>
                  <a:srgbClr val="000000"/>
                </a:solidFill>
              </a:rPr>
              <a:t> </a:t>
            </a:r>
            <a:r>
              <a:rPr sz="2600" spc="-160" dirty="0">
                <a:solidFill>
                  <a:srgbClr val="000000"/>
                </a:solidFill>
              </a:rPr>
              <a:t>Data</a:t>
            </a:r>
            <a:r>
              <a:rPr sz="2600" spc="-65" dirty="0">
                <a:solidFill>
                  <a:srgbClr val="000000"/>
                </a:solidFill>
              </a:rPr>
              <a:t> </a:t>
            </a:r>
            <a:r>
              <a:rPr sz="2600" spc="-140" dirty="0">
                <a:solidFill>
                  <a:srgbClr val="000000"/>
                </a:solidFill>
              </a:rPr>
              <a:t>Analysis</a:t>
            </a:r>
            <a:r>
              <a:rPr sz="2600" spc="-75" dirty="0">
                <a:solidFill>
                  <a:srgbClr val="000000"/>
                </a:solidFill>
              </a:rPr>
              <a:t> </a:t>
            </a:r>
            <a:r>
              <a:rPr sz="2600" spc="-170" dirty="0">
                <a:solidFill>
                  <a:srgbClr val="000000"/>
                </a:solidFill>
              </a:rPr>
              <a:t>on</a:t>
            </a:r>
            <a:r>
              <a:rPr sz="2600" spc="-45" dirty="0">
                <a:solidFill>
                  <a:srgbClr val="000000"/>
                </a:solidFill>
              </a:rPr>
              <a:t> </a:t>
            </a:r>
            <a:r>
              <a:rPr sz="2600" spc="-195" dirty="0">
                <a:solidFill>
                  <a:srgbClr val="000000"/>
                </a:solidFill>
              </a:rPr>
              <a:t>AMEO</a:t>
            </a:r>
            <a:r>
              <a:rPr sz="2600" spc="-45" dirty="0">
                <a:solidFill>
                  <a:srgbClr val="000000"/>
                </a:solidFill>
              </a:rPr>
              <a:t> </a:t>
            </a:r>
            <a:r>
              <a:rPr sz="2600" spc="-85" dirty="0">
                <a:solidFill>
                  <a:srgbClr val="000000"/>
                </a:solidFill>
              </a:rPr>
              <a:t>Data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694926" y="5538927"/>
            <a:ext cx="13823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latin typeface="Arial"/>
                <a:cs typeface="Arial"/>
              </a:rPr>
              <a:t>Shaik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Shaheer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9531" y="-18795"/>
            <a:ext cx="663955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420" dirty="0">
                <a:latin typeface="+mn-lt"/>
              </a:rPr>
              <a:t>AN</a:t>
            </a:r>
            <a:r>
              <a:rPr sz="3600" spc="-355" dirty="0">
                <a:latin typeface="+mn-lt"/>
              </a:rPr>
              <a:t>OVA</a:t>
            </a:r>
            <a:r>
              <a:rPr sz="3600" spc="240" dirty="0">
                <a:latin typeface="+mn-lt"/>
              </a:rPr>
              <a:t> </a:t>
            </a:r>
            <a:r>
              <a:rPr sz="3600" spc="-335" dirty="0">
                <a:latin typeface="+mn-lt"/>
              </a:rPr>
              <a:t>For</a:t>
            </a:r>
            <a:r>
              <a:rPr sz="3600" spc="95" dirty="0">
                <a:latin typeface="+mn-lt"/>
              </a:rPr>
              <a:t> </a:t>
            </a:r>
            <a:r>
              <a:rPr sz="3600" spc="-340" dirty="0">
                <a:latin typeface="+mn-lt"/>
              </a:rPr>
              <a:t>Feature</a:t>
            </a:r>
            <a:r>
              <a:rPr sz="3600" spc="105" dirty="0">
                <a:latin typeface="+mn-lt"/>
              </a:rPr>
              <a:t> </a:t>
            </a:r>
            <a:r>
              <a:rPr sz="3600" spc="-350" dirty="0">
                <a:latin typeface="+mn-lt"/>
              </a:rPr>
              <a:t>Importance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911097"/>
            <a:ext cx="10899140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spc="-95" dirty="0">
                <a:latin typeface="+mn-lt"/>
                <a:cs typeface="Tahoma"/>
              </a:rPr>
              <a:t>The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analysis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suggest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that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variables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such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as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specialization,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electronics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and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semicon,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collagecitytier,</a:t>
            </a:r>
            <a:r>
              <a:rPr sz="2000" spc="-25" dirty="0">
                <a:latin typeface="+mn-lt"/>
                <a:cs typeface="Tahoma"/>
              </a:rPr>
              <a:t> degree, </a:t>
            </a:r>
            <a:r>
              <a:rPr sz="2000" spc="-65" dirty="0">
                <a:latin typeface="+mn-lt"/>
                <a:cs typeface="Tahoma"/>
              </a:rPr>
              <a:t>extraversion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exhibit</a:t>
            </a:r>
            <a:r>
              <a:rPr sz="2000" spc="-12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no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correlation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with</a:t>
            </a:r>
            <a:r>
              <a:rPr sz="2000" spc="-135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the</a:t>
            </a:r>
            <a:r>
              <a:rPr sz="2000" spc="-114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target</a:t>
            </a:r>
            <a:r>
              <a:rPr sz="2000" spc="-11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variable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359" y="1533271"/>
            <a:ext cx="9849485" cy="4204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363" y="52831"/>
            <a:ext cx="4036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20" dirty="0">
                <a:latin typeface="+mn-lt"/>
              </a:rPr>
              <a:t>Univariate</a:t>
            </a:r>
            <a:r>
              <a:rPr spc="-475" dirty="0"/>
              <a:t> </a:t>
            </a:r>
            <a:r>
              <a:rPr sz="3600" spc="-170" dirty="0">
                <a:latin typeface="+mn-lt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046" y="990600"/>
            <a:ext cx="11746484" cy="377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4255">
              <a:lnSpc>
                <a:spcPct val="107500"/>
              </a:lnSpc>
              <a:spcBef>
                <a:spcPts val="100"/>
              </a:spcBef>
            </a:pPr>
            <a:r>
              <a:rPr sz="2000" spc="-125" dirty="0">
                <a:latin typeface="+mn-lt"/>
                <a:cs typeface="Tahoma"/>
              </a:rPr>
              <a:t>Moving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forward,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we'll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use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the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b="1" spc="-125" dirty="0">
                <a:latin typeface="+mn-lt"/>
                <a:cs typeface="Trebuchet MS"/>
              </a:rPr>
              <a:t>Job_Role</a:t>
            </a:r>
            <a:r>
              <a:rPr sz="2000" b="1" spc="-50" dirty="0">
                <a:latin typeface="+mn-lt"/>
                <a:cs typeface="Trebuchet MS"/>
              </a:rPr>
              <a:t> </a:t>
            </a:r>
            <a:r>
              <a:rPr sz="2000" spc="-120" dirty="0">
                <a:latin typeface="+mn-lt"/>
                <a:cs typeface="Tahoma"/>
              </a:rPr>
              <a:t>column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derived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from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b="1" spc="-105" dirty="0">
                <a:latin typeface="+mn-lt"/>
                <a:cs typeface="Trebuchet MS"/>
              </a:rPr>
              <a:t>Designation</a:t>
            </a:r>
            <a:r>
              <a:rPr sz="2000" b="1" spc="-25" dirty="0">
                <a:latin typeface="+mn-lt"/>
                <a:cs typeface="Trebuchet MS"/>
              </a:rPr>
              <a:t> </a:t>
            </a:r>
            <a:r>
              <a:rPr sz="2000" spc="-125" dirty="0">
                <a:latin typeface="+mn-lt"/>
                <a:cs typeface="Tahoma"/>
              </a:rPr>
              <a:t>column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for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deeper </a:t>
            </a:r>
            <a:r>
              <a:rPr sz="2000" spc="-105" dirty="0">
                <a:latin typeface="+mn-lt"/>
                <a:cs typeface="Tahoma"/>
              </a:rPr>
              <a:t>exploration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and</a:t>
            </a:r>
            <a:r>
              <a:rPr sz="2000" spc="-22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informed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decisionmaking.</a:t>
            </a:r>
            <a:endParaRPr sz="2000" dirty="0">
              <a:latin typeface="+mn-lt"/>
              <a:cs typeface="Tahoma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000" dirty="0">
              <a:latin typeface="+mn-lt"/>
              <a:cs typeface="Tahoma"/>
            </a:endParaRPr>
          </a:p>
          <a:p>
            <a:pPr marL="5627370" indent="-342900">
              <a:buFont typeface="Arial" panose="020B0604020202020204" pitchFamily="34" charset="0"/>
              <a:buChar char="•"/>
              <a:tabLst>
                <a:tab pos="6546850" algn="l"/>
                <a:tab pos="6962775" algn="l"/>
                <a:tab pos="8047990" algn="l"/>
                <a:tab pos="8434705" algn="l"/>
                <a:tab pos="8980170" algn="l"/>
                <a:tab pos="10536555" algn="l"/>
                <a:tab pos="11606530" algn="l"/>
              </a:tabLst>
            </a:pPr>
            <a:r>
              <a:rPr sz="2000" spc="-10" dirty="0">
                <a:latin typeface="+mn-lt"/>
                <a:cs typeface="Tahoma"/>
              </a:rPr>
              <a:t>Following</a:t>
            </a:r>
            <a:r>
              <a:rPr lang="en-US" sz="2000" spc="-10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an</a:t>
            </a:r>
            <a:r>
              <a:rPr lang="en-US" sz="2000" spc="-2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analysis</a:t>
            </a:r>
            <a:r>
              <a:rPr lang="en-US" sz="2000" spc="-10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of</a:t>
            </a:r>
            <a:r>
              <a:rPr lang="en-US" sz="2000" spc="-25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the</a:t>
            </a:r>
            <a:r>
              <a:rPr lang="en-US" sz="2000" spc="-25" dirty="0">
                <a:latin typeface="+mn-lt"/>
                <a:cs typeface="Tahoma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Designation</a:t>
            </a:r>
            <a:r>
              <a:rPr lang="en-US" sz="2000" b="1" spc="-10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ahoma"/>
              </a:rPr>
              <a:t>column,</a:t>
            </a:r>
            <a:r>
              <a:rPr lang="en-US" sz="2000" spc="-10" dirty="0">
                <a:latin typeface="+mn-lt"/>
                <a:cs typeface="Tahoma"/>
              </a:rPr>
              <a:t> </a:t>
            </a:r>
            <a:r>
              <a:rPr lang="en-US" sz="2000" spc="-50" dirty="0">
                <a:latin typeface="+mn-lt"/>
                <a:cs typeface="Tahoma"/>
              </a:rPr>
              <a:t>I</a:t>
            </a:r>
            <a:endParaRPr lang="en-US" sz="2000" dirty="0">
              <a:latin typeface="+mn-lt"/>
              <a:cs typeface="Tahoma"/>
            </a:endParaRPr>
          </a:p>
          <a:p>
            <a:pPr marL="5284470"/>
            <a:r>
              <a:rPr lang="en-US" sz="2000" spc="-110" dirty="0">
                <a:latin typeface="+mn-lt"/>
                <a:cs typeface="Tahoma"/>
              </a:rPr>
              <a:t>       observed</a:t>
            </a:r>
            <a:r>
              <a:rPr lang="en-US" sz="2000" spc="-25" dirty="0">
                <a:latin typeface="+mn-lt"/>
                <a:cs typeface="Tahoma"/>
              </a:rPr>
              <a:t> </a:t>
            </a:r>
            <a:r>
              <a:rPr lang="en-US" sz="2000" spc="-114" dirty="0">
                <a:latin typeface="+mn-lt"/>
                <a:cs typeface="Tahoma"/>
              </a:rPr>
              <a:t>high</a:t>
            </a:r>
            <a:r>
              <a:rPr lang="en-US" sz="2000" spc="-95" dirty="0">
                <a:latin typeface="+mn-lt"/>
                <a:cs typeface="Tahoma"/>
              </a:rPr>
              <a:t> cardinality,</a:t>
            </a:r>
            <a:r>
              <a:rPr lang="en-US" sz="2000" spc="-150" dirty="0">
                <a:latin typeface="+mn-lt"/>
                <a:cs typeface="Tahoma"/>
              </a:rPr>
              <a:t> </a:t>
            </a:r>
            <a:r>
              <a:rPr lang="en-US" sz="2000" spc="-125" dirty="0">
                <a:latin typeface="+mn-lt"/>
                <a:cs typeface="Tahoma"/>
              </a:rPr>
              <a:t>making</a:t>
            </a:r>
            <a:r>
              <a:rPr lang="en-US" sz="2000" spc="-145" dirty="0">
                <a:latin typeface="+mn-lt"/>
                <a:cs typeface="Tahoma"/>
              </a:rPr>
              <a:t> </a:t>
            </a:r>
            <a:r>
              <a:rPr lang="en-US" sz="2000" spc="-105" dirty="0">
                <a:latin typeface="+mn-lt"/>
                <a:cs typeface="Tahoma"/>
              </a:rPr>
              <a:t>analysis</a:t>
            </a:r>
            <a:r>
              <a:rPr lang="en-US" sz="2000" spc="-90" dirty="0">
                <a:latin typeface="+mn-lt"/>
                <a:cs typeface="Tahoma"/>
              </a:rPr>
              <a:t> </a:t>
            </a:r>
            <a:r>
              <a:rPr lang="en-US" sz="2000" spc="-100" dirty="0">
                <a:latin typeface="+mn-lt"/>
                <a:cs typeface="Tahoma"/>
              </a:rPr>
              <a:t>challenging.</a:t>
            </a:r>
            <a:r>
              <a:rPr lang="en-US" sz="2000" spc="-60" dirty="0">
                <a:latin typeface="+mn-lt"/>
                <a:cs typeface="Tahoma"/>
              </a:rPr>
              <a:t> </a:t>
            </a:r>
            <a:r>
              <a:rPr lang="en-US" sz="2000" spc="-55" dirty="0">
                <a:latin typeface="+mn-lt"/>
                <a:cs typeface="Tahoma"/>
              </a:rPr>
              <a:t>Thus,</a:t>
            </a:r>
            <a:r>
              <a:rPr lang="en-US" sz="2000" spc="250" dirty="0">
                <a:latin typeface="+mn-lt"/>
                <a:cs typeface="Tahoma"/>
              </a:rPr>
              <a:t> </a:t>
            </a:r>
            <a:r>
              <a:rPr lang="en-US" sz="2000" spc="-50" dirty="0">
                <a:latin typeface="+mn-lt"/>
                <a:cs typeface="Tahoma"/>
              </a:rPr>
              <a:t>I</a:t>
            </a:r>
            <a:endParaRPr lang="en-US" sz="2000" dirty="0">
              <a:latin typeface="+mn-lt"/>
              <a:cs typeface="Tahoma"/>
            </a:endParaRPr>
          </a:p>
          <a:p>
            <a:pPr marL="5284470" marR="1419860">
              <a:spcBef>
                <a:spcPts val="170"/>
              </a:spcBef>
            </a:pPr>
            <a:r>
              <a:rPr lang="en-US" sz="2000" spc="-45" dirty="0">
                <a:latin typeface="+mn-lt"/>
                <a:cs typeface="Tahoma"/>
              </a:rPr>
              <a:t>      </a:t>
            </a:r>
            <a:r>
              <a:rPr sz="2000" spc="-45" dirty="0">
                <a:latin typeface="+mn-lt"/>
                <a:cs typeface="Tahoma"/>
              </a:rPr>
              <a:t>reclassified</a:t>
            </a:r>
            <a:r>
              <a:rPr sz="2000" spc="-114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it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20" dirty="0">
                <a:latin typeface="+mn-lt"/>
                <a:cs typeface="Tahoma"/>
              </a:rPr>
              <a:t>into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broader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categories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for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easier</a:t>
            </a:r>
            <a:r>
              <a:rPr lang="en-US" sz="2000" spc="-10" dirty="0">
                <a:latin typeface="+mn-lt"/>
                <a:cs typeface="Tahoma"/>
              </a:rPr>
              <a:t>.         </a:t>
            </a:r>
          </a:p>
          <a:p>
            <a:pPr marL="5627370" marR="1419860" indent="-342900"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lang="en-US" sz="2000" spc="-35" dirty="0">
                <a:latin typeface="+mn-lt"/>
                <a:cs typeface="Tahoma"/>
              </a:rPr>
              <a:t>The</a:t>
            </a:r>
            <a:r>
              <a:rPr lang="en-US" sz="2000" spc="-70" dirty="0">
                <a:latin typeface="+mn-lt"/>
                <a:cs typeface="Tahoma"/>
              </a:rPr>
              <a:t> </a:t>
            </a:r>
            <a:r>
              <a:rPr lang="en-US" sz="2000" b="1" spc="-65" dirty="0">
                <a:latin typeface="+mn-lt"/>
                <a:cs typeface="Trebuchet MS"/>
              </a:rPr>
              <a:t>most</a:t>
            </a:r>
            <a:r>
              <a:rPr lang="en-US" sz="2000" b="1" spc="-45" dirty="0">
                <a:latin typeface="+mn-lt"/>
                <a:cs typeface="Trebuchet MS"/>
              </a:rPr>
              <a:t> </a:t>
            </a:r>
            <a:r>
              <a:rPr lang="en-US" sz="2000" b="1" spc="-75" dirty="0">
                <a:latin typeface="+mn-lt"/>
                <a:cs typeface="Trebuchet MS"/>
              </a:rPr>
              <a:t>prevalent</a:t>
            </a:r>
            <a:r>
              <a:rPr lang="en-US" sz="2000" b="1" spc="-10" dirty="0">
                <a:latin typeface="+mn-lt"/>
                <a:cs typeface="Trebuchet MS"/>
              </a:rPr>
              <a:t> </a:t>
            </a:r>
            <a:r>
              <a:rPr lang="en-US" sz="2000" b="1" spc="-45" dirty="0">
                <a:latin typeface="+mn-lt"/>
                <a:cs typeface="Trebuchet MS"/>
              </a:rPr>
              <a:t>roles</a:t>
            </a:r>
            <a:r>
              <a:rPr lang="en-US" sz="2000" b="1" spc="-35" dirty="0">
                <a:latin typeface="+mn-lt"/>
                <a:cs typeface="Trebuchet MS"/>
              </a:rPr>
              <a:t> </a:t>
            </a:r>
            <a:r>
              <a:rPr lang="en-US" sz="2000" b="1" spc="-10" dirty="0">
                <a:latin typeface="+mn-lt"/>
                <a:cs typeface="Trebuchet MS"/>
              </a:rPr>
              <a:t>are</a:t>
            </a:r>
            <a:r>
              <a:rPr lang="en-US" sz="2000" b="1" spc="-45" dirty="0">
                <a:latin typeface="+mn-lt"/>
                <a:cs typeface="Trebuchet MS"/>
              </a:rPr>
              <a:t> </a:t>
            </a:r>
            <a:r>
              <a:rPr lang="en-US" sz="2000" b="1" spc="-80" dirty="0">
                <a:latin typeface="+mn-lt"/>
                <a:cs typeface="Trebuchet MS"/>
              </a:rPr>
              <a:t>Software</a:t>
            </a:r>
            <a:r>
              <a:rPr lang="en-US" sz="2000" b="1" spc="-50" dirty="0">
                <a:latin typeface="+mn-lt"/>
                <a:cs typeface="Trebuchet MS"/>
              </a:rPr>
              <a:t> </a:t>
            </a:r>
            <a:r>
              <a:rPr lang="en-US" sz="2000" b="1" spc="-80" dirty="0">
                <a:latin typeface="+mn-lt"/>
                <a:cs typeface="Trebuchet MS"/>
              </a:rPr>
              <a:t>Engineer</a:t>
            </a:r>
            <a:r>
              <a:rPr lang="en-US" sz="2000" b="1" spc="-55" dirty="0">
                <a:latin typeface="+mn-lt"/>
                <a:cs typeface="Trebuchet MS"/>
              </a:rPr>
              <a:t> </a:t>
            </a:r>
            <a:r>
              <a:rPr lang="en-US" sz="2000" b="1" spc="-40" dirty="0">
                <a:latin typeface="+mn-lt"/>
                <a:cs typeface="Trebuchet MS"/>
              </a:rPr>
              <a:t>and </a:t>
            </a:r>
            <a:r>
              <a:rPr lang="en-US" sz="2000" b="1" spc="-10" dirty="0">
                <a:latin typeface="+mn-lt"/>
                <a:cs typeface="Trebuchet MS"/>
              </a:rPr>
              <a:t>Developer</a:t>
            </a:r>
            <a:r>
              <a:rPr lang="en-US" sz="2000" spc="-10" dirty="0">
                <a:latin typeface="+mn-lt"/>
                <a:cs typeface="Tahoma"/>
              </a:rPr>
              <a:t>.</a:t>
            </a:r>
            <a:endParaRPr lang="en-US" sz="2000" dirty="0">
              <a:latin typeface="+mn-lt"/>
              <a:cs typeface="Tahoma"/>
            </a:endParaRPr>
          </a:p>
          <a:p>
            <a:pPr marL="5627370" marR="20955" indent="-342900" algn="just">
              <a:lnSpc>
                <a:spcPct val="90700"/>
              </a:lnSpc>
              <a:spcBef>
                <a:spcPts val="111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+mn-lt"/>
                <a:cs typeface="Tahoma"/>
              </a:rPr>
              <a:t>This</a:t>
            </a:r>
            <a:r>
              <a:rPr sz="2000" spc="2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adjustment</a:t>
            </a:r>
            <a:r>
              <a:rPr sz="2000" spc="2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allows</a:t>
            </a:r>
            <a:r>
              <a:rPr sz="2000" spc="2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for</a:t>
            </a:r>
            <a:r>
              <a:rPr sz="2000" spc="2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more</a:t>
            </a:r>
            <a:r>
              <a:rPr sz="2000" spc="2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structured</a:t>
            </a:r>
            <a:r>
              <a:rPr sz="2000" spc="20" dirty="0">
                <a:latin typeface="+mn-lt"/>
                <a:cs typeface="Tahoma"/>
              </a:rPr>
              <a:t>  </a:t>
            </a:r>
            <a:r>
              <a:rPr sz="2000" spc="-10" dirty="0">
                <a:latin typeface="+mn-lt"/>
                <a:cs typeface="Tahoma"/>
              </a:rPr>
              <a:t>analysis, </a:t>
            </a:r>
            <a:r>
              <a:rPr sz="2000" dirty="0">
                <a:latin typeface="+mn-lt"/>
                <a:cs typeface="Tahoma"/>
              </a:rPr>
              <a:t>providing</a:t>
            </a:r>
            <a:r>
              <a:rPr sz="2000" spc="4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insights</a:t>
            </a:r>
            <a:r>
              <a:rPr sz="2000" spc="-6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into</a:t>
            </a:r>
            <a:r>
              <a:rPr sz="2000" spc="-60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job</a:t>
            </a:r>
            <a:r>
              <a:rPr sz="2000" spc="4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role</a:t>
            </a:r>
            <a:r>
              <a:rPr sz="2000" spc="-6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distributions</a:t>
            </a:r>
            <a:r>
              <a:rPr sz="2000" spc="-60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and</a:t>
            </a:r>
            <a:r>
              <a:rPr sz="2000" spc="-65" dirty="0">
                <a:latin typeface="+mn-lt"/>
                <a:cs typeface="Tahoma"/>
              </a:rPr>
              <a:t>  </a:t>
            </a:r>
            <a:r>
              <a:rPr sz="2000" spc="-10" dirty="0">
                <a:latin typeface="+mn-lt"/>
                <a:cs typeface="Tahoma"/>
              </a:rPr>
              <a:t>their </a:t>
            </a:r>
            <a:r>
              <a:rPr sz="2000" spc="-114" dirty="0">
                <a:latin typeface="+mn-lt"/>
                <a:cs typeface="Tahoma"/>
              </a:rPr>
              <a:t>impacts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on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various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aspects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like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salary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and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performance.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045" y="2162048"/>
            <a:ext cx="4962525" cy="3079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019" y="1318006"/>
            <a:ext cx="4881880" cy="84555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699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+mn-lt"/>
                <a:cs typeface="Carlito"/>
              </a:rPr>
              <a:t>The data we've received exhibits a significant imbalance in the gender column, indicating a ratio of nearly one female to every three males.</a:t>
            </a:r>
            <a:endParaRPr sz="1800" b="0" dirty="0">
              <a:solidFill>
                <a:schemeClr val="tx1"/>
              </a:solidFill>
              <a:latin typeface="+mn-lt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019" y="3962780"/>
            <a:ext cx="4697095" cy="22542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9530" indent="165735">
              <a:lnSpc>
                <a:spcPct val="101699"/>
              </a:lnSpc>
              <a:spcBef>
                <a:spcPts val="60"/>
              </a:spcBef>
              <a:buChar char="•"/>
              <a:tabLst>
                <a:tab pos="178435" algn="l"/>
              </a:tabLst>
            </a:pPr>
            <a:r>
              <a:rPr dirty="0">
                <a:latin typeface="+mn-lt"/>
                <a:cs typeface="Carlito"/>
              </a:rPr>
              <a:t>Data</a:t>
            </a:r>
            <a:r>
              <a:rPr spc="-6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suggests</a:t>
            </a:r>
            <a:r>
              <a:rPr spc="-6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</a:t>
            </a:r>
            <a:r>
              <a:rPr spc="-50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prevalence</a:t>
            </a:r>
            <a:r>
              <a:rPr spc="-5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</a:t>
            </a:r>
            <a:r>
              <a:rPr spc="-6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Computer</a:t>
            </a:r>
            <a:r>
              <a:rPr spc="-5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Science </a:t>
            </a:r>
            <a:r>
              <a:rPr dirty="0">
                <a:latin typeface="+mn-lt"/>
                <a:cs typeface="Carlito"/>
              </a:rPr>
              <a:t>and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Engineering</a:t>
            </a:r>
            <a:r>
              <a:rPr spc="-50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(CSE)specialization,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followedby</a:t>
            </a:r>
            <a:endParaRPr dirty="0">
              <a:latin typeface="+mn-lt"/>
              <a:cs typeface="Carlito"/>
            </a:endParaRPr>
          </a:p>
          <a:p>
            <a:pPr marL="12700" marR="5080">
              <a:lnSpc>
                <a:spcPct val="101699"/>
              </a:lnSpc>
            </a:pPr>
            <a:r>
              <a:rPr spc="-10" dirty="0">
                <a:latin typeface="+mn-lt"/>
                <a:cs typeface="Carlito"/>
              </a:rPr>
              <a:t>Electronics</a:t>
            </a:r>
            <a:r>
              <a:rPr spc="-5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and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Communication</a:t>
            </a:r>
            <a:r>
              <a:rPr spc="-4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Engineering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(ECE), </a:t>
            </a:r>
            <a:r>
              <a:rPr dirty="0">
                <a:latin typeface="+mn-lt"/>
                <a:cs typeface="Carlito"/>
              </a:rPr>
              <a:t>Mechanical</a:t>
            </a:r>
            <a:r>
              <a:rPr spc="-8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Engineering</a:t>
            </a:r>
            <a:r>
              <a:rPr spc="-8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(MECH),</a:t>
            </a:r>
            <a:r>
              <a:rPr spc="-8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Electrical</a:t>
            </a:r>
            <a:r>
              <a:rPr spc="-85" dirty="0">
                <a:latin typeface="+mn-lt"/>
                <a:cs typeface="Carlito"/>
              </a:rPr>
              <a:t> </a:t>
            </a:r>
            <a:r>
              <a:rPr spc="-25" dirty="0">
                <a:latin typeface="+mn-lt"/>
                <a:cs typeface="Carlito"/>
              </a:rPr>
              <a:t>and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>
                <a:latin typeface="+mn-lt"/>
                <a:cs typeface="Carlito"/>
              </a:rPr>
              <a:t>Electronics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Engineering</a:t>
            </a:r>
            <a:r>
              <a:rPr spc="-4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(EEE),</a:t>
            </a:r>
            <a:r>
              <a:rPr spc="-5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and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Civil</a:t>
            </a:r>
            <a:endParaRPr dirty="0">
              <a:latin typeface="+mn-lt"/>
              <a:cs typeface="Carlito"/>
            </a:endParaRPr>
          </a:p>
          <a:p>
            <a:pPr marL="12700" marR="83820">
              <a:lnSpc>
                <a:spcPct val="101699"/>
              </a:lnSpc>
              <a:spcBef>
                <a:spcPts val="10"/>
              </a:spcBef>
            </a:pPr>
            <a:r>
              <a:rPr dirty="0">
                <a:latin typeface="+mn-lt"/>
                <a:cs typeface="Carlito"/>
              </a:rPr>
              <a:t>Engineering</a:t>
            </a:r>
            <a:r>
              <a:rPr spc="-6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(CE).</a:t>
            </a:r>
            <a:r>
              <a:rPr spc="-7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These</a:t>
            </a:r>
            <a:r>
              <a:rPr spc="-6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trends</a:t>
            </a:r>
            <a:r>
              <a:rPr spc="-6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shape</a:t>
            </a:r>
            <a:r>
              <a:rPr spc="-70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recruitment </a:t>
            </a:r>
            <a:r>
              <a:rPr dirty="0">
                <a:latin typeface="+mn-lt"/>
                <a:cs typeface="Carlito"/>
              </a:rPr>
              <a:t>and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curriculum</a:t>
            </a:r>
            <a:r>
              <a:rPr spc="-40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strategies</a:t>
            </a:r>
            <a:r>
              <a:rPr spc="-4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</a:t>
            </a:r>
            <a:r>
              <a:rPr spc="-4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5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engineering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>
                <a:latin typeface="+mn-lt"/>
                <a:cs typeface="Carlito"/>
              </a:rPr>
              <a:t>sector.</a:t>
            </a:r>
            <a:endParaRPr dirty="0">
              <a:latin typeface="+mn-lt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1" y="990600"/>
            <a:ext cx="5410200" cy="21264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939603"/>
            <a:ext cx="535686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181322"/>
            <a:ext cx="10415270" cy="166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10489" indent="-347980">
              <a:lnSpc>
                <a:spcPct val="109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80" dirty="0">
                <a:latin typeface="+mn-lt"/>
                <a:cs typeface="Tahoma"/>
              </a:rPr>
              <a:t>State </a:t>
            </a:r>
            <a:r>
              <a:rPr sz="2000" spc="-114" dirty="0">
                <a:latin typeface="+mn-lt"/>
                <a:cs typeface="Tahoma"/>
              </a:rPr>
              <a:t>Boards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dominate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as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20" dirty="0">
                <a:latin typeface="+mn-lt"/>
                <a:cs typeface="Tahoma"/>
              </a:rPr>
              <a:t>the</a:t>
            </a:r>
            <a:r>
              <a:rPr sz="2000" spc="-13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preferred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examination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boards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for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both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10th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and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12th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grades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than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, </a:t>
            </a:r>
            <a:r>
              <a:rPr sz="2000" spc="-10" dirty="0">
                <a:latin typeface="+mn-lt"/>
                <a:cs typeface="Tahoma"/>
              </a:rPr>
              <a:t>CBSE</a:t>
            </a:r>
            <a:r>
              <a:rPr sz="2000" spc="-19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and</a:t>
            </a:r>
            <a:r>
              <a:rPr sz="2000" spc="-22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ICSE</a:t>
            </a:r>
            <a:r>
              <a:rPr sz="2000" spc="-18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Boards.</a:t>
            </a:r>
            <a:endParaRPr sz="2000" dirty="0">
              <a:latin typeface="+mn-lt"/>
              <a:cs typeface="Tahoma"/>
            </a:endParaRPr>
          </a:p>
          <a:p>
            <a:pPr marL="360045" indent="-347345">
              <a:lnSpc>
                <a:spcPts val="2390"/>
              </a:lnSpc>
              <a:buFont typeface="Arial"/>
              <a:buChar char="•"/>
              <a:tabLst>
                <a:tab pos="360045" algn="l"/>
              </a:tabLst>
            </a:pPr>
            <a:r>
              <a:rPr sz="2000" spc="-100" dirty="0">
                <a:latin typeface="+mn-lt"/>
                <a:cs typeface="Tahoma"/>
              </a:rPr>
              <a:t>These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trends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55" dirty="0">
                <a:latin typeface="+mn-lt"/>
                <a:cs typeface="Tahoma"/>
              </a:rPr>
              <a:t>reflect</a:t>
            </a:r>
            <a:r>
              <a:rPr sz="2000" spc="7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widespread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preference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among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individuals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surveyed.</a:t>
            </a:r>
            <a:endParaRPr sz="2000" dirty="0">
              <a:latin typeface="+mn-lt"/>
              <a:cs typeface="Tahoma"/>
            </a:endParaRPr>
          </a:p>
          <a:p>
            <a:pPr marL="360045" marR="5080" indent="-347980">
              <a:lnSpc>
                <a:spcPct val="108500"/>
              </a:lnSpc>
              <a:spcBef>
                <a:spcPts val="75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65" dirty="0">
                <a:latin typeface="+mn-lt"/>
                <a:cs typeface="Tahoma"/>
              </a:rPr>
              <a:t>Insights</a:t>
            </a:r>
            <a:r>
              <a:rPr sz="2000" spc="-220" dirty="0">
                <a:latin typeface="+mn-lt"/>
                <a:cs typeface="Tahoma"/>
              </a:rPr>
              <a:t> </a:t>
            </a:r>
            <a:r>
              <a:rPr sz="2000" spc="-55" dirty="0">
                <a:latin typeface="+mn-lt"/>
                <a:cs typeface="Tahoma"/>
              </a:rPr>
              <a:t>into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board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preferences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inform</a:t>
            </a:r>
            <a:r>
              <a:rPr sz="2000" spc="-175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educational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policies</a:t>
            </a:r>
            <a:r>
              <a:rPr sz="2000" spc="-12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and</a:t>
            </a:r>
            <a:r>
              <a:rPr sz="2000" spc="-215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curriculum</a:t>
            </a:r>
            <a:r>
              <a:rPr sz="2000" spc="-275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development </a:t>
            </a:r>
            <a:r>
              <a:rPr sz="2000" spc="-50" dirty="0">
                <a:latin typeface="+mn-lt"/>
                <a:cs typeface="Tahoma"/>
              </a:rPr>
              <a:t>to</a:t>
            </a:r>
            <a:r>
              <a:rPr sz="2000" spc="-14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better serve</a:t>
            </a:r>
            <a:r>
              <a:rPr sz="2000" spc="-19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diverse</a:t>
            </a:r>
            <a:r>
              <a:rPr sz="2000" spc="-27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student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backgrounds.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330" y="393700"/>
            <a:ext cx="5380228" cy="32175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125" y="393700"/>
            <a:ext cx="5498973" cy="3217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627" y="3827754"/>
            <a:ext cx="10407650" cy="19587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60045" algn="l"/>
              </a:tabLst>
            </a:pPr>
            <a:r>
              <a:rPr sz="2000" dirty="0">
                <a:latin typeface="+mn-lt"/>
                <a:cs typeface="Tahoma"/>
              </a:rPr>
              <a:t>A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significant</a:t>
            </a:r>
            <a:r>
              <a:rPr sz="2000" spc="-11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majority,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approximately</a:t>
            </a:r>
            <a:r>
              <a:rPr sz="2000" spc="-160" dirty="0">
                <a:latin typeface="+mn-lt"/>
                <a:cs typeface="Tahoma"/>
              </a:rPr>
              <a:t> </a:t>
            </a:r>
            <a:r>
              <a:rPr sz="2000" b="1" spc="-125" dirty="0">
                <a:latin typeface="+mn-lt"/>
                <a:cs typeface="Trebuchet MS"/>
              </a:rPr>
              <a:t>70%</a:t>
            </a:r>
            <a:r>
              <a:rPr sz="2000" b="1" spc="-20" dirty="0">
                <a:latin typeface="+mn-lt"/>
                <a:cs typeface="Trebuchet MS"/>
              </a:rPr>
              <a:t> </a:t>
            </a:r>
            <a:r>
              <a:rPr sz="2000" spc="-75" dirty="0">
                <a:latin typeface="+mn-lt"/>
                <a:cs typeface="Tahoma"/>
              </a:rPr>
              <a:t>,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completed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their</a:t>
            </a:r>
            <a:r>
              <a:rPr sz="2000" spc="4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graduation</a:t>
            </a:r>
            <a:r>
              <a:rPr sz="2000" spc="-204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between</a:t>
            </a:r>
            <a:r>
              <a:rPr sz="2000" spc="125" dirty="0">
                <a:latin typeface="+mn-lt"/>
                <a:cs typeface="Tahoma"/>
              </a:rPr>
              <a:t> </a:t>
            </a:r>
            <a:r>
              <a:rPr sz="2000" b="1" spc="-135" dirty="0">
                <a:latin typeface="+mn-lt"/>
                <a:cs typeface="Trebuchet MS"/>
              </a:rPr>
              <a:t>2006</a:t>
            </a:r>
            <a:r>
              <a:rPr sz="2000" b="1" spc="-110" dirty="0">
                <a:latin typeface="+mn-lt"/>
                <a:cs typeface="Trebuchet MS"/>
              </a:rPr>
              <a:t> </a:t>
            </a:r>
            <a:r>
              <a:rPr sz="2000" spc="-120" dirty="0">
                <a:latin typeface="+mn-lt"/>
                <a:cs typeface="Tahoma"/>
              </a:rPr>
              <a:t>and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2009</a:t>
            </a:r>
            <a:r>
              <a:rPr sz="2000" spc="-10" dirty="0">
                <a:latin typeface="+mn-lt"/>
                <a:cs typeface="Tahoma"/>
              </a:rPr>
              <a:t>.</a:t>
            </a:r>
            <a:endParaRPr sz="2000" dirty="0">
              <a:latin typeface="+mn-lt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110" dirty="0">
                <a:latin typeface="+mn-lt"/>
                <a:cs typeface="Tahoma"/>
              </a:rPr>
              <a:t>Colleges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from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Uttar</a:t>
            </a:r>
            <a:r>
              <a:rPr sz="2000" b="1" spc="-75" dirty="0">
                <a:latin typeface="+mn-lt"/>
                <a:cs typeface="Trebuchet MS"/>
              </a:rPr>
              <a:t> </a:t>
            </a:r>
            <a:r>
              <a:rPr sz="2000" b="1" spc="-120" dirty="0">
                <a:latin typeface="+mn-lt"/>
                <a:cs typeface="Trebuchet MS"/>
              </a:rPr>
              <a:t>Pradesh</a:t>
            </a:r>
            <a:r>
              <a:rPr sz="2000" b="1" spc="-204" dirty="0">
                <a:latin typeface="+mn-lt"/>
                <a:cs typeface="Trebuchet MS"/>
              </a:rPr>
              <a:t> </a:t>
            </a:r>
            <a:r>
              <a:rPr sz="2000" spc="-100" dirty="0">
                <a:latin typeface="+mn-lt"/>
                <a:cs typeface="Tahoma"/>
              </a:rPr>
              <a:t>dominate,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indicating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strong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presence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4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graduates</a:t>
            </a:r>
            <a:r>
              <a:rPr sz="2000" spc="-19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from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this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region.</a:t>
            </a:r>
            <a:endParaRPr sz="2000" dirty="0">
              <a:latin typeface="+mn-lt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110" dirty="0">
                <a:latin typeface="+mn-lt"/>
                <a:cs typeface="Tahoma"/>
              </a:rPr>
              <a:t>Following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b="1" spc="-90" dirty="0">
                <a:latin typeface="+mn-lt"/>
                <a:cs typeface="Trebuchet MS"/>
              </a:rPr>
              <a:t>Uttar</a:t>
            </a:r>
            <a:r>
              <a:rPr sz="2000" b="1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Pradesh,</a:t>
            </a:r>
            <a:r>
              <a:rPr sz="2000" b="1" spc="-285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Karnataka</a:t>
            </a:r>
            <a:r>
              <a:rPr sz="2000" b="1" spc="-160" dirty="0">
                <a:latin typeface="+mn-lt"/>
                <a:cs typeface="Trebuchet MS"/>
              </a:rPr>
              <a:t> </a:t>
            </a:r>
            <a:r>
              <a:rPr sz="2000" spc="-125" dirty="0">
                <a:latin typeface="+mn-lt"/>
                <a:cs typeface="Tahoma"/>
              </a:rPr>
              <a:t>and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Tamil</a:t>
            </a:r>
            <a:r>
              <a:rPr sz="2000" b="1" spc="-60" dirty="0">
                <a:latin typeface="+mn-lt"/>
                <a:cs typeface="Trebuchet MS"/>
              </a:rPr>
              <a:t> </a:t>
            </a:r>
            <a:r>
              <a:rPr sz="2000" b="1" spc="-155" dirty="0">
                <a:latin typeface="+mn-lt"/>
                <a:cs typeface="Trebuchet MS"/>
              </a:rPr>
              <a:t>N</a:t>
            </a:r>
            <a:r>
              <a:rPr sz="2000" b="1" spc="-200" dirty="0">
                <a:latin typeface="+mn-lt"/>
                <a:cs typeface="Trebuchet MS"/>
              </a:rPr>
              <a:t> </a:t>
            </a:r>
            <a:r>
              <a:rPr sz="2000" b="1" spc="-130" dirty="0">
                <a:latin typeface="+mn-lt"/>
                <a:cs typeface="Trebuchet MS"/>
              </a:rPr>
              <a:t>adu</a:t>
            </a:r>
            <a:r>
              <a:rPr sz="2000" b="1" spc="-35" dirty="0">
                <a:latin typeface="+mn-lt"/>
                <a:cs typeface="Trebuchet MS"/>
              </a:rPr>
              <a:t> </a:t>
            </a:r>
            <a:r>
              <a:rPr sz="2000" spc="-110" dirty="0">
                <a:latin typeface="+mn-lt"/>
                <a:cs typeface="Tahoma"/>
              </a:rPr>
              <a:t>are</a:t>
            </a:r>
            <a:r>
              <a:rPr sz="2000" spc="-13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notable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for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their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college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representation.</a:t>
            </a:r>
            <a:endParaRPr sz="2000" dirty="0">
              <a:latin typeface="+mn-lt"/>
              <a:cs typeface="Tahoma"/>
            </a:endParaRPr>
          </a:p>
          <a:p>
            <a:pPr marL="360045" marR="586740" indent="-347980">
              <a:lnSpc>
                <a:spcPct val="109100"/>
              </a:lnSpc>
              <a:spcBef>
                <a:spcPts val="8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110" dirty="0">
                <a:latin typeface="+mn-lt"/>
                <a:cs typeface="Tahoma"/>
              </a:rPr>
              <a:t>Conversely,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Meghalaya</a:t>
            </a:r>
            <a:r>
              <a:rPr sz="2000" b="1" spc="-30" dirty="0">
                <a:latin typeface="+mn-lt"/>
                <a:cs typeface="Trebuchet MS"/>
              </a:rPr>
              <a:t> </a:t>
            </a:r>
            <a:r>
              <a:rPr sz="2000" spc="-125" dirty="0">
                <a:latin typeface="+mn-lt"/>
                <a:cs typeface="Tahoma"/>
              </a:rPr>
              <a:t>and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b="1" spc="-130" dirty="0">
                <a:latin typeface="+mn-lt"/>
                <a:cs typeface="Trebuchet MS"/>
              </a:rPr>
              <a:t>Goa</a:t>
            </a:r>
            <a:r>
              <a:rPr sz="2000" b="1" spc="-25" dirty="0">
                <a:latin typeface="+mn-lt"/>
                <a:cs typeface="Trebuchet MS"/>
              </a:rPr>
              <a:t> </a:t>
            </a:r>
            <a:r>
              <a:rPr sz="2000" spc="-120" dirty="0">
                <a:latin typeface="+mn-lt"/>
                <a:cs typeface="Tahoma"/>
              </a:rPr>
              <a:t>have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fewer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graduates,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suggesting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lower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college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participation </a:t>
            </a:r>
            <a:r>
              <a:rPr sz="2000" spc="-10" dirty="0">
                <a:latin typeface="+mn-lt"/>
                <a:cs typeface="Tahoma"/>
              </a:rPr>
              <a:t>rates.</a:t>
            </a:r>
            <a:endParaRPr sz="2000" dirty="0">
              <a:latin typeface="+mn-lt"/>
              <a:cs typeface="Tahoma"/>
            </a:endParaRPr>
          </a:p>
          <a:p>
            <a:pPr marL="360045" marR="173355" indent="-347980">
              <a:lnSpc>
                <a:spcPts val="2460"/>
              </a:lnSpc>
              <a:spcBef>
                <a:spcPts val="1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90" dirty="0">
                <a:latin typeface="+mn-lt"/>
                <a:cs typeface="Tahoma"/>
              </a:rPr>
              <a:t>These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insights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provide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valuable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guidance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for </a:t>
            </a:r>
            <a:r>
              <a:rPr sz="2000" spc="-85" dirty="0">
                <a:latin typeface="+mn-lt"/>
                <a:cs typeface="Tahoma"/>
              </a:rPr>
              <a:t>educational</a:t>
            </a:r>
            <a:r>
              <a:rPr sz="2000" spc="3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planning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and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resource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allocation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across </a:t>
            </a:r>
            <a:r>
              <a:rPr sz="2000" spc="-100" dirty="0">
                <a:latin typeface="+mn-lt"/>
                <a:cs typeface="Tahoma"/>
              </a:rPr>
              <a:t>diverse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regions.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754" y="266700"/>
            <a:ext cx="5300599" cy="34531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6859" y="271145"/>
            <a:ext cx="5275580" cy="34803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772" y="4260570"/>
            <a:ext cx="10636885" cy="196786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42900" algn="l"/>
              </a:tabLst>
            </a:pPr>
            <a:r>
              <a:rPr sz="2000" spc="-95" dirty="0">
                <a:latin typeface="+mn-lt"/>
                <a:cs typeface="Tahoma"/>
              </a:rPr>
              <a:t>The</a:t>
            </a:r>
            <a:r>
              <a:rPr sz="2000" spc="90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predominant</a:t>
            </a:r>
            <a:r>
              <a:rPr sz="2000" spc="-95" dirty="0">
                <a:latin typeface="+mn-lt"/>
                <a:cs typeface="Tahoma"/>
              </a:rPr>
              <a:t> qualification </a:t>
            </a:r>
            <a:r>
              <a:rPr sz="2000" spc="-140" dirty="0">
                <a:latin typeface="+mn-lt"/>
                <a:cs typeface="Tahoma"/>
              </a:rPr>
              <a:t>among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students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is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Bachelor</a:t>
            </a:r>
            <a:r>
              <a:rPr sz="2000" b="1" spc="-170" dirty="0">
                <a:latin typeface="+mn-lt"/>
                <a:cs typeface="Trebuchet MS"/>
              </a:rPr>
              <a:t> </a:t>
            </a:r>
            <a:r>
              <a:rPr sz="2000" b="1" spc="-105" dirty="0">
                <a:latin typeface="+mn-lt"/>
                <a:cs typeface="Trebuchet MS"/>
              </a:rPr>
              <a:t>of</a:t>
            </a:r>
            <a:r>
              <a:rPr sz="2000" b="1" spc="-45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Technology/Engineering</a:t>
            </a:r>
            <a:r>
              <a:rPr sz="2000" b="1" spc="-270" dirty="0">
                <a:latin typeface="+mn-lt"/>
                <a:cs typeface="Trebuchet MS"/>
              </a:rPr>
              <a:t> </a:t>
            </a:r>
            <a:r>
              <a:rPr sz="2000" b="1" spc="-65" dirty="0">
                <a:latin typeface="+mn-lt"/>
                <a:cs typeface="Trebuchet MS"/>
              </a:rPr>
              <a:t>(B.Tech/B.E).</a:t>
            </a:r>
            <a:endParaRPr sz="2000" dirty="0">
              <a:latin typeface="+mn-lt"/>
              <a:cs typeface="Trebuchet MS"/>
            </a:endParaRPr>
          </a:p>
          <a:p>
            <a:pPr marL="361315" marR="217804" indent="-347980">
              <a:lnSpc>
                <a:spcPct val="100499"/>
              </a:lnSpc>
              <a:spcBef>
                <a:spcPts val="195"/>
              </a:spcBef>
              <a:buFont typeface="Arial"/>
              <a:buChar char="•"/>
              <a:tabLst>
                <a:tab pos="361315" algn="l"/>
              </a:tabLst>
            </a:pPr>
            <a:r>
              <a:rPr sz="2000" spc="-95" dirty="0">
                <a:latin typeface="+mn-lt"/>
                <a:cs typeface="Tahoma"/>
              </a:rPr>
              <a:t>Following</a:t>
            </a:r>
            <a:r>
              <a:rPr sz="2000" spc="-65" dirty="0">
                <a:latin typeface="+mn-lt"/>
                <a:cs typeface="Tahoma"/>
              </a:rPr>
              <a:t> closely,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b="1" spc="-100" dirty="0">
                <a:latin typeface="+mn-lt"/>
                <a:cs typeface="Trebuchet MS"/>
              </a:rPr>
              <a:t>Master</a:t>
            </a:r>
            <a:r>
              <a:rPr sz="2000" b="1" spc="-5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of</a:t>
            </a:r>
            <a:r>
              <a:rPr sz="2000" b="1" spc="-150" dirty="0">
                <a:latin typeface="+mn-lt"/>
                <a:cs typeface="Trebuchet MS"/>
              </a:rPr>
              <a:t> </a:t>
            </a:r>
            <a:r>
              <a:rPr sz="2000" b="1" spc="-135" dirty="0">
                <a:latin typeface="+mn-lt"/>
                <a:cs typeface="Trebuchet MS"/>
              </a:rPr>
              <a:t>Computer</a:t>
            </a:r>
            <a:r>
              <a:rPr sz="2000" b="1" spc="-225" dirty="0">
                <a:latin typeface="+mn-lt"/>
                <a:cs typeface="Trebuchet MS"/>
              </a:rPr>
              <a:t> </a:t>
            </a:r>
            <a:r>
              <a:rPr sz="2000" b="1" spc="-100" dirty="0">
                <a:latin typeface="+mn-lt"/>
                <a:cs typeface="Trebuchet MS"/>
              </a:rPr>
              <a:t>Applications(MCA)</a:t>
            </a:r>
            <a:r>
              <a:rPr sz="2000" b="1" spc="-50" dirty="0">
                <a:latin typeface="+mn-lt"/>
                <a:cs typeface="Trebuchet MS"/>
              </a:rPr>
              <a:t> </a:t>
            </a:r>
            <a:r>
              <a:rPr sz="2000" spc="-120" dirty="0">
                <a:latin typeface="+mn-lt"/>
                <a:cs typeface="Tahoma"/>
              </a:rPr>
              <a:t>emerges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as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the</a:t>
            </a:r>
            <a:r>
              <a:rPr sz="2000" spc="2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second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most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prevalent </a:t>
            </a:r>
            <a:r>
              <a:rPr sz="2000" spc="-10" dirty="0">
                <a:latin typeface="+mn-lt"/>
                <a:cs typeface="Tahoma"/>
              </a:rPr>
              <a:t>qualification.</a:t>
            </a:r>
            <a:endParaRPr sz="2000" dirty="0">
              <a:latin typeface="+mn-lt"/>
              <a:cs typeface="Tahoma"/>
            </a:endParaRPr>
          </a:p>
          <a:p>
            <a:pPr marL="361315" indent="-34861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61315" algn="l"/>
              </a:tabLst>
            </a:pPr>
            <a:r>
              <a:rPr sz="2000" spc="-100" dirty="0">
                <a:latin typeface="+mn-lt"/>
                <a:cs typeface="Tahoma"/>
              </a:rPr>
              <a:t>These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findings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indicate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strong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inclination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towards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technical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fields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among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the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surveyed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individuals.</a:t>
            </a:r>
            <a:endParaRPr sz="2000" dirty="0">
              <a:latin typeface="+mn-lt"/>
              <a:cs typeface="Tahoma"/>
            </a:endParaRPr>
          </a:p>
          <a:p>
            <a:pPr marL="361315" marR="474345" indent="-347980">
              <a:lnSpc>
                <a:spcPct val="100499"/>
              </a:lnSpc>
              <a:spcBef>
                <a:spcPts val="190"/>
              </a:spcBef>
              <a:buFont typeface="Arial"/>
              <a:buChar char="•"/>
              <a:tabLst>
                <a:tab pos="361315" algn="l"/>
              </a:tabLst>
            </a:pPr>
            <a:r>
              <a:rPr sz="2000" spc="-90" dirty="0">
                <a:latin typeface="+mn-lt"/>
                <a:cs typeface="Tahoma"/>
              </a:rPr>
              <a:t>Insights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into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qualification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preferences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inform</a:t>
            </a:r>
            <a:r>
              <a:rPr sz="2000" spc="2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educational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institutions</a:t>
            </a:r>
            <a:r>
              <a:rPr sz="2000" spc="9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and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employers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-30" dirty="0">
                <a:latin typeface="+mn-lt"/>
                <a:cs typeface="Tahoma"/>
              </a:rPr>
              <a:t>tailoring </a:t>
            </a:r>
            <a:r>
              <a:rPr sz="2000" spc="-125" dirty="0">
                <a:latin typeface="+mn-lt"/>
                <a:cs typeface="Tahoma"/>
              </a:rPr>
              <a:t>programs</a:t>
            </a:r>
            <a:r>
              <a:rPr sz="2000" spc="-250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and</a:t>
            </a:r>
            <a:r>
              <a:rPr sz="2000" spc="-18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career</a:t>
            </a:r>
            <a:r>
              <a:rPr sz="2000" spc="-14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opportunities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to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align</a:t>
            </a:r>
            <a:r>
              <a:rPr sz="2000" spc="-18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with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student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aspirations.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439" y="266700"/>
            <a:ext cx="7687944" cy="38450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384" y="561340"/>
            <a:ext cx="11394440" cy="37153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363" y="52831"/>
            <a:ext cx="40944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70" dirty="0"/>
              <a:t> </a:t>
            </a:r>
            <a:r>
              <a:rPr spc="-210" dirty="0"/>
              <a:t>Bivariate</a:t>
            </a:r>
            <a:r>
              <a:rPr spc="-270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491" y="4388586"/>
            <a:ext cx="10292080" cy="16611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60045" algn="l"/>
              </a:tabLst>
            </a:pPr>
            <a:r>
              <a:rPr sz="2000" b="1" spc="-120" dirty="0">
                <a:latin typeface="+mn-lt"/>
                <a:cs typeface="Trebuchet MS"/>
              </a:rPr>
              <a:t>M.Tech/M.E</a:t>
            </a:r>
            <a:r>
              <a:rPr sz="2000" b="1" spc="-30" dirty="0">
                <a:latin typeface="+mn-lt"/>
                <a:cs typeface="Trebuchet MS"/>
              </a:rPr>
              <a:t> </a:t>
            </a:r>
            <a:r>
              <a:rPr sz="2000" spc="-110" dirty="0">
                <a:latin typeface="+mn-lt"/>
                <a:cs typeface="Tahoma"/>
              </a:rPr>
              <a:t>graduates </a:t>
            </a:r>
            <a:r>
              <a:rPr sz="2000" spc="-95" dirty="0">
                <a:latin typeface="+mn-lt"/>
                <a:cs typeface="Tahoma"/>
              </a:rPr>
              <a:t>generally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earn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higher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average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salaries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compared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to</a:t>
            </a:r>
            <a:r>
              <a:rPr sz="2000" spc="17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others.</a:t>
            </a:r>
            <a:endParaRPr sz="2000" dirty="0">
              <a:latin typeface="+mn-lt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110" dirty="0">
                <a:latin typeface="+mn-lt"/>
                <a:cs typeface="Tahoma"/>
              </a:rPr>
              <a:t>Despite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55" dirty="0">
                <a:latin typeface="+mn-lt"/>
                <a:cs typeface="Tahoma"/>
              </a:rPr>
              <a:t>this,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B.Tech/B.E</a:t>
            </a:r>
            <a:r>
              <a:rPr sz="2000" b="1" spc="-35" dirty="0">
                <a:latin typeface="+mn-lt"/>
                <a:cs typeface="Trebuchet MS"/>
              </a:rPr>
              <a:t> </a:t>
            </a:r>
            <a:r>
              <a:rPr sz="2000" spc="-114" dirty="0">
                <a:latin typeface="+mn-lt"/>
                <a:cs typeface="Tahoma"/>
              </a:rPr>
              <a:t>graduates</a:t>
            </a:r>
            <a:r>
              <a:rPr sz="2000" spc="-20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have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a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greater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likelihood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2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earning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better</a:t>
            </a:r>
            <a:r>
              <a:rPr sz="2000" spc="8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than</a:t>
            </a:r>
            <a:r>
              <a:rPr sz="2000" spc="60" dirty="0">
                <a:latin typeface="+mn-lt"/>
                <a:cs typeface="Tahoma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M.Tech/M.E</a:t>
            </a:r>
            <a:endParaRPr sz="2000" dirty="0">
              <a:latin typeface="+mn-lt"/>
              <a:cs typeface="Trebuchet MS"/>
            </a:endParaRPr>
          </a:p>
          <a:p>
            <a:pPr marL="360045">
              <a:lnSpc>
                <a:spcPct val="100000"/>
              </a:lnSpc>
              <a:spcBef>
                <a:spcPts val="15"/>
              </a:spcBef>
            </a:pPr>
            <a:r>
              <a:rPr sz="2000" spc="-114" dirty="0">
                <a:latin typeface="+mn-lt"/>
                <a:cs typeface="Tahoma"/>
              </a:rPr>
              <a:t>graduates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overall.</a:t>
            </a:r>
            <a:endParaRPr sz="2000" dirty="0">
              <a:latin typeface="+mn-lt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80" dirty="0">
                <a:latin typeface="+mn-lt"/>
                <a:cs typeface="Tahoma"/>
              </a:rPr>
              <a:t>This </a:t>
            </a:r>
            <a:r>
              <a:rPr sz="2000" spc="-110" dirty="0">
                <a:latin typeface="+mn-lt"/>
                <a:cs typeface="Tahoma"/>
              </a:rPr>
              <a:t>suggests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that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while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b="1" spc="-125" dirty="0">
                <a:latin typeface="+mn-lt"/>
                <a:cs typeface="Trebuchet MS"/>
              </a:rPr>
              <a:t>M.Tech/M.E</a:t>
            </a:r>
            <a:r>
              <a:rPr sz="2000" b="1" spc="-40" dirty="0">
                <a:latin typeface="+mn-lt"/>
                <a:cs typeface="Trebuchet MS"/>
              </a:rPr>
              <a:t> </a:t>
            </a:r>
            <a:r>
              <a:rPr sz="2000" spc="-95" dirty="0">
                <a:latin typeface="+mn-lt"/>
                <a:cs typeface="Tahoma"/>
              </a:rPr>
              <a:t>qualifications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140" dirty="0">
                <a:latin typeface="+mn-lt"/>
                <a:cs typeface="Tahoma"/>
              </a:rPr>
              <a:t>may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lead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to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higherpaying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roles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in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some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cases,</a:t>
            </a:r>
            <a:endParaRPr sz="2000" dirty="0">
              <a:latin typeface="+mn-lt"/>
              <a:cs typeface="Tahoma"/>
            </a:endParaRPr>
          </a:p>
          <a:p>
            <a:pPr marL="360045">
              <a:lnSpc>
                <a:spcPct val="100000"/>
              </a:lnSpc>
              <a:spcBef>
                <a:spcPts val="215"/>
              </a:spcBef>
            </a:pPr>
            <a:r>
              <a:rPr sz="2000" b="1" spc="-114" dirty="0">
                <a:latin typeface="+mn-lt"/>
                <a:cs typeface="Trebuchet MS"/>
              </a:rPr>
              <a:t>B.Tech/B.E</a:t>
            </a:r>
            <a:r>
              <a:rPr sz="2000" b="1" spc="-110" dirty="0">
                <a:latin typeface="+mn-lt"/>
                <a:cs typeface="Trebuchet MS"/>
              </a:rPr>
              <a:t> </a:t>
            </a:r>
            <a:r>
              <a:rPr sz="2000" spc="-110" dirty="0">
                <a:latin typeface="+mn-lt"/>
                <a:cs typeface="Tahoma"/>
              </a:rPr>
              <a:t>graduates </a:t>
            </a:r>
            <a:r>
              <a:rPr sz="2000" spc="-70" dirty="0">
                <a:latin typeface="+mn-lt"/>
                <a:cs typeface="Tahoma"/>
              </a:rPr>
              <a:t>enjoy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a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broader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range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of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earning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opportunities</a:t>
            </a:r>
            <a:r>
              <a:rPr sz="2000" spc="-50" dirty="0">
                <a:latin typeface="+mn-lt"/>
                <a:cs typeface="Tahoma"/>
              </a:rPr>
              <a:t> in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the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job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market.</a:t>
            </a:r>
            <a:endParaRPr sz="2000" dirty="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791178"/>
            <a:ext cx="11231245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393190" indent="-347980">
              <a:lnSpc>
                <a:spcPct val="109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</a:tabLst>
            </a:pPr>
            <a:r>
              <a:rPr sz="2000" b="1" spc="-105" dirty="0">
                <a:latin typeface="+mn-lt"/>
                <a:cs typeface="Trebuchet MS"/>
              </a:rPr>
              <a:t>CSE</a:t>
            </a:r>
            <a:r>
              <a:rPr sz="2000" b="1" spc="-45" dirty="0">
                <a:latin typeface="+mn-lt"/>
                <a:cs typeface="Trebuchet MS"/>
              </a:rPr>
              <a:t> </a:t>
            </a:r>
            <a:r>
              <a:rPr sz="2000" spc="-105" dirty="0">
                <a:latin typeface="+mn-lt"/>
                <a:cs typeface="Tahoma"/>
              </a:rPr>
              <a:t>graduates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typically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140" dirty="0">
                <a:latin typeface="+mn-lt"/>
                <a:cs typeface="Tahoma"/>
              </a:rPr>
              <a:t>command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higher</a:t>
            </a:r>
            <a:r>
              <a:rPr sz="2000" b="1" spc="-200" dirty="0">
                <a:latin typeface="+mn-lt"/>
                <a:cs typeface="Trebuchet MS"/>
              </a:rPr>
              <a:t> </a:t>
            </a:r>
            <a:r>
              <a:rPr sz="2000" b="1" spc="-95" dirty="0">
                <a:latin typeface="+mn-lt"/>
                <a:cs typeface="Trebuchet MS"/>
              </a:rPr>
              <a:t>salaries</a:t>
            </a:r>
            <a:r>
              <a:rPr sz="2000" b="1" spc="-160" dirty="0">
                <a:latin typeface="+mn-lt"/>
                <a:cs typeface="Trebuchet MS"/>
              </a:rPr>
              <a:t> </a:t>
            </a:r>
            <a:r>
              <a:rPr sz="2000" spc="-125" dirty="0">
                <a:latin typeface="+mn-lt"/>
                <a:cs typeface="Tahoma"/>
              </a:rPr>
              <a:t>compared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to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40" dirty="0">
                <a:latin typeface="+mn-lt"/>
                <a:cs typeface="Tahoma"/>
              </a:rPr>
              <a:t>their</a:t>
            </a:r>
            <a:r>
              <a:rPr sz="2000" spc="8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counterparts</a:t>
            </a:r>
            <a:r>
              <a:rPr sz="2000" spc="5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from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other </a:t>
            </a:r>
            <a:r>
              <a:rPr sz="2000" spc="-95" dirty="0">
                <a:latin typeface="+mn-lt"/>
                <a:cs typeface="Tahoma"/>
              </a:rPr>
              <a:t>disciplines,</a:t>
            </a:r>
            <a:r>
              <a:rPr sz="2000" spc="-17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indicating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a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strong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140" dirty="0">
                <a:latin typeface="+mn-lt"/>
                <a:cs typeface="Tahoma"/>
              </a:rPr>
              <a:t>demand</a:t>
            </a:r>
            <a:r>
              <a:rPr sz="2000" spc="-19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for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their </a:t>
            </a:r>
            <a:r>
              <a:rPr sz="2000" spc="-80" dirty="0">
                <a:latin typeface="+mn-lt"/>
                <a:cs typeface="Tahoma"/>
              </a:rPr>
              <a:t>skill</a:t>
            </a:r>
            <a:r>
              <a:rPr sz="2000" spc="-114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set</a:t>
            </a:r>
            <a:r>
              <a:rPr sz="2000" spc="-12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in</a:t>
            </a:r>
            <a:r>
              <a:rPr sz="2000" spc="-114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the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job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market.</a:t>
            </a:r>
            <a:endParaRPr sz="2000" dirty="0">
              <a:latin typeface="+mn-lt"/>
              <a:cs typeface="Tahoma"/>
            </a:endParaRPr>
          </a:p>
          <a:p>
            <a:pPr marL="360045" marR="5080" indent="-347980">
              <a:lnSpc>
                <a:spcPts val="2380"/>
              </a:lnSpc>
              <a:spcBef>
                <a:spcPts val="6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120" dirty="0">
                <a:latin typeface="+mn-lt"/>
                <a:cs typeface="Tahoma"/>
              </a:rPr>
              <a:t>The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majority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5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students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surveyed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are</a:t>
            </a:r>
            <a:r>
              <a:rPr sz="2000" spc="-12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pursuing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Bachelor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5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Technology/Engineering</a:t>
            </a:r>
            <a:r>
              <a:rPr sz="2000" spc="-26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(</a:t>
            </a:r>
            <a:r>
              <a:rPr sz="2000" b="1" spc="-110" dirty="0">
                <a:latin typeface="+mn-lt"/>
                <a:cs typeface="Trebuchet MS"/>
              </a:rPr>
              <a:t>B.Tech/B.E</a:t>
            </a:r>
            <a:r>
              <a:rPr sz="2000" spc="-110" dirty="0">
                <a:latin typeface="+mn-lt"/>
                <a:cs typeface="Tahoma"/>
              </a:rPr>
              <a:t>)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40" dirty="0">
                <a:latin typeface="+mn-lt"/>
                <a:cs typeface="Tahoma"/>
              </a:rPr>
              <a:t>degrees, </a:t>
            </a:r>
            <a:r>
              <a:rPr sz="2000" spc="-65" dirty="0">
                <a:latin typeface="+mn-lt"/>
                <a:cs typeface="Tahoma"/>
              </a:rPr>
              <a:t>with</a:t>
            </a:r>
            <a:r>
              <a:rPr sz="2000" spc="-19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Master</a:t>
            </a:r>
            <a:r>
              <a:rPr sz="2000" spc="-229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of</a:t>
            </a:r>
            <a:r>
              <a:rPr sz="2000" spc="-200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Computer</a:t>
            </a:r>
            <a:r>
              <a:rPr sz="2000" spc="-229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Applications</a:t>
            </a:r>
            <a:r>
              <a:rPr sz="2000" spc="-17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(</a:t>
            </a:r>
            <a:r>
              <a:rPr sz="2000" b="1" spc="-70" dirty="0">
                <a:latin typeface="+mn-lt"/>
                <a:cs typeface="Trebuchet MS"/>
              </a:rPr>
              <a:t>MCA</a:t>
            </a:r>
            <a:r>
              <a:rPr sz="2000" spc="-70" dirty="0">
                <a:latin typeface="+mn-lt"/>
                <a:cs typeface="Tahoma"/>
              </a:rPr>
              <a:t>)</a:t>
            </a:r>
            <a:r>
              <a:rPr sz="2000" spc="-275" dirty="0">
                <a:latin typeface="+mn-lt"/>
                <a:cs typeface="Tahoma"/>
              </a:rPr>
              <a:t> </a:t>
            </a:r>
            <a:r>
              <a:rPr sz="2000" spc="-55" dirty="0">
                <a:latin typeface="+mn-lt"/>
                <a:cs typeface="Tahoma"/>
              </a:rPr>
              <a:t>as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the</a:t>
            </a:r>
            <a:r>
              <a:rPr sz="2000" spc="-195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second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most</a:t>
            </a:r>
            <a:r>
              <a:rPr sz="2000" spc="-270" dirty="0">
                <a:latin typeface="+mn-lt"/>
                <a:cs typeface="Tahoma"/>
              </a:rPr>
              <a:t> </a:t>
            </a:r>
            <a:r>
              <a:rPr sz="2000" spc="-30" dirty="0">
                <a:latin typeface="+mn-lt"/>
                <a:cs typeface="Tahoma"/>
              </a:rPr>
              <a:t>prevalent</a:t>
            </a:r>
            <a:r>
              <a:rPr sz="2000" spc="37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qualification.</a:t>
            </a:r>
            <a:endParaRPr sz="2000" dirty="0">
              <a:latin typeface="+mn-lt"/>
              <a:cs typeface="Tahoma"/>
            </a:endParaRPr>
          </a:p>
          <a:p>
            <a:pPr marL="360045" marR="648335" indent="-3479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120" dirty="0">
                <a:latin typeface="+mn-lt"/>
                <a:cs typeface="Tahoma"/>
              </a:rPr>
              <a:t>These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findings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underscore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the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importance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of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technical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expertise,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particularly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in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computer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science,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for </a:t>
            </a:r>
            <a:r>
              <a:rPr sz="2000" spc="-114" dirty="0">
                <a:latin typeface="+mn-lt"/>
                <a:cs typeface="Tahoma"/>
              </a:rPr>
              <a:t>maximizing</a:t>
            </a:r>
            <a:r>
              <a:rPr sz="2000" spc="-204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earning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potential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and</a:t>
            </a:r>
            <a:r>
              <a:rPr sz="2000" spc="-18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career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opportunities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in</a:t>
            </a:r>
            <a:r>
              <a:rPr sz="2000" spc="-11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today's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job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market.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44" y="88900"/>
            <a:ext cx="10223246" cy="3582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54" y="444500"/>
            <a:ext cx="5959729" cy="59613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125E80-7FEA-FEB7-DDB6-067BE0FBBEDF}"/>
              </a:ext>
            </a:extLst>
          </p:cNvPr>
          <p:cNvSpPr/>
          <p:nvPr/>
        </p:nvSpPr>
        <p:spPr>
          <a:xfrm>
            <a:off x="6629400" y="685800"/>
            <a:ext cx="5486400" cy="52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Managers emerge as the highest earners according to the graph, indicating the lucrative nature of managerial positions within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Following closely, System Engineers represent the second highest earners, underscoring the significant earning potential associated with technical roles.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19" y="4421504"/>
            <a:ext cx="11232515" cy="15494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6235" marR="11430" indent="-344170" algn="just">
              <a:lnSpc>
                <a:spcPts val="2390"/>
              </a:lnSpc>
              <a:spcBef>
                <a:spcPts val="19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30" dirty="0">
                <a:latin typeface="+mn-lt"/>
                <a:cs typeface="Tahoma"/>
              </a:rPr>
              <a:t>Individuals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from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b="1" dirty="0">
                <a:latin typeface="+mn-lt"/>
                <a:cs typeface="Trebuchet MS"/>
              </a:rPr>
              <a:t>Tier1</a:t>
            </a:r>
            <a:r>
              <a:rPr sz="2000" b="1" spc="-50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ahoma"/>
              </a:rPr>
              <a:t>colleges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exhibit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higher</a:t>
            </a:r>
            <a:r>
              <a:rPr sz="2000" b="1" spc="-70" dirty="0">
                <a:latin typeface="+mn-lt"/>
                <a:cs typeface="Trebuchet MS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earnings</a:t>
            </a:r>
            <a:r>
              <a:rPr sz="2000" b="1" spc="-65" dirty="0">
                <a:latin typeface="+mn-lt"/>
                <a:cs typeface="Trebuchet MS"/>
              </a:rPr>
              <a:t> </a:t>
            </a:r>
            <a:r>
              <a:rPr sz="2000" spc="-25" dirty="0">
                <a:latin typeface="+mn-lt"/>
                <a:cs typeface="Tahoma"/>
              </a:rPr>
              <a:t>compared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to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their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counterparts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from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Tier2 	</a:t>
            </a:r>
            <a:r>
              <a:rPr sz="2000" spc="-75" dirty="0">
                <a:latin typeface="+mn-lt"/>
                <a:cs typeface="Tahoma"/>
              </a:rPr>
              <a:t>institutions,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reflecting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20" dirty="0">
                <a:latin typeface="+mn-lt"/>
                <a:cs typeface="Tahoma"/>
              </a:rPr>
              <a:t>the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perceived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value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40" dirty="0">
                <a:latin typeface="+mn-lt"/>
                <a:cs typeface="Tahoma"/>
              </a:rPr>
              <a:t>and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prestige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associated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with</a:t>
            </a:r>
            <a:r>
              <a:rPr sz="2000" spc="-50" dirty="0">
                <a:latin typeface="+mn-lt"/>
                <a:cs typeface="Tahoma"/>
              </a:rPr>
              <a:t> Tier1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educational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institutions.</a:t>
            </a:r>
            <a:endParaRPr sz="2000" dirty="0">
              <a:latin typeface="+mn-lt"/>
              <a:cs typeface="Tahoma"/>
            </a:endParaRPr>
          </a:p>
          <a:p>
            <a:pPr marL="356235" marR="5080" indent="-344170" algn="just">
              <a:lnSpc>
                <a:spcPts val="2390"/>
              </a:lnSpc>
              <a:spcBef>
                <a:spcPts val="35"/>
              </a:spcBef>
              <a:buFont typeface="Arial"/>
              <a:buChar char="•"/>
              <a:tabLst>
                <a:tab pos="360045" algn="l"/>
              </a:tabLst>
            </a:pPr>
            <a:r>
              <a:rPr sz="2000" dirty="0">
                <a:latin typeface="+mn-lt"/>
                <a:cs typeface="Tahoma"/>
              </a:rPr>
              <a:t>The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data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underscores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significant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impact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college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tier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on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earnings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potential,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highlighting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the 	advantages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afforded</a:t>
            </a:r>
            <a:r>
              <a:rPr sz="2000" dirty="0">
                <a:latin typeface="+mn-lt"/>
                <a:cs typeface="Tahoma"/>
              </a:rPr>
              <a:t> to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graduates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from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Tier1 colleges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terms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career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spc="-30" dirty="0">
                <a:latin typeface="+mn-lt"/>
                <a:cs typeface="Tahoma"/>
              </a:rPr>
              <a:t>advancement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and </a:t>
            </a:r>
            <a:r>
              <a:rPr sz="2000" spc="-10" dirty="0">
                <a:latin typeface="+mn-lt"/>
                <a:cs typeface="Tahoma"/>
              </a:rPr>
              <a:t>salary 	prospects.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819" y="304800"/>
            <a:ext cx="10793095" cy="36118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83" y="680017"/>
            <a:ext cx="10923017" cy="14352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latin typeface="+mn-lt"/>
              </a:rPr>
              <a:t>About</a:t>
            </a:r>
            <a:r>
              <a:rPr sz="2400" spc="-15" dirty="0">
                <a:latin typeface="+mn-lt"/>
              </a:rPr>
              <a:t> </a:t>
            </a:r>
            <a:r>
              <a:rPr sz="2400" dirty="0">
                <a:latin typeface="+mn-lt"/>
              </a:rPr>
              <a:t>Me</a:t>
            </a:r>
            <a:r>
              <a:rPr sz="2400" spc="-5" dirty="0">
                <a:latin typeface="+mn-lt"/>
              </a:rPr>
              <a:t> </a:t>
            </a:r>
            <a:endParaRPr sz="2400" dirty="0">
              <a:latin typeface="+mn-lt"/>
            </a:endParaRPr>
          </a:p>
          <a:p>
            <a:pPr marL="12700" marR="5080">
              <a:lnSpc>
                <a:spcPct val="109000"/>
              </a:lnSpc>
              <a:spcBef>
                <a:spcPts val="125"/>
              </a:spcBef>
            </a:pPr>
            <a:r>
              <a:rPr lang="en-US" sz="2000" b="0" spc="-120" dirty="0">
                <a:solidFill>
                  <a:srgbClr val="0D0D0D"/>
                </a:solidFill>
                <a:latin typeface="+mn-lt"/>
                <a:cs typeface="Tahoma"/>
              </a:rPr>
              <a:t>My name is Shaik </a:t>
            </a:r>
            <a:r>
              <a:rPr lang="en-US" sz="2000" b="0" spc="-120" dirty="0" err="1">
                <a:solidFill>
                  <a:srgbClr val="0D0D0D"/>
                </a:solidFill>
                <a:latin typeface="+mn-lt"/>
                <a:cs typeface="Tahoma"/>
              </a:rPr>
              <a:t>Shaheer</a:t>
            </a:r>
            <a:r>
              <a:rPr lang="en-US" sz="2000" b="0" spc="-120" dirty="0">
                <a:solidFill>
                  <a:srgbClr val="0D0D0D"/>
                </a:solidFill>
                <a:latin typeface="+mn-lt"/>
                <a:cs typeface="Tahoma"/>
              </a:rPr>
              <a:t>, and I possess a Bachelor of Technology degree in Civil Engineering. Data</a:t>
            </a:r>
            <a:r>
              <a:rPr sz="2000" b="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10" dirty="0">
                <a:solidFill>
                  <a:srgbClr val="0D0D0D"/>
                </a:solidFill>
                <a:latin typeface="+mn-lt"/>
                <a:cs typeface="Tahoma"/>
              </a:rPr>
              <a:t>Science</a:t>
            </a:r>
            <a:r>
              <a:rPr sz="2000" b="0"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05" dirty="0">
                <a:solidFill>
                  <a:srgbClr val="0D0D0D"/>
                </a:solidFill>
                <a:latin typeface="+mn-lt"/>
                <a:cs typeface="Tahoma"/>
              </a:rPr>
              <a:t>enthusiast</a:t>
            </a:r>
            <a:r>
              <a:rPr sz="2000" b="0" spc="-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00" dirty="0">
                <a:solidFill>
                  <a:srgbClr val="0D0D0D"/>
                </a:solidFill>
                <a:latin typeface="+mn-lt"/>
                <a:cs typeface="Tahoma"/>
              </a:rPr>
              <a:t>with</a:t>
            </a:r>
            <a:r>
              <a:rPr sz="2000" b="0" spc="-2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10" dirty="0">
                <a:solidFill>
                  <a:srgbClr val="0D0D0D"/>
                </a:solidFill>
                <a:latin typeface="+mn-lt"/>
                <a:cs typeface="Tahoma"/>
              </a:rPr>
              <a:t>strong</a:t>
            </a:r>
            <a:r>
              <a:rPr sz="2000" b="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80" dirty="0">
                <a:solidFill>
                  <a:srgbClr val="0D0D0D"/>
                </a:solidFill>
                <a:latin typeface="+mn-lt"/>
                <a:cs typeface="Tahoma"/>
              </a:rPr>
              <a:t>skills</a:t>
            </a:r>
            <a:r>
              <a:rPr sz="2000" b="0"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85" dirty="0">
                <a:solidFill>
                  <a:srgbClr val="0D0D0D"/>
                </a:solidFill>
                <a:latin typeface="+mn-lt"/>
                <a:cs typeface="Tahoma"/>
              </a:rPr>
              <a:t>in</a:t>
            </a:r>
            <a:r>
              <a:rPr sz="2000" b="0"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10" dirty="0">
                <a:solidFill>
                  <a:srgbClr val="0D0D0D"/>
                </a:solidFill>
                <a:latin typeface="+mn-lt"/>
                <a:cs typeface="Tahoma"/>
              </a:rPr>
              <a:t>python,</a:t>
            </a:r>
            <a:r>
              <a:rPr sz="2000" b="0"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20" dirty="0">
                <a:solidFill>
                  <a:srgbClr val="0D0D0D"/>
                </a:solidFill>
                <a:latin typeface="+mn-lt"/>
                <a:cs typeface="Tahoma"/>
              </a:rPr>
              <a:t>machine</a:t>
            </a:r>
            <a:r>
              <a:rPr sz="2000" b="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05" dirty="0">
                <a:solidFill>
                  <a:srgbClr val="0D0D0D"/>
                </a:solidFill>
                <a:latin typeface="+mn-lt"/>
                <a:cs typeface="Tahoma"/>
              </a:rPr>
              <a:t>learning</a:t>
            </a:r>
            <a:r>
              <a:rPr sz="2000" b="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z="2000" b="0"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90" dirty="0">
                <a:solidFill>
                  <a:srgbClr val="0D0D0D"/>
                </a:solidFill>
                <a:latin typeface="+mn-lt"/>
                <a:cs typeface="Tahoma"/>
              </a:rPr>
              <a:t>statictics</a:t>
            </a:r>
            <a:r>
              <a:rPr sz="2000" b="0" spc="-2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25" dirty="0">
                <a:solidFill>
                  <a:srgbClr val="0D0D0D"/>
                </a:solidFill>
                <a:latin typeface="+mn-lt"/>
                <a:cs typeface="Tahoma"/>
              </a:rPr>
              <a:t>and</a:t>
            </a:r>
            <a:r>
              <a:rPr sz="2000" b="0"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20" dirty="0">
                <a:solidFill>
                  <a:srgbClr val="0D0D0D"/>
                </a:solidFill>
                <a:latin typeface="+mn-lt"/>
                <a:cs typeface="Tahoma"/>
              </a:rPr>
              <a:t>data </a:t>
            </a:r>
            <a:r>
              <a:rPr sz="2000" b="0" spc="-90" dirty="0">
                <a:solidFill>
                  <a:srgbClr val="0D0D0D"/>
                </a:solidFill>
                <a:latin typeface="+mn-lt"/>
                <a:cs typeface="Tahoma"/>
              </a:rPr>
              <a:t>visualization,</a:t>
            </a:r>
            <a:r>
              <a:rPr sz="2000" b="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10" dirty="0">
                <a:solidFill>
                  <a:srgbClr val="0D0D0D"/>
                </a:solidFill>
                <a:latin typeface="+mn-lt"/>
                <a:cs typeface="Tahoma"/>
              </a:rPr>
              <a:t>seeking</a:t>
            </a:r>
            <a:r>
              <a:rPr sz="2000" b="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14" dirty="0">
                <a:solidFill>
                  <a:srgbClr val="0D0D0D"/>
                </a:solidFill>
                <a:latin typeface="+mn-lt"/>
                <a:cs typeface="Tahoma"/>
              </a:rPr>
              <a:t>an</a:t>
            </a:r>
            <a:r>
              <a:rPr sz="2000" b="0" spc="-1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05" dirty="0">
                <a:solidFill>
                  <a:srgbClr val="0D0D0D"/>
                </a:solidFill>
                <a:latin typeface="+mn-lt"/>
                <a:cs typeface="Tahoma"/>
              </a:rPr>
              <a:t>internship</a:t>
            </a:r>
            <a:r>
              <a:rPr sz="2000" b="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95" dirty="0">
                <a:solidFill>
                  <a:srgbClr val="0D0D0D"/>
                </a:solidFill>
                <a:latin typeface="+mn-lt"/>
                <a:cs typeface="Tahoma"/>
              </a:rPr>
              <a:t>to</a:t>
            </a:r>
            <a:r>
              <a:rPr sz="2000" b="0"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10" dirty="0">
                <a:solidFill>
                  <a:srgbClr val="0D0D0D"/>
                </a:solidFill>
                <a:latin typeface="+mn-lt"/>
                <a:cs typeface="Tahoma"/>
              </a:rPr>
              <a:t>apply</a:t>
            </a:r>
            <a:r>
              <a:rPr sz="2000" b="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20" dirty="0">
                <a:solidFill>
                  <a:srgbClr val="0D0D0D"/>
                </a:solidFill>
                <a:latin typeface="+mn-lt"/>
                <a:cs typeface="Tahoma"/>
              </a:rPr>
              <a:t>academic</a:t>
            </a:r>
            <a:r>
              <a:rPr sz="2000" b="0"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25" dirty="0">
                <a:solidFill>
                  <a:srgbClr val="0D0D0D"/>
                </a:solidFill>
                <a:latin typeface="+mn-lt"/>
                <a:cs typeface="Tahoma"/>
              </a:rPr>
              <a:t>knowledge</a:t>
            </a:r>
            <a:r>
              <a:rPr sz="2000" b="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90" dirty="0">
                <a:solidFill>
                  <a:srgbClr val="0D0D0D"/>
                </a:solidFill>
                <a:latin typeface="+mn-lt"/>
                <a:cs typeface="Tahoma"/>
              </a:rPr>
              <a:t>to</a:t>
            </a:r>
            <a:r>
              <a:rPr sz="2000" b="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70" dirty="0">
                <a:solidFill>
                  <a:srgbClr val="0D0D0D"/>
                </a:solidFill>
                <a:latin typeface="+mn-lt"/>
                <a:cs typeface="Tahoma"/>
              </a:rPr>
              <a:t>real</a:t>
            </a:r>
            <a:r>
              <a:rPr sz="2000" b="0" spc="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25" dirty="0">
                <a:solidFill>
                  <a:srgbClr val="0D0D0D"/>
                </a:solidFill>
                <a:latin typeface="+mn-lt"/>
                <a:cs typeface="Tahoma"/>
              </a:rPr>
              <a:t>–</a:t>
            </a:r>
            <a:r>
              <a:rPr sz="2000" b="0"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114" dirty="0">
                <a:solidFill>
                  <a:srgbClr val="0D0D0D"/>
                </a:solidFill>
                <a:latin typeface="+mn-lt"/>
                <a:cs typeface="Tahoma"/>
              </a:rPr>
              <a:t>world</a:t>
            </a:r>
            <a:r>
              <a:rPr sz="2000" b="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b="0" spc="-20" dirty="0">
                <a:solidFill>
                  <a:srgbClr val="0D0D0D"/>
                </a:solidFill>
                <a:latin typeface="+mn-lt"/>
                <a:cs typeface="Tahoma"/>
              </a:rPr>
              <a:t>projects.</a:t>
            </a:r>
            <a:endParaRPr sz="2000" dirty="0">
              <a:latin typeface="+mn-lt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0566" y="1971128"/>
            <a:ext cx="11026140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25">
              <a:solidFill>
                <a:srgbClr val="FF0000"/>
              </a:solidFill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>
                <a:solidFill>
                  <a:srgbClr val="FF0000"/>
                </a:solidFill>
                <a:latin typeface="+mn-lt"/>
              </a:rPr>
              <a:t>Motivation</a:t>
            </a:r>
            <a:r>
              <a:rPr sz="2400" spc="25">
                <a:solidFill>
                  <a:srgbClr val="FF0000"/>
                </a:solidFill>
                <a:latin typeface="+mn-lt"/>
              </a:rPr>
              <a:t> </a:t>
            </a:r>
            <a:r>
              <a:rPr sz="2400" spc="-125" dirty="0">
                <a:solidFill>
                  <a:srgbClr val="FF0000"/>
                </a:solidFill>
                <a:latin typeface="+mn-lt"/>
              </a:rPr>
              <a:t>for</a:t>
            </a:r>
            <a:r>
              <a:rPr sz="2400" spc="-45" dirty="0">
                <a:solidFill>
                  <a:srgbClr val="FF0000"/>
                </a:solidFill>
                <a:latin typeface="+mn-lt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+mn-lt"/>
              </a:rPr>
              <a:t>Data</a:t>
            </a:r>
            <a:r>
              <a:rPr sz="2400" spc="-25" dirty="0">
                <a:solidFill>
                  <a:srgbClr val="FF0000"/>
                </a:solidFill>
                <a:latin typeface="+mn-l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+mn-lt"/>
              </a:rPr>
              <a:t>Science</a:t>
            </a:r>
            <a:endParaRPr sz="2400" spc="-10" dirty="0">
              <a:latin typeface="+mn-lt"/>
            </a:endParaRPr>
          </a:p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000" b="0" spc="-105" dirty="0">
                <a:latin typeface="+mn-lt"/>
                <a:cs typeface="Tahoma"/>
              </a:rPr>
              <a:t>Following</a:t>
            </a:r>
            <a:r>
              <a:rPr sz="2000" b="0" spc="-55" dirty="0">
                <a:latin typeface="+mn-lt"/>
                <a:cs typeface="Tahoma"/>
              </a:rPr>
              <a:t> </a:t>
            </a:r>
            <a:r>
              <a:rPr sz="2000" b="0" spc="-110" dirty="0">
                <a:latin typeface="+mn-lt"/>
                <a:cs typeface="Tahoma"/>
              </a:rPr>
              <a:t>graduation,</a:t>
            </a:r>
            <a:r>
              <a:rPr sz="2000" b="0" spc="-150" dirty="0">
                <a:latin typeface="+mn-lt"/>
                <a:cs typeface="Tahoma"/>
              </a:rPr>
              <a:t> </a:t>
            </a:r>
            <a:r>
              <a:rPr sz="2000" b="0" dirty="0">
                <a:latin typeface="+mn-lt"/>
                <a:cs typeface="Tahoma"/>
              </a:rPr>
              <a:t>I</a:t>
            </a:r>
            <a:r>
              <a:rPr sz="2000" b="0" spc="-75" dirty="0">
                <a:latin typeface="+mn-lt"/>
                <a:cs typeface="Tahoma"/>
              </a:rPr>
              <a:t> </a:t>
            </a:r>
            <a:r>
              <a:rPr sz="2000" b="0" spc="-100" dirty="0">
                <a:latin typeface="+mn-lt"/>
                <a:cs typeface="Tahoma"/>
              </a:rPr>
              <a:t>found</a:t>
            </a:r>
            <a:r>
              <a:rPr sz="2000" b="0" spc="-5" dirty="0">
                <a:latin typeface="+mn-lt"/>
                <a:cs typeface="Tahoma"/>
              </a:rPr>
              <a:t> </a:t>
            </a:r>
            <a:r>
              <a:rPr sz="2000" b="0" spc="-100" dirty="0">
                <a:latin typeface="+mn-lt"/>
                <a:cs typeface="Tahoma"/>
              </a:rPr>
              <a:t>myself</a:t>
            </a:r>
            <a:r>
              <a:rPr sz="2000" b="0" spc="-25" dirty="0">
                <a:latin typeface="+mn-lt"/>
                <a:cs typeface="Tahoma"/>
              </a:rPr>
              <a:t> </a:t>
            </a:r>
            <a:r>
              <a:rPr sz="2000" b="0" spc="-130" dirty="0">
                <a:latin typeface="+mn-lt"/>
                <a:cs typeface="Tahoma"/>
              </a:rPr>
              <a:t>drawn</a:t>
            </a:r>
            <a:r>
              <a:rPr sz="2000" b="0" spc="-95" dirty="0">
                <a:latin typeface="+mn-lt"/>
                <a:cs typeface="Tahoma"/>
              </a:rPr>
              <a:t> </a:t>
            </a:r>
            <a:r>
              <a:rPr sz="2000" b="0" dirty="0">
                <a:latin typeface="+mn-lt"/>
                <a:cs typeface="Tahoma"/>
              </a:rPr>
              <a:t>to</a:t>
            </a:r>
            <a:r>
              <a:rPr sz="2000" b="0" spc="70" dirty="0">
                <a:latin typeface="+mn-lt"/>
                <a:cs typeface="Tahoma"/>
              </a:rPr>
              <a:t> </a:t>
            </a:r>
            <a:r>
              <a:rPr sz="2000" b="0" spc="-80" dirty="0">
                <a:latin typeface="+mn-lt"/>
                <a:cs typeface="Tahoma"/>
              </a:rPr>
              <a:t>the</a:t>
            </a:r>
            <a:r>
              <a:rPr sz="2000" b="0" spc="-35" dirty="0">
                <a:latin typeface="+mn-lt"/>
                <a:cs typeface="Tahoma"/>
              </a:rPr>
              <a:t> </a:t>
            </a:r>
            <a:r>
              <a:rPr sz="2000" b="0" spc="-114" dirty="0">
                <a:latin typeface="+mn-lt"/>
                <a:cs typeface="Tahoma"/>
              </a:rPr>
              <a:t>world</a:t>
            </a:r>
            <a:r>
              <a:rPr sz="2000" b="0" spc="-95" dirty="0">
                <a:latin typeface="+mn-lt"/>
                <a:cs typeface="Tahoma"/>
              </a:rPr>
              <a:t> </a:t>
            </a:r>
            <a:r>
              <a:rPr sz="2000" b="0" dirty="0">
                <a:latin typeface="+mn-lt"/>
                <a:cs typeface="Tahoma"/>
              </a:rPr>
              <a:t>of</a:t>
            </a:r>
            <a:r>
              <a:rPr sz="2000" b="0" spc="60" dirty="0">
                <a:latin typeface="+mn-lt"/>
                <a:cs typeface="Tahoma"/>
              </a:rPr>
              <a:t> </a:t>
            </a:r>
            <a:r>
              <a:rPr sz="2000" b="0" spc="-85" dirty="0">
                <a:latin typeface="+mn-lt"/>
                <a:cs typeface="Tahoma"/>
              </a:rPr>
              <a:t>Artificial</a:t>
            </a:r>
            <a:r>
              <a:rPr sz="2000" b="0" spc="-75" dirty="0">
                <a:latin typeface="+mn-lt"/>
                <a:cs typeface="Tahoma"/>
              </a:rPr>
              <a:t> </a:t>
            </a:r>
            <a:r>
              <a:rPr sz="2000" b="0" spc="-90" dirty="0">
                <a:latin typeface="+mn-lt"/>
                <a:cs typeface="Tahoma"/>
              </a:rPr>
              <a:t>Intelligence.</a:t>
            </a:r>
            <a:r>
              <a:rPr sz="2000" b="0" spc="-65" dirty="0">
                <a:latin typeface="+mn-lt"/>
                <a:cs typeface="Tahoma"/>
              </a:rPr>
              <a:t> </a:t>
            </a:r>
            <a:r>
              <a:rPr sz="2000" b="0" spc="-105" dirty="0">
                <a:latin typeface="+mn-lt"/>
                <a:cs typeface="Tahoma"/>
              </a:rPr>
              <a:t>Intrigued,</a:t>
            </a:r>
            <a:r>
              <a:rPr sz="2000" b="0" spc="-50" dirty="0">
                <a:latin typeface="+mn-lt"/>
                <a:cs typeface="Tahoma"/>
              </a:rPr>
              <a:t> </a:t>
            </a:r>
            <a:r>
              <a:rPr sz="2000" b="0" spc="-90" dirty="0">
                <a:latin typeface="+mn-lt"/>
                <a:cs typeface="Tahoma"/>
              </a:rPr>
              <a:t>I</a:t>
            </a:r>
            <a:r>
              <a:rPr sz="2000" b="0" spc="-114" dirty="0">
                <a:latin typeface="+mn-lt"/>
                <a:cs typeface="Tahoma"/>
              </a:rPr>
              <a:t> </a:t>
            </a:r>
            <a:r>
              <a:rPr sz="2000" b="0" spc="-125" dirty="0">
                <a:latin typeface="+mn-lt"/>
                <a:cs typeface="Tahoma"/>
              </a:rPr>
              <a:t>embarked</a:t>
            </a:r>
            <a:r>
              <a:rPr sz="2000" b="0" spc="-100" dirty="0">
                <a:latin typeface="+mn-lt"/>
                <a:cs typeface="Tahoma"/>
              </a:rPr>
              <a:t> </a:t>
            </a:r>
            <a:r>
              <a:rPr sz="2000" b="0" spc="-85" dirty="0">
                <a:latin typeface="+mn-lt"/>
                <a:cs typeface="Tahoma"/>
              </a:rPr>
              <a:t>on</a:t>
            </a:r>
            <a:r>
              <a:rPr sz="2000" b="0" spc="-15" dirty="0">
                <a:latin typeface="+mn-lt"/>
                <a:cs typeface="Tahoma"/>
              </a:rPr>
              <a:t> </a:t>
            </a:r>
            <a:r>
              <a:rPr sz="2000" b="0" spc="-50" dirty="0">
                <a:latin typeface="+mn-lt"/>
                <a:cs typeface="Tahoma"/>
              </a:rPr>
              <a:t>a </a:t>
            </a:r>
            <a:r>
              <a:rPr sz="2000" b="0" spc="-95" dirty="0">
                <a:latin typeface="+mn-lt"/>
                <a:cs typeface="Tahoma"/>
              </a:rPr>
              <a:t>journey</a:t>
            </a:r>
            <a:r>
              <a:rPr sz="2000" b="0" spc="-65" dirty="0">
                <a:latin typeface="+mn-lt"/>
                <a:cs typeface="Tahoma"/>
              </a:rPr>
              <a:t> </a:t>
            </a:r>
            <a:r>
              <a:rPr sz="2000" b="0" spc="-20" dirty="0">
                <a:latin typeface="+mn-lt"/>
                <a:cs typeface="Tahoma"/>
              </a:rPr>
              <a:t>of</a:t>
            </a:r>
            <a:r>
              <a:rPr sz="2000" b="0" spc="-135" dirty="0">
                <a:latin typeface="+mn-lt"/>
                <a:cs typeface="Tahoma"/>
              </a:rPr>
              <a:t> </a:t>
            </a:r>
            <a:r>
              <a:rPr sz="2000" b="0" spc="-85" dirty="0">
                <a:latin typeface="+mn-lt"/>
                <a:cs typeface="Tahoma"/>
              </a:rPr>
              <a:t>exploration,</a:t>
            </a:r>
            <a:r>
              <a:rPr sz="2000" b="0" spc="-70" dirty="0">
                <a:latin typeface="+mn-lt"/>
                <a:cs typeface="Tahoma"/>
              </a:rPr>
              <a:t> </a:t>
            </a:r>
            <a:r>
              <a:rPr sz="2000" b="0" spc="-100" dirty="0">
                <a:latin typeface="+mn-lt"/>
                <a:cs typeface="Tahoma"/>
              </a:rPr>
              <a:t>seeking</a:t>
            </a:r>
            <a:r>
              <a:rPr sz="2000" b="0" spc="-55" dirty="0">
                <a:latin typeface="+mn-lt"/>
                <a:cs typeface="Tahoma"/>
              </a:rPr>
              <a:t> </a:t>
            </a:r>
            <a:r>
              <a:rPr sz="2000" b="0" spc="-40" dirty="0">
                <a:latin typeface="+mn-lt"/>
                <a:cs typeface="Tahoma"/>
              </a:rPr>
              <a:t>the</a:t>
            </a:r>
            <a:r>
              <a:rPr sz="2000" b="0" spc="-30" dirty="0">
                <a:latin typeface="+mn-lt"/>
                <a:cs typeface="Tahoma"/>
              </a:rPr>
              <a:t> </a:t>
            </a:r>
            <a:r>
              <a:rPr sz="2000" b="0" spc="-95" dirty="0">
                <a:latin typeface="+mn-lt"/>
                <a:cs typeface="Tahoma"/>
              </a:rPr>
              <a:t>right</a:t>
            </a:r>
            <a:r>
              <a:rPr sz="2000" b="0" spc="-60" dirty="0">
                <a:latin typeface="+mn-lt"/>
                <a:cs typeface="Tahoma"/>
              </a:rPr>
              <a:t> </a:t>
            </a:r>
            <a:r>
              <a:rPr sz="2000" b="0" spc="-95" dirty="0">
                <a:latin typeface="+mn-lt"/>
                <a:cs typeface="Tahoma"/>
              </a:rPr>
              <a:t>path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spc="-20" dirty="0">
                <a:latin typeface="+mn-lt"/>
                <a:cs typeface="Tahoma"/>
              </a:rPr>
              <a:t>to</a:t>
            </a:r>
            <a:r>
              <a:rPr sz="2000" b="0" spc="-40" dirty="0">
                <a:latin typeface="+mn-lt"/>
                <a:cs typeface="Tahoma"/>
              </a:rPr>
              <a:t> </a:t>
            </a:r>
            <a:r>
              <a:rPr sz="2000" b="0" spc="-100" dirty="0">
                <a:latin typeface="+mn-lt"/>
                <a:cs typeface="Tahoma"/>
              </a:rPr>
              <a:t>align</a:t>
            </a:r>
            <a:r>
              <a:rPr sz="2000" b="0" spc="-60" dirty="0">
                <a:latin typeface="+mn-lt"/>
                <a:cs typeface="Tahoma"/>
              </a:rPr>
              <a:t> </a:t>
            </a:r>
            <a:r>
              <a:rPr sz="2000" b="0" spc="-70" dirty="0">
                <a:latin typeface="+mn-lt"/>
                <a:cs typeface="Tahoma"/>
              </a:rPr>
              <a:t>with</a:t>
            </a:r>
            <a:r>
              <a:rPr sz="2000" b="0" spc="-25" dirty="0">
                <a:latin typeface="+mn-lt"/>
                <a:cs typeface="Tahoma"/>
              </a:rPr>
              <a:t> </a:t>
            </a:r>
            <a:r>
              <a:rPr sz="2000" b="0" spc="-150" dirty="0">
                <a:latin typeface="+mn-lt"/>
                <a:cs typeface="Tahoma"/>
              </a:rPr>
              <a:t>my</a:t>
            </a:r>
            <a:r>
              <a:rPr sz="2000" b="0" spc="-50" dirty="0">
                <a:latin typeface="+mn-lt"/>
                <a:cs typeface="Tahoma"/>
              </a:rPr>
              <a:t> </a:t>
            </a:r>
            <a:r>
              <a:rPr sz="2000" b="0" spc="-80" dirty="0">
                <a:latin typeface="+mn-lt"/>
                <a:cs typeface="Tahoma"/>
              </a:rPr>
              <a:t>interests.</a:t>
            </a:r>
            <a:r>
              <a:rPr sz="2000" b="0" dirty="0">
                <a:latin typeface="+mn-lt"/>
                <a:cs typeface="Tahoma"/>
              </a:rPr>
              <a:t> </a:t>
            </a:r>
            <a:r>
              <a:rPr sz="2000" b="0" spc="-110" dirty="0">
                <a:latin typeface="+mn-lt"/>
                <a:cs typeface="Tahoma"/>
              </a:rPr>
              <a:t>Through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spc="-110" dirty="0">
                <a:latin typeface="+mn-lt"/>
                <a:cs typeface="Tahoma"/>
              </a:rPr>
              <a:t>research</a:t>
            </a:r>
            <a:r>
              <a:rPr sz="2000" b="0" spc="-65" dirty="0">
                <a:latin typeface="+mn-lt"/>
                <a:cs typeface="Tahoma"/>
              </a:rPr>
              <a:t> </a:t>
            </a:r>
            <a:r>
              <a:rPr sz="2000" b="0" spc="-25" dirty="0">
                <a:latin typeface="+mn-lt"/>
                <a:cs typeface="Tahoma"/>
              </a:rPr>
              <a:t>and </a:t>
            </a:r>
            <a:r>
              <a:rPr sz="2000" b="0" spc="-95" dirty="0">
                <a:latin typeface="+mn-lt"/>
                <a:cs typeface="Tahoma"/>
              </a:rPr>
              <a:t>introspection,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dirty="0">
                <a:latin typeface="+mn-lt"/>
                <a:cs typeface="Tahoma"/>
              </a:rPr>
              <a:t>I</a:t>
            </a:r>
            <a:r>
              <a:rPr sz="2000" b="0" spc="-40" dirty="0">
                <a:latin typeface="+mn-lt"/>
                <a:cs typeface="Tahoma"/>
              </a:rPr>
              <a:t> </a:t>
            </a:r>
            <a:r>
              <a:rPr sz="2000" b="0" spc="-105" dirty="0">
                <a:latin typeface="+mn-lt"/>
                <a:cs typeface="Tahoma"/>
              </a:rPr>
              <a:t>discovered</a:t>
            </a:r>
            <a:r>
              <a:rPr sz="2000" b="0" spc="-50" dirty="0">
                <a:latin typeface="+mn-lt"/>
                <a:cs typeface="Tahoma"/>
              </a:rPr>
              <a:t> </a:t>
            </a:r>
            <a:r>
              <a:rPr sz="2000" b="0" spc="-95" dirty="0">
                <a:latin typeface="+mn-lt"/>
                <a:cs typeface="Tahoma"/>
              </a:rPr>
              <a:t>that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spc="-120" dirty="0">
                <a:latin typeface="+mn-lt"/>
                <a:cs typeface="Tahoma"/>
              </a:rPr>
              <a:t>Data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spc="-110" dirty="0">
                <a:latin typeface="+mn-lt"/>
                <a:cs typeface="Tahoma"/>
              </a:rPr>
              <a:t>Science</a:t>
            </a:r>
            <a:r>
              <a:rPr sz="2000" b="0" spc="-40" dirty="0">
                <a:latin typeface="+mn-lt"/>
                <a:cs typeface="Tahoma"/>
              </a:rPr>
              <a:t> </a:t>
            </a:r>
            <a:r>
              <a:rPr sz="2000" b="0" spc="-110" dirty="0">
                <a:latin typeface="+mn-lt"/>
                <a:cs typeface="Tahoma"/>
              </a:rPr>
              <a:t>resonates</a:t>
            </a:r>
            <a:r>
              <a:rPr sz="2000" b="0" spc="-35" dirty="0">
                <a:latin typeface="+mn-lt"/>
                <a:cs typeface="Tahoma"/>
              </a:rPr>
              <a:t> </a:t>
            </a:r>
            <a:r>
              <a:rPr sz="2000" b="0" spc="-120" dirty="0">
                <a:latin typeface="+mn-lt"/>
                <a:cs typeface="Tahoma"/>
              </a:rPr>
              <a:t>deeply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spc="-105" dirty="0">
                <a:latin typeface="+mn-lt"/>
                <a:cs typeface="Tahoma"/>
              </a:rPr>
              <a:t>with</a:t>
            </a:r>
            <a:r>
              <a:rPr sz="2000" b="0" spc="-35" dirty="0">
                <a:latin typeface="+mn-lt"/>
                <a:cs typeface="Tahoma"/>
              </a:rPr>
              <a:t> </a:t>
            </a:r>
            <a:r>
              <a:rPr sz="2000" b="0" spc="-130" dirty="0">
                <a:latin typeface="+mn-lt"/>
                <a:cs typeface="Tahoma"/>
              </a:rPr>
              <a:t>me,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spc="-100" dirty="0">
                <a:latin typeface="+mn-lt"/>
                <a:cs typeface="Tahoma"/>
              </a:rPr>
              <a:t>offering</a:t>
            </a:r>
            <a:r>
              <a:rPr sz="2000" b="0" spc="-40" dirty="0">
                <a:latin typeface="+mn-lt"/>
                <a:cs typeface="Tahoma"/>
              </a:rPr>
              <a:t> </a:t>
            </a:r>
            <a:r>
              <a:rPr sz="2000" b="0" spc="-125" dirty="0">
                <a:latin typeface="+mn-lt"/>
                <a:cs typeface="Tahoma"/>
              </a:rPr>
              <a:t>a</a:t>
            </a:r>
            <a:r>
              <a:rPr sz="2000" b="0" spc="-40" dirty="0">
                <a:latin typeface="+mn-lt"/>
                <a:cs typeface="Tahoma"/>
              </a:rPr>
              <a:t> </a:t>
            </a:r>
            <a:r>
              <a:rPr sz="2000" b="0" spc="-100" dirty="0">
                <a:latin typeface="+mn-lt"/>
                <a:cs typeface="Tahoma"/>
              </a:rPr>
              <a:t>perfect</a:t>
            </a:r>
            <a:r>
              <a:rPr sz="2000" b="0" spc="-45" dirty="0">
                <a:latin typeface="+mn-lt"/>
                <a:cs typeface="Tahoma"/>
              </a:rPr>
              <a:t> </a:t>
            </a:r>
            <a:r>
              <a:rPr sz="2000" b="0" spc="-60" dirty="0">
                <a:latin typeface="+mn-lt"/>
                <a:cs typeface="Tahoma"/>
              </a:rPr>
              <a:t>fit</a:t>
            </a:r>
            <a:r>
              <a:rPr sz="2000" b="0" spc="-35" dirty="0">
                <a:latin typeface="+mn-lt"/>
                <a:cs typeface="Tahoma"/>
              </a:rPr>
              <a:t> </a:t>
            </a:r>
            <a:r>
              <a:rPr sz="2000" b="0" spc="-95" dirty="0">
                <a:latin typeface="+mn-lt"/>
                <a:cs typeface="Tahoma"/>
              </a:rPr>
              <a:t>for</a:t>
            </a:r>
            <a:r>
              <a:rPr sz="2000" b="0" spc="-30" dirty="0">
                <a:latin typeface="+mn-lt"/>
                <a:cs typeface="Tahoma"/>
              </a:rPr>
              <a:t> </a:t>
            </a:r>
            <a:r>
              <a:rPr sz="2000" b="0" spc="-25" dirty="0">
                <a:latin typeface="+mn-lt"/>
                <a:cs typeface="Tahoma"/>
              </a:rPr>
              <a:t>my </a:t>
            </a:r>
            <a:r>
              <a:rPr sz="2000" b="0" spc="-10" dirty="0">
                <a:latin typeface="+mn-lt"/>
                <a:cs typeface="Tahoma"/>
              </a:rPr>
              <a:t>aspirations</a:t>
            </a:r>
            <a:r>
              <a:rPr sz="2000" b="0" spc="-245" dirty="0">
                <a:latin typeface="+mn-lt"/>
                <a:cs typeface="Tahoma"/>
              </a:rPr>
              <a:t> </a:t>
            </a:r>
            <a:r>
              <a:rPr sz="2000" b="0" spc="-10" dirty="0">
                <a:latin typeface="+mn-lt"/>
                <a:cs typeface="Tahoma"/>
              </a:rPr>
              <a:t>and</a:t>
            </a:r>
            <a:r>
              <a:rPr sz="2000" b="0" spc="-180" dirty="0">
                <a:latin typeface="+mn-lt"/>
                <a:cs typeface="Tahoma"/>
              </a:rPr>
              <a:t> </a:t>
            </a:r>
            <a:r>
              <a:rPr sz="2000" b="0" spc="-10" dirty="0">
                <a:latin typeface="+mn-lt"/>
                <a:cs typeface="Tahoma"/>
              </a:rPr>
              <a:t>skills.</a:t>
            </a:r>
            <a:endParaRPr sz="2400" dirty="0"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763905" algn="l"/>
              </a:tabLst>
            </a:pPr>
            <a:endParaRPr lang="en-US" sz="2400" spc="-20" dirty="0">
              <a:solidFill>
                <a:srgbClr val="FF0000"/>
              </a:solidFill>
              <a:latin typeface="+mn-lt"/>
            </a:endParaRPr>
          </a:p>
          <a:p>
            <a:pPr marL="12700">
              <a:lnSpc>
                <a:spcPct val="100000"/>
              </a:lnSpc>
              <a:tabLst>
                <a:tab pos="763905" algn="l"/>
              </a:tabLst>
            </a:pPr>
            <a:r>
              <a:rPr sz="2400" spc="-20" dirty="0">
                <a:solidFill>
                  <a:srgbClr val="FF0000"/>
                </a:solidFill>
                <a:latin typeface="+mn-lt"/>
              </a:rPr>
              <a:t>Work</a:t>
            </a:r>
            <a:r>
              <a:rPr sz="2400" dirty="0">
                <a:solidFill>
                  <a:srgbClr val="FF0000"/>
                </a:solidFill>
                <a:latin typeface="+mn-lt"/>
              </a:rPr>
              <a:t>	</a:t>
            </a:r>
            <a:r>
              <a:rPr sz="2400" spc="-105" dirty="0">
                <a:solidFill>
                  <a:srgbClr val="FF0000"/>
                </a:solidFill>
                <a:latin typeface="+mn-lt"/>
              </a:rPr>
              <a:t>Experience</a:t>
            </a:r>
            <a:endParaRPr sz="2400" spc="-105" dirty="0">
              <a:latin typeface="+mn-lt"/>
            </a:endParaRPr>
          </a:p>
          <a:p>
            <a:pPr marL="12700">
              <a:spcBef>
                <a:spcPts val="75"/>
              </a:spcBef>
              <a:tabLst>
                <a:tab pos="6292850" algn="l"/>
              </a:tabLst>
            </a:pPr>
            <a:r>
              <a:rPr lang="en-US" sz="2000" b="0" dirty="0">
                <a:solidFill>
                  <a:srgbClr val="0D0D0D"/>
                </a:solidFill>
                <a:effectLst/>
                <a:latin typeface="+mn-lt"/>
                <a:ea typeface="Tahoma" panose="020B0604030504040204" pitchFamily="34" charset="0"/>
              </a:rPr>
              <a:t>At present, I occupy the role of Data Science Intern at Innomatics Research Labs, actively enhancing my expertise in data analysis and computational techniques</a:t>
            </a:r>
            <a:r>
              <a:rPr lang="en-US" sz="2000" b="0" dirty="0">
                <a:effectLst/>
                <a:latin typeface="+mn-lt"/>
                <a:ea typeface="Tahoma" panose="020B0604030504040204" pitchFamily="34" charset="0"/>
              </a:rPr>
              <a:t>.</a:t>
            </a:r>
          </a:p>
          <a:p>
            <a:pPr marL="12700">
              <a:spcBef>
                <a:spcPts val="75"/>
              </a:spcBef>
              <a:tabLst>
                <a:tab pos="6292850" algn="l"/>
              </a:tabLst>
            </a:pPr>
            <a:endParaRPr lang="en-US" sz="2000" b="0" spc="-125" dirty="0">
              <a:solidFill>
                <a:srgbClr val="FF0000"/>
              </a:solidFill>
              <a:latin typeface="+mn-lt"/>
              <a:ea typeface="Tahoma" panose="020B0604030504040204" pitchFamily="34" charset="0"/>
              <a:hlinkClick r:id="rId2" tooltip="https://www.linkedin.com/in/skshaheer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2700">
              <a:spcBef>
                <a:spcPts val="75"/>
              </a:spcBef>
              <a:tabLst>
                <a:tab pos="6292850" algn="l"/>
              </a:tabLst>
            </a:pPr>
            <a:r>
              <a:rPr lang="en-US" sz="2000" b="0" spc="-125" dirty="0">
                <a:solidFill>
                  <a:schemeClr val="accent1"/>
                </a:solidFill>
                <a:latin typeface="+mn-lt"/>
                <a:ea typeface="Tahoma" panose="020B0604030504040204" pitchFamily="34" charset="0"/>
                <a:hlinkClick r:id="rId2" tooltip="https://www.linkedin.com/in/skshahe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https://www.linkedin.com/in/skshaheer/</a:t>
            </a:r>
            <a:endParaRPr lang="en-US" sz="2000" b="0" spc="-125" dirty="0">
              <a:solidFill>
                <a:schemeClr val="accent1"/>
              </a:solidFill>
              <a:latin typeface="+mn-lt"/>
              <a:ea typeface="Tahoma" panose="020B0604030504040204" pitchFamily="34" charset="0"/>
            </a:endParaRPr>
          </a:p>
          <a:p>
            <a:pPr marL="12700">
              <a:spcBef>
                <a:spcPts val="75"/>
              </a:spcBef>
              <a:tabLst>
                <a:tab pos="6292850" algn="l"/>
              </a:tabLst>
            </a:pPr>
            <a:r>
              <a:rPr lang="en-US" sz="2000" b="0" spc="-10" dirty="0">
                <a:solidFill>
                  <a:schemeClr val="accent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https://github.com/shaikshaheer123</a:t>
            </a:r>
            <a:endParaRPr sz="2000" b="0" spc="-1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6200" y="5972263"/>
            <a:ext cx="2940050" cy="4457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772" y="4340733"/>
            <a:ext cx="10633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1315" algn="l"/>
              </a:tabLst>
            </a:pPr>
            <a:r>
              <a:rPr sz="2000" dirty="0">
                <a:latin typeface="+mn-lt"/>
                <a:cs typeface="Tahoma"/>
              </a:rPr>
              <a:t>Looks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like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gender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is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not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influencing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salaries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.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both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males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and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females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are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earning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same</a:t>
            </a:r>
            <a:r>
              <a:rPr sz="2000" spc="-10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6408"/>
            <a:ext cx="10749915" cy="39563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327" y="4349877"/>
            <a:ext cx="11497945" cy="30912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8600">
              <a:lnSpc>
                <a:spcPct val="101000"/>
              </a:lnSpc>
              <a:spcBef>
                <a:spcPts val="80"/>
              </a:spcBef>
              <a:buFont typeface="Symbol"/>
              <a:buChar char=""/>
              <a:tabLst>
                <a:tab pos="241300" algn="l"/>
                <a:tab pos="245110" algn="l"/>
              </a:tabLst>
            </a:pP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+mn-lt"/>
                <a:cs typeface="Arial"/>
              </a:rPr>
              <a:t>Looks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like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college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tier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and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collegeGPA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have</a:t>
            </a:r>
            <a:r>
              <a:rPr sz="2000" spc="175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no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significance.</a:t>
            </a:r>
            <a:r>
              <a:rPr sz="2000" spc="165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The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GPA</a:t>
            </a:r>
            <a:r>
              <a:rPr sz="2000" spc="16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is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not</a:t>
            </a:r>
            <a:r>
              <a:rPr sz="2000" spc="170" dirty="0">
                <a:latin typeface="+mn-lt"/>
                <a:cs typeface="Arial"/>
              </a:rPr>
              <a:t> </a:t>
            </a:r>
            <a:r>
              <a:rPr sz="2000" dirty="0">
                <a:latin typeface="+mn-lt"/>
                <a:cs typeface="Arial"/>
              </a:rPr>
              <a:t>influencial</a:t>
            </a:r>
            <a:r>
              <a:rPr sz="2000" spc="165" dirty="0">
                <a:latin typeface="+mn-lt"/>
                <a:cs typeface="Arial"/>
              </a:rPr>
              <a:t> </a:t>
            </a:r>
            <a:r>
              <a:rPr sz="2000" spc="-25" dirty="0">
                <a:latin typeface="+mn-lt"/>
                <a:cs typeface="Arial"/>
              </a:rPr>
              <a:t>by </a:t>
            </a:r>
            <a:r>
              <a:rPr sz="2000" dirty="0">
                <a:latin typeface="+mn-lt"/>
                <a:cs typeface="Arial"/>
              </a:rPr>
              <a:t>college</a:t>
            </a:r>
            <a:r>
              <a:rPr sz="2000" spc="-20" dirty="0">
                <a:latin typeface="+mn-lt"/>
                <a:cs typeface="Arial"/>
              </a:rPr>
              <a:t> </a:t>
            </a:r>
            <a:r>
              <a:rPr sz="2000" spc="-10" dirty="0">
                <a:latin typeface="+mn-lt"/>
                <a:cs typeface="Arial"/>
              </a:rPr>
              <a:t>tier.</a:t>
            </a:r>
            <a:endParaRPr sz="2000" dirty="0">
              <a:latin typeface="+mn-lt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29" y="216408"/>
            <a:ext cx="11530330" cy="39136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319" y="973581"/>
            <a:ext cx="2917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>
                <a:solidFill>
                  <a:srgbClr val="000000"/>
                </a:solidFill>
              </a:rPr>
              <a:t>Research</a:t>
            </a:r>
            <a:r>
              <a:rPr sz="2800" spc="-229" dirty="0">
                <a:solidFill>
                  <a:srgbClr val="000000"/>
                </a:solidFill>
              </a:rPr>
              <a:t> </a:t>
            </a:r>
            <a:r>
              <a:rPr sz="2800" spc="-135" dirty="0">
                <a:solidFill>
                  <a:srgbClr val="000000"/>
                </a:solidFill>
              </a:rPr>
              <a:t>Questions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8319" y="1407921"/>
            <a:ext cx="10759440" cy="22240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0045" marR="5080" indent="-347980">
              <a:lnSpc>
                <a:spcPct val="99400"/>
              </a:lnSpc>
              <a:spcBef>
                <a:spcPts val="114"/>
              </a:spcBef>
              <a:buChar char="•"/>
              <a:tabLst>
                <a:tab pos="360045" algn="l"/>
                <a:tab pos="423545" algn="l"/>
              </a:tabLst>
            </a:pPr>
            <a:r>
              <a:rPr sz="2000" dirty="0">
                <a:latin typeface="Arial"/>
                <a:cs typeface="Arial"/>
              </a:rPr>
              <a:t>	</a:t>
            </a:r>
            <a:r>
              <a:rPr sz="2000" spc="-95" dirty="0">
                <a:latin typeface="+mn-lt"/>
                <a:cs typeface="Tahoma"/>
              </a:rPr>
              <a:t>Times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India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article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dated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Jan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18,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2019,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states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that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“After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doing</a:t>
            </a:r>
            <a:r>
              <a:rPr sz="2000" spc="-60" dirty="0">
                <a:latin typeface="+mn-lt"/>
                <a:cs typeface="Tahoma"/>
              </a:rPr>
              <a:t> your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Computer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Science </a:t>
            </a:r>
            <a:r>
              <a:rPr sz="2000" spc="-110" dirty="0">
                <a:latin typeface="+mn-lt"/>
                <a:cs typeface="Tahoma"/>
              </a:rPr>
              <a:t>Engineering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if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you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take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up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jobs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30" dirty="0">
                <a:latin typeface="+mn-lt"/>
                <a:cs typeface="Tahoma"/>
              </a:rPr>
              <a:t>as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a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Programming</a:t>
            </a:r>
            <a:r>
              <a:rPr sz="2000" spc="-34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Analyst,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Software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Engineer,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Hardware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Engineer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and </a:t>
            </a:r>
            <a:r>
              <a:rPr sz="2000" spc="-110" dirty="0">
                <a:latin typeface="+mn-lt"/>
                <a:cs typeface="Tahoma"/>
              </a:rPr>
              <a:t>Associate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Engineer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you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can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earn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up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to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2.53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lakhs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as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a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fresh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graduate.”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Test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this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claim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with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the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20" dirty="0">
                <a:latin typeface="+mn-lt"/>
                <a:cs typeface="Tahoma"/>
              </a:rPr>
              <a:t>data </a:t>
            </a:r>
            <a:r>
              <a:rPr sz="2000" spc="-10" dirty="0">
                <a:latin typeface="+mn-lt"/>
                <a:cs typeface="Tahoma"/>
              </a:rPr>
              <a:t>given</a:t>
            </a:r>
            <a:r>
              <a:rPr sz="2000" spc="-17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to</a:t>
            </a:r>
            <a:r>
              <a:rPr sz="2000" spc="-180" dirty="0">
                <a:latin typeface="+mn-lt"/>
                <a:cs typeface="Tahoma"/>
              </a:rPr>
              <a:t> </a:t>
            </a:r>
            <a:r>
              <a:rPr sz="2000" spc="-20" dirty="0">
                <a:latin typeface="+mn-lt"/>
                <a:cs typeface="Tahoma"/>
              </a:rPr>
              <a:t>you.</a:t>
            </a:r>
            <a:endParaRPr sz="2000" dirty="0">
              <a:latin typeface="+mn-lt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20" dirty="0">
                <a:latin typeface="+mn-lt"/>
                <a:cs typeface="Tahoma"/>
              </a:rPr>
              <a:t>Is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there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a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relationship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between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gender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and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specialization?</a:t>
            </a:r>
            <a:r>
              <a:rPr sz="2000" spc="-114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(i.e.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Does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the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preference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of</a:t>
            </a:r>
            <a:endParaRPr sz="2000" dirty="0">
              <a:latin typeface="+mn-lt"/>
              <a:cs typeface="Tahoma"/>
            </a:endParaRPr>
          </a:p>
          <a:p>
            <a:pPr marL="360045">
              <a:lnSpc>
                <a:spcPct val="100000"/>
              </a:lnSpc>
              <a:spcBef>
                <a:spcPts val="219"/>
              </a:spcBef>
            </a:pPr>
            <a:r>
              <a:rPr sz="2000" spc="-100" dirty="0">
                <a:latin typeface="+mn-lt"/>
                <a:cs typeface="Tahoma"/>
              </a:rPr>
              <a:t>Specialization</a:t>
            </a:r>
            <a:r>
              <a:rPr sz="2000" spc="-145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depend</a:t>
            </a:r>
            <a:r>
              <a:rPr sz="2000" spc="-135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on</a:t>
            </a:r>
            <a:r>
              <a:rPr sz="2000" spc="-15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the</a:t>
            </a:r>
            <a:r>
              <a:rPr sz="2000" spc="-16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Gender?)</a:t>
            </a:r>
            <a:endParaRPr sz="2000" dirty="0">
              <a:latin typeface="+mn-lt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60045" algn="l"/>
              </a:tabLst>
            </a:pPr>
            <a:r>
              <a:rPr sz="2000" b="1" spc="-135" dirty="0">
                <a:latin typeface="+mn-lt"/>
                <a:cs typeface="Trebuchet MS"/>
              </a:rPr>
              <a:t>Let's</a:t>
            </a:r>
            <a:r>
              <a:rPr sz="2000" b="1" spc="-114" dirty="0">
                <a:latin typeface="+mn-lt"/>
                <a:cs typeface="Trebuchet MS"/>
              </a:rPr>
              <a:t> </a:t>
            </a:r>
            <a:r>
              <a:rPr sz="2000" b="1" spc="-135" dirty="0">
                <a:latin typeface="+mn-lt"/>
                <a:cs typeface="Trebuchet MS"/>
              </a:rPr>
              <a:t>Verify</a:t>
            </a:r>
            <a:r>
              <a:rPr sz="2000" b="1" spc="-165" dirty="0">
                <a:latin typeface="+mn-lt"/>
                <a:cs typeface="Trebuchet MS"/>
              </a:rPr>
              <a:t> </a:t>
            </a:r>
            <a:r>
              <a:rPr sz="2000" b="1" spc="-140" dirty="0">
                <a:latin typeface="+mn-lt"/>
                <a:cs typeface="Trebuchet MS"/>
              </a:rPr>
              <a:t>the</a:t>
            </a:r>
            <a:r>
              <a:rPr sz="2000" b="1" spc="-135" dirty="0">
                <a:latin typeface="+mn-lt"/>
                <a:cs typeface="Trebuchet MS"/>
              </a:rPr>
              <a:t> </a:t>
            </a:r>
            <a:r>
              <a:rPr sz="2000" b="1" spc="-20" dirty="0">
                <a:latin typeface="+mn-lt"/>
                <a:cs typeface="Trebuchet MS"/>
              </a:rPr>
              <a:t>claim</a:t>
            </a:r>
            <a:endParaRPr sz="2000" dirty="0">
              <a:latin typeface="+mn-lt"/>
              <a:cs typeface="Trebuchet MS"/>
            </a:endParaRPr>
          </a:p>
          <a:p>
            <a:pPr marL="360045" indent="-34734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60045" algn="l"/>
              </a:tabLst>
            </a:pPr>
            <a:r>
              <a:rPr sz="2000" b="1" spc="-110" dirty="0">
                <a:latin typeface="+mn-lt"/>
                <a:cs typeface="Trebuchet MS"/>
              </a:rPr>
              <a:t>Defining</a:t>
            </a:r>
            <a:r>
              <a:rPr sz="2000" b="1" spc="-180" dirty="0">
                <a:latin typeface="+mn-lt"/>
                <a:cs typeface="Trebuchet MS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hypothesis</a:t>
            </a:r>
            <a:endParaRPr sz="2000" dirty="0">
              <a:latin typeface="+mn-lt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0"/>
            <a:ext cx="5694299" cy="20744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47" y="4415409"/>
            <a:ext cx="11731625" cy="1616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6235" marR="5080" indent="-344170" algn="just">
              <a:lnSpc>
                <a:spcPct val="99300"/>
              </a:lnSpc>
              <a:spcBef>
                <a:spcPts val="120"/>
              </a:spcBef>
              <a:buFont typeface="Arial"/>
              <a:buChar char="•"/>
              <a:tabLst>
                <a:tab pos="360045" algn="l"/>
              </a:tabLst>
            </a:pPr>
            <a:r>
              <a:rPr sz="2000" b="1" dirty="0">
                <a:latin typeface="+mn-lt"/>
                <a:cs typeface="Trebuchet MS"/>
              </a:rPr>
              <a:t>The</a:t>
            </a:r>
            <a:r>
              <a:rPr sz="2000" b="1" spc="11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data</a:t>
            </a:r>
            <a:r>
              <a:rPr sz="2000" b="1" spc="10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does</a:t>
            </a:r>
            <a:r>
              <a:rPr sz="2000" b="1" spc="10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not</a:t>
            </a:r>
            <a:r>
              <a:rPr sz="2000" b="1" spc="11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support</a:t>
            </a:r>
            <a:r>
              <a:rPr sz="2000" b="1" spc="12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the</a:t>
            </a:r>
            <a:r>
              <a:rPr sz="2000" b="1" spc="12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claim</a:t>
            </a:r>
            <a:r>
              <a:rPr sz="2000" b="1" spc="114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made</a:t>
            </a:r>
            <a:r>
              <a:rPr sz="2000" b="1" spc="11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in</a:t>
            </a:r>
            <a:r>
              <a:rPr sz="2000" b="1" spc="12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the</a:t>
            </a:r>
            <a:r>
              <a:rPr sz="2000" b="1" spc="10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Times</a:t>
            </a:r>
            <a:r>
              <a:rPr sz="2000" b="1" spc="11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of</a:t>
            </a:r>
            <a:r>
              <a:rPr sz="2000" b="1" spc="12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India</a:t>
            </a:r>
            <a:r>
              <a:rPr sz="2000" b="1" spc="11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article</a:t>
            </a:r>
            <a:r>
              <a:rPr sz="2000" b="1" spc="16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ahoma"/>
              </a:rPr>
              <a:t>that</a:t>
            </a:r>
            <a:r>
              <a:rPr sz="2000" spc="12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fresh</a:t>
            </a:r>
            <a:r>
              <a:rPr sz="2000" spc="13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graduates</a:t>
            </a:r>
            <a:r>
              <a:rPr sz="2000" spc="125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in 	</a:t>
            </a:r>
            <a:r>
              <a:rPr sz="2000" spc="-130" dirty="0">
                <a:latin typeface="+mn-lt"/>
                <a:cs typeface="Tahoma"/>
              </a:rPr>
              <a:t>Computer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Science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Engineering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50" dirty="0">
                <a:latin typeface="+mn-lt"/>
                <a:cs typeface="Tahoma"/>
              </a:rPr>
              <a:t>can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135" dirty="0">
                <a:latin typeface="+mn-lt"/>
                <a:cs typeface="Tahoma"/>
              </a:rPr>
              <a:t>earn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35" dirty="0">
                <a:latin typeface="+mn-lt"/>
                <a:cs typeface="Tahoma"/>
              </a:rPr>
              <a:t>between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b="1" spc="-160" dirty="0">
                <a:latin typeface="+mn-lt"/>
                <a:cs typeface="Trebuchet MS"/>
              </a:rPr>
              <a:t>2.5</a:t>
            </a:r>
            <a:r>
              <a:rPr sz="2000" b="1" spc="1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3</a:t>
            </a:r>
            <a:r>
              <a:rPr sz="2000" b="1" spc="-150" dirty="0">
                <a:latin typeface="+mn-lt"/>
                <a:cs typeface="Trebuchet MS"/>
              </a:rPr>
              <a:t> </a:t>
            </a:r>
            <a:r>
              <a:rPr sz="2000" b="1" dirty="0">
                <a:latin typeface="+mn-lt"/>
                <a:cs typeface="Trebuchet MS"/>
              </a:rPr>
              <a:t>lakhs</a:t>
            </a:r>
            <a:r>
              <a:rPr sz="2000" b="1" spc="16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ahoma"/>
              </a:rPr>
              <a:t>in</a:t>
            </a:r>
            <a:r>
              <a:rPr sz="2000" spc="42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roles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40" dirty="0">
                <a:latin typeface="+mn-lt"/>
                <a:cs typeface="Tahoma"/>
              </a:rPr>
              <a:t>such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as</a:t>
            </a:r>
            <a:r>
              <a:rPr sz="2000" spc="450" dirty="0">
                <a:latin typeface="+mn-lt"/>
                <a:cs typeface="Tahoma"/>
              </a:rPr>
              <a:t> </a:t>
            </a:r>
            <a:r>
              <a:rPr sz="2000" b="1" spc="-135" dirty="0">
                <a:latin typeface="+mn-lt"/>
                <a:cs typeface="Trebuchet MS"/>
              </a:rPr>
              <a:t>Programming</a:t>
            </a:r>
            <a:r>
              <a:rPr sz="2000" b="1" spc="-15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Analyst,</a:t>
            </a:r>
            <a:r>
              <a:rPr sz="2000" b="1" spc="-35" dirty="0">
                <a:latin typeface="+mn-lt"/>
                <a:cs typeface="Trebuchet MS"/>
              </a:rPr>
              <a:t> </a:t>
            </a:r>
            <a:r>
              <a:rPr sz="2000" b="1" spc="-85" dirty="0">
                <a:latin typeface="+mn-lt"/>
                <a:cs typeface="Trebuchet MS"/>
              </a:rPr>
              <a:t>Software 	</a:t>
            </a:r>
            <a:r>
              <a:rPr sz="2000" b="1" spc="-160" dirty="0">
                <a:latin typeface="+mn-lt"/>
                <a:cs typeface="Trebuchet MS"/>
              </a:rPr>
              <a:t>Engineer,</a:t>
            </a:r>
            <a:r>
              <a:rPr sz="2000" b="1" spc="-170" dirty="0">
                <a:latin typeface="+mn-lt"/>
                <a:cs typeface="Trebuchet MS"/>
              </a:rPr>
              <a:t> </a:t>
            </a:r>
            <a:r>
              <a:rPr sz="2000" b="1" spc="-180" dirty="0">
                <a:latin typeface="+mn-lt"/>
                <a:cs typeface="Trebuchet MS"/>
              </a:rPr>
              <a:t>Hardware</a:t>
            </a:r>
            <a:r>
              <a:rPr sz="2000" b="1" spc="5" dirty="0">
                <a:latin typeface="+mn-lt"/>
                <a:cs typeface="Trebuchet MS"/>
              </a:rPr>
              <a:t> </a:t>
            </a:r>
            <a:r>
              <a:rPr sz="2000" b="1" spc="-160" dirty="0">
                <a:latin typeface="+mn-lt"/>
                <a:cs typeface="Trebuchet MS"/>
              </a:rPr>
              <a:t>Engineer,</a:t>
            </a:r>
            <a:r>
              <a:rPr sz="2000" b="1" spc="-140" dirty="0">
                <a:latin typeface="+mn-lt"/>
                <a:cs typeface="Trebuchet MS"/>
              </a:rPr>
              <a:t> </a:t>
            </a:r>
            <a:r>
              <a:rPr sz="2000" b="1" spc="-185" dirty="0">
                <a:latin typeface="+mn-lt"/>
                <a:cs typeface="Trebuchet MS"/>
              </a:rPr>
              <a:t>and</a:t>
            </a:r>
            <a:r>
              <a:rPr sz="2000" b="1" spc="5" dirty="0">
                <a:latin typeface="+mn-lt"/>
                <a:cs typeface="Trebuchet MS"/>
              </a:rPr>
              <a:t> </a:t>
            </a:r>
            <a:r>
              <a:rPr sz="2000" b="1" spc="-160" dirty="0">
                <a:latin typeface="+mn-lt"/>
                <a:cs typeface="Trebuchet MS"/>
              </a:rPr>
              <a:t>Associate</a:t>
            </a:r>
            <a:r>
              <a:rPr sz="2000" b="1" spc="15" dirty="0">
                <a:latin typeface="+mn-lt"/>
                <a:cs typeface="Trebuchet MS"/>
              </a:rPr>
              <a:t> </a:t>
            </a:r>
            <a:r>
              <a:rPr sz="2000" b="1" spc="-35" dirty="0">
                <a:latin typeface="+mn-lt"/>
                <a:cs typeface="Trebuchet MS"/>
              </a:rPr>
              <a:t>Engineer.</a:t>
            </a:r>
            <a:endParaRPr sz="2000" dirty="0">
              <a:latin typeface="+mn-lt"/>
              <a:cs typeface="Trebuchet MS"/>
            </a:endParaRPr>
          </a:p>
          <a:p>
            <a:pPr marL="356235" marR="11430" indent="-344170" algn="just">
              <a:lnSpc>
                <a:spcPct val="107500"/>
              </a:lnSpc>
              <a:spcBef>
                <a:spcPts val="190"/>
              </a:spcBef>
              <a:buFont typeface="Arial"/>
              <a:buChar char="•"/>
              <a:tabLst>
                <a:tab pos="360045" algn="l"/>
              </a:tabLst>
            </a:pPr>
            <a:r>
              <a:rPr sz="2000" spc="-25" dirty="0">
                <a:latin typeface="+mn-lt"/>
                <a:cs typeface="Tahoma"/>
              </a:rPr>
              <a:t>There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is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no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40" dirty="0">
                <a:latin typeface="+mn-lt"/>
                <a:cs typeface="Tahoma"/>
              </a:rPr>
              <a:t>significant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relationship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between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gender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and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specialization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preference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40" dirty="0">
                <a:latin typeface="+mn-lt"/>
                <a:cs typeface="Tahoma"/>
              </a:rPr>
              <a:t>observed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20" dirty="0">
                <a:latin typeface="+mn-lt"/>
                <a:cs typeface="Tahoma"/>
              </a:rPr>
              <a:t>data,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as 	</a:t>
            </a:r>
            <a:r>
              <a:rPr sz="2000" spc="-85" dirty="0">
                <a:latin typeface="+mn-lt"/>
                <a:cs typeface="Tahoma"/>
              </a:rPr>
              <a:t>the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claim</a:t>
            </a:r>
            <a:r>
              <a:rPr sz="2000" spc="-114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that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gender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influences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specialization</a:t>
            </a:r>
            <a:r>
              <a:rPr sz="2000" spc="-16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preference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30" dirty="0">
                <a:latin typeface="+mn-lt"/>
                <a:cs typeface="Tahoma"/>
              </a:rPr>
              <a:t>is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not</a:t>
            </a:r>
            <a:r>
              <a:rPr sz="2000" spc="2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supported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by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the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analysis.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" y="304800"/>
            <a:ext cx="11428730" cy="38219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455422"/>
            <a:ext cx="2588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291" y="1201267"/>
            <a:ext cx="11641455" cy="465749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2000" spc="-100" dirty="0">
                <a:latin typeface="+mn-lt"/>
                <a:cs typeface="Tahoma"/>
              </a:rPr>
              <a:t>Gender based salary differences does not exist.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sz="2000" spc="-100" dirty="0">
                <a:latin typeface="+mn-lt"/>
                <a:cs typeface="Tahoma"/>
              </a:rPr>
              <a:t>Technical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skills,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particularly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in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b="1" spc="-135" dirty="0">
                <a:latin typeface="+mn-lt"/>
                <a:cs typeface="Trebuchet MS"/>
              </a:rPr>
              <a:t>Computer</a:t>
            </a:r>
            <a:r>
              <a:rPr sz="2000" b="1" spc="-280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Science</a:t>
            </a:r>
            <a:r>
              <a:rPr sz="2000" b="1" spc="-225" dirty="0">
                <a:latin typeface="+mn-lt"/>
                <a:cs typeface="Trebuchet MS"/>
              </a:rPr>
              <a:t> </a:t>
            </a:r>
            <a:r>
              <a:rPr sz="2000" b="1" spc="-120" dirty="0">
                <a:latin typeface="+mn-lt"/>
                <a:cs typeface="Trebuchet MS"/>
              </a:rPr>
              <a:t>and</a:t>
            </a:r>
            <a:r>
              <a:rPr sz="2000" b="1" spc="-15" dirty="0">
                <a:latin typeface="+mn-lt"/>
                <a:cs typeface="Trebuchet MS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Engineering</a:t>
            </a:r>
            <a:r>
              <a:rPr sz="2000" spc="-110" dirty="0">
                <a:latin typeface="+mn-lt"/>
                <a:cs typeface="Tahoma"/>
              </a:rPr>
              <a:t>,</a:t>
            </a:r>
            <a:r>
              <a:rPr sz="2000" spc="-24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are </a:t>
            </a:r>
            <a:r>
              <a:rPr sz="2000" spc="-20" dirty="0">
                <a:latin typeface="+mn-lt"/>
                <a:cs typeface="Tahoma"/>
              </a:rPr>
              <a:t>in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high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demand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based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on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the </a:t>
            </a:r>
            <a:r>
              <a:rPr sz="2000" spc="-10" dirty="0">
                <a:latin typeface="+mn-lt"/>
                <a:cs typeface="Tahoma"/>
              </a:rPr>
              <a:t>prevalence</a:t>
            </a:r>
            <a:r>
              <a:rPr sz="2000" spc="-27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related</a:t>
            </a:r>
            <a:r>
              <a:rPr sz="2000" spc="-19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degrees.</a:t>
            </a:r>
            <a:endParaRPr sz="2000" dirty="0">
              <a:latin typeface="+mn-lt"/>
              <a:cs typeface="Tahoma"/>
            </a:endParaRPr>
          </a:p>
          <a:p>
            <a:pPr marL="358140" indent="-34544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8140" algn="l"/>
              </a:tabLst>
            </a:pPr>
            <a:r>
              <a:rPr sz="2000" spc="-110" dirty="0">
                <a:latin typeface="+mn-lt"/>
                <a:cs typeface="Tahoma"/>
              </a:rPr>
              <a:t>Job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roles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vary</a:t>
            </a:r>
            <a:r>
              <a:rPr sz="2000" spc="-19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widely,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with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Software</a:t>
            </a:r>
            <a:r>
              <a:rPr sz="2000" b="1" spc="-254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Engineer</a:t>
            </a:r>
            <a:r>
              <a:rPr sz="2000" b="1" spc="-340" dirty="0">
                <a:latin typeface="+mn-lt"/>
                <a:cs typeface="Trebuchet MS"/>
              </a:rPr>
              <a:t> </a:t>
            </a:r>
            <a:r>
              <a:rPr sz="2000" spc="-90" dirty="0">
                <a:latin typeface="+mn-lt"/>
                <a:cs typeface="Tahoma"/>
              </a:rPr>
              <a:t>being</a:t>
            </a:r>
            <a:r>
              <a:rPr sz="2000" spc="3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the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most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common,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followed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by</a:t>
            </a:r>
            <a:r>
              <a:rPr sz="2000" spc="-15" dirty="0">
                <a:latin typeface="+mn-lt"/>
                <a:cs typeface="Tahoma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Developer</a:t>
            </a:r>
            <a:r>
              <a:rPr sz="2000" spc="-10" dirty="0">
                <a:latin typeface="+mn-lt"/>
                <a:cs typeface="Tahoma"/>
              </a:rPr>
              <a:t>.</a:t>
            </a:r>
            <a:endParaRPr sz="2000" dirty="0">
              <a:latin typeface="+mn-lt"/>
              <a:cs typeface="Tahoma"/>
            </a:endParaRPr>
          </a:p>
          <a:p>
            <a:pPr marL="358140" indent="-34544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358140" algn="l"/>
              </a:tabLst>
            </a:pPr>
            <a:r>
              <a:rPr sz="2000" spc="-110" dirty="0">
                <a:latin typeface="+mn-lt"/>
                <a:cs typeface="Tahoma"/>
              </a:rPr>
              <a:t>Educational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120" dirty="0">
                <a:latin typeface="+mn-lt"/>
                <a:cs typeface="Tahoma"/>
              </a:rPr>
              <a:t>board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preferences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influence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policies,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with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spc="-125" dirty="0">
                <a:latin typeface="+mn-lt"/>
                <a:cs typeface="Tahoma"/>
              </a:rPr>
              <a:t>a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preference</a:t>
            </a:r>
            <a:r>
              <a:rPr sz="2000" spc="3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for</a:t>
            </a:r>
            <a:r>
              <a:rPr sz="2000" spc="114" dirty="0">
                <a:latin typeface="+mn-lt"/>
                <a:cs typeface="Tahoma"/>
              </a:rPr>
              <a:t> </a:t>
            </a:r>
            <a:r>
              <a:rPr sz="2000" b="1" spc="-105" dirty="0">
                <a:latin typeface="+mn-lt"/>
                <a:cs typeface="Trebuchet MS"/>
              </a:rPr>
              <a:t>State</a:t>
            </a:r>
            <a:r>
              <a:rPr sz="2000" b="1" spc="-145" dirty="0">
                <a:latin typeface="+mn-lt"/>
                <a:cs typeface="Trebuchet MS"/>
              </a:rPr>
              <a:t> </a:t>
            </a:r>
            <a:r>
              <a:rPr sz="2000" b="1" spc="-105" dirty="0">
                <a:latin typeface="+mn-lt"/>
                <a:cs typeface="Trebuchet MS"/>
              </a:rPr>
              <a:t>Boards</a:t>
            </a:r>
            <a:r>
              <a:rPr sz="2000" spc="-105" dirty="0">
                <a:latin typeface="+mn-lt"/>
                <a:cs typeface="Tahoma"/>
              </a:rPr>
              <a:t>,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CBSE</a:t>
            </a:r>
            <a:r>
              <a:rPr sz="2000" spc="-110" dirty="0">
                <a:latin typeface="+mn-lt"/>
                <a:cs typeface="Tahoma"/>
              </a:rPr>
              <a:t>,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and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ICSE</a:t>
            </a:r>
            <a:r>
              <a:rPr sz="2000" spc="-10" dirty="0">
                <a:latin typeface="+mn-lt"/>
                <a:cs typeface="Tahoma"/>
              </a:rPr>
              <a:t>.</a:t>
            </a:r>
            <a:endParaRPr sz="2000" dirty="0">
              <a:latin typeface="+mn-lt"/>
              <a:cs typeface="Tahoma"/>
            </a:endParaRPr>
          </a:p>
          <a:p>
            <a:pPr marL="358140" indent="-34544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358140" algn="l"/>
              </a:tabLst>
            </a:pPr>
            <a:r>
              <a:rPr sz="2000" spc="-105" dirty="0">
                <a:latin typeface="+mn-lt"/>
                <a:cs typeface="Tahoma"/>
              </a:rPr>
              <a:t>Technical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expertise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spc="-30" dirty="0">
                <a:latin typeface="+mn-lt"/>
                <a:cs typeface="Tahoma"/>
              </a:rPr>
              <a:t>is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crucial,</a:t>
            </a:r>
            <a:r>
              <a:rPr sz="2000" spc="-18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as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evidenced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30" dirty="0">
                <a:latin typeface="+mn-lt"/>
                <a:cs typeface="Tahoma"/>
              </a:rPr>
              <a:t>by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the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prevalence</a:t>
            </a:r>
            <a:r>
              <a:rPr sz="2000" spc="-1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95" dirty="0">
                <a:latin typeface="+mn-lt"/>
                <a:cs typeface="Tahoma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Bachelor</a:t>
            </a:r>
            <a:r>
              <a:rPr sz="2000" b="1" spc="-204" dirty="0">
                <a:latin typeface="+mn-lt"/>
                <a:cs typeface="Trebuchet MS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of</a:t>
            </a:r>
            <a:r>
              <a:rPr sz="2000" b="1" spc="-90" dirty="0">
                <a:latin typeface="+mn-lt"/>
                <a:cs typeface="Trebuchet MS"/>
              </a:rPr>
              <a:t> </a:t>
            </a:r>
            <a:r>
              <a:rPr sz="2000" b="1" spc="-55" dirty="0">
                <a:latin typeface="+mn-lt"/>
                <a:cs typeface="Trebuchet MS"/>
              </a:rPr>
              <a:t>Technology/Engineering</a:t>
            </a:r>
            <a:endParaRPr sz="2000" dirty="0">
              <a:latin typeface="+mn-lt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300"/>
              </a:spcBef>
            </a:pPr>
            <a:r>
              <a:rPr sz="2000" spc="-10" dirty="0">
                <a:latin typeface="+mn-lt"/>
                <a:cs typeface="Tahoma"/>
              </a:rPr>
              <a:t>graduates.</a:t>
            </a:r>
            <a:endParaRPr sz="2000" dirty="0">
              <a:latin typeface="+mn-lt"/>
              <a:cs typeface="Tahoma"/>
            </a:endParaRPr>
          </a:p>
          <a:p>
            <a:pPr marL="358140" indent="-34544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358140" algn="l"/>
              </a:tabLst>
            </a:pPr>
            <a:r>
              <a:rPr sz="2000" b="1" spc="-110" dirty="0">
                <a:latin typeface="+mn-lt"/>
                <a:cs typeface="Trebuchet MS"/>
              </a:rPr>
              <a:t>Managerial</a:t>
            </a:r>
            <a:r>
              <a:rPr sz="2000" b="1" spc="-170" dirty="0">
                <a:latin typeface="+mn-lt"/>
                <a:cs typeface="Trebuchet MS"/>
              </a:rPr>
              <a:t> </a:t>
            </a:r>
            <a:r>
              <a:rPr sz="2000" spc="-130" dirty="0">
                <a:latin typeface="+mn-lt"/>
                <a:cs typeface="Tahoma"/>
              </a:rPr>
              <a:t>and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technical</a:t>
            </a:r>
            <a:r>
              <a:rPr sz="2000" b="1" spc="-195" dirty="0">
                <a:latin typeface="+mn-lt"/>
                <a:cs typeface="Trebuchet MS"/>
              </a:rPr>
              <a:t> </a:t>
            </a:r>
            <a:r>
              <a:rPr sz="2000" b="1" spc="-105" dirty="0">
                <a:latin typeface="+mn-lt"/>
                <a:cs typeface="Trebuchet MS"/>
              </a:rPr>
              <a:t>positions</a:t>
            </a:r>
            <a:r>
              <a:rPr sz="2000" b="1" spc="-245" dirty="0">
                <a:latin typeface="+mn-lt"/>
                <a:cs typeface="Trebuchet MS"/>
              </a:rPr>
              <a:t> </a:t>
            </a:r>
            <a:r>
              <a:rPr sz="2000" spc="-60" dirty="0">
                <a:latin typeface="+mn-lt"/>
                <a:cs typeface="Tahoma"/>
              </a:rPr>
              <a:t>are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the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highest</a:t>
            </a:r>
            <a:r>
              <a:rPr sz="2000" spc="4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earning</a:t>
            </a:r>
            <a:r>
              <a:rPr sz="2000" spc="-10" dirty="0">
                <a:latin typeface="+mn-lt"/>
                <a:cs typeface="Tahoma"/>
              </a:rPr>
              <a:t> roles.</a:t>
            </a:r>
            <a:endParaRPr sz="2000" dirty="0">
              <a:latin typeface="+mn-lt"/>
              <a:cs typeface="Tahoma"/>
            </a:endParaRPr>
          </a:p>
          <a:p>
            <a:pPr marL="358140" indent="-34544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358140" algn="l"/>
              </a:tabLst>
            </a:pPr>
            <a:r>
              <a:rPr sz="2000" spc="-105" dirty="0">
                <a:latin typeface="+mn-lt"/>
                <a:cs typeface="Tahoma"/>
              </a:rPr>
              <a:t>College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tier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impacts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earnings,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55" dirty="0">
                <a:latin typeface="+mn-lt"/>
                <a:cs typeface="Tahoma"/>
              </a:rPr>
              <a:t>with</a:t>
            </a:r>
            <a:r>
              <a:rPr sz="2000" spc="65" dirty="0">
                <a:latin typeface="+mn-lt"/>
                <a:cs typeface="Tahoma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Tier1</a:t>
            </a:r>
            <a:r>
              <a:rPr sz="2000" b="1" spc="-90" dirty="0">
                <a:latin typeface="+mn-lt"/>
                <a:cs typeface="Trebuchet MS"/>
              </a:rPr>
              <a:t> </a:t>
            </a:r>
            <a:r>
              <a:rPr sz="2000" spc="-114" dirty="0">
                <a:latin typeface="+mn-lt"/>
                <a:cs typeface="Tahoma"/>
              </a:rPr>
              <a:t>graduates</a:t>
            </a:r>
            <a:r>
              <a:rPr sz="2000" spc="-17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earning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more.</a:t>
            </a:r>
            <a:endParaRPr sz="2000" dirty="0">
              <a:latin typeface="+mn-lt"/>
              <a:cs typeface="Tahoma"/>
            </a:endParaRPr>
          </a:p>
          <a:p>
            <a:pPr marL="358140" indent="-34544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8140" algn="l"/>
              </a:tabLst>
            </a:pPr>
            <a:r>
              <a:rPr sz="2000" spc="-125" dirty="0">
                <a:latin typeface="+mn-lt"/>
                <a:cs typeface="Tahoma"/>
              </a:rPr>
              <a:t>Gender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based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salary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differences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exist,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though</a:t>
            </a:r>
            <a:r>
              <a:rPr sz="2000" spc="-12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further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analysis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is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needed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45" dirty="0">
                <a:latin typeface="+mn-lt"/>
                <a:cs typeface="Tahoma"/>
              </a:rPr>
              <a:t>for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clarity.</a:t>
            </a:r>
            <a:endParaRPr sz="2000" dirty="0">
              <a:latin typeface="+mn-lt"/>
              <a:cs typeface="Tahoma"/>
            </a:endParaRPr>
          </a:p>
          <a:p>
            <a:pPr marL="295910" marR="1042035" indent="-283845">
              <a:lnSpc>
                <a:spcPct val="101000"/>
              </a:lnSpc>
              <a:spcBef>
                <a:spcPts val="170"/>
              </a:spcBef>
              <a:buChar char="•"/>
              <a:tabLst>
                <a:tab pos="295910" algn="l"/>
                <a:tab pos="358140" algn="l"/>
              </a:tabLst>
            </a:pPr>
            <a:r>
              <a:rPr sz="2000" dirty="0">
                <a:latin typeface="+mn-lt"/>
                <a:cs typeface="Arial"/>
              </a:rPr>
              <a:t>	</a:t>
            </a:r>
            <a:r>
              <a:rPr sz="2000" spc="-114" dirty="0">
                <a:latin typeface="+mn-lt"/>
                <a:cs typeface="Tahoma"/>
              </a:rPr>
              <a:t>The</a:t>
            </a:r>
            <a:r>
              <a:rPr sz="200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claim</a:t>
            </a:r>
            <a:r>
              <a:rPr sz="2000" spc="-30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about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recent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graduates'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earnings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</a:t>
            </a:r>
            <a:r>
              <a:rPr sz="2000" spc="80" dirty="0">
                <a:latin typeface="+mn-lt"/>
                <a:cs typeface="Tahoma"/>
              </a:rPr>
              <a:t> </a:t>
            </a:r>
            <a:r>
              <a:rPr sz="2000" b="1" spc="-135" dirty="0">
                <a:latin typeface="+mn-lt"/>
                <a:cs typeface="Trebuchet MS"/>
              </a:rPr>
              <a:t>Computer</a:t>
            </a:r>
            <a:r>
              <a:rPr sz="2000" b="1" spc="-265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Science</a:t>
            </a:r>
            <a:r>
              <a:rPr sz="2000" b="1" spc="-215" dirty="0">
                <a:latin typeface="+mn-lt"/>
                <a:cs typeface="Trebuchet MS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Engineering</a:t>
            </a:r>
            <a:r>
              <a:rPr sz="2000" b="1" spc="-340" dirty="0">
                <a:latin typeface="+mn-lt"/>
                <a:cs typeface="Trebuchet MS"/>
              </a:rPr>
              <a:t> </a:t>
            </a:r>
            <a:r>
              <a:rPr sz="2000" spc="-135" dirty="0">
                <a:latin typeface="+mn-lt"/>
                <a:cs typeface="Tahoma"/>
              </a:rPr>
              <a:t>was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b="1" spc="-110" dirty="0">
                <a:latin typeface="+mn-lt"/>
                <a:cs typeface="Trebuchet MS"/>
              </a:rPr>
              <a:t>not</a:t>
            </a:r>
            <a:r>
              <a:rPr sz="2000" b="1" spc="-25" dirty="0">
                <a:latin typeface="+mn-lt"/>
                <a:cs typeface="Trebuchet MS"/>
              </a:rPr>
              <a:t> </a:t>
            </a:r>
            <a:r>
              <a:rPr sz="2000" b="1" spc="-120" dirty="0">
                <a:latin typeface="+mn-lt"/>
                <a:cs typeface="Trebuchet MS"/>
              </a:rPr>
              <a:t>supported</a:t>
            </a:r>
            <a:r>
              <a:rPr sz="2000" b="1" spc="-235" dirty="0">
                <a:latin typeface="+mn-lt"/>
                <a:cs typeface="Trebuchet MS"/>
              </a:rPr>
              <a:t> </a:t>
            </a:r>
            <a:r>
              <a:rPr sz="2000" b="1" spc="-25" dirty="0">
                <a:latin typeface="+mn-lt"/>
                <a:cs typeface="Trebuchet MS"/>
              </a:rPr>
              <a:t>by </a:t>
            </a:r>
            <a:r>
              <a:rPr sz="2000" b="1" dirty="0">
                <a:latin typeface="+mn-lt"/>
                <a:cs typeface="Trebuchet MS"/>
              </a:rPr>
              <a:t>the</a:t>
            </a:r>
            <a:r>
              <a:rPr sz="2000" b="1" spc="-210" dirty="0">
                <a:latin typeface="+mn-lt"/>
                <a:cs typeface="Trebuchet MS"/>
              </a:rPr>
              <a:t> </a:t>
            </a:r>
            <a:r>
              <a:rPr sz="2000" b="1" spc="-10" dirty="0">
                <a:latin typeface="+mn-lt"/>
                <a:cs typeface="Trebuchet MS"/>
              </a:rPr>
              <a:t>data</a:t>
            </a:r>
            <a:r>
              <a:rPr sz="2000" spc="-10" dirty="0">
                <a:latin typeface="+mn-lt"/>
                <a:cs typeface="Tahoma"/>
              </a:rPr>
              <a:t>.</a:t>
            </a:r>
            <a:endParaRPr sz="2000" dirty="0">
              <a:latin typeface="+mn-lt"/>
              <a:cs typeface="Tahoma"/>
            </a:endParaRPr>
          </a:p>
          <a:p>
            <a:pPr marL="353695" marR="5080" indent="-340995">
              <a:lnSpc>
                <a:spcPct val="108500"/>
              </a:lnSpc>
              <a:spcBef>
                <a:spcPts val="7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30" dirty="0">
                <a:latin typeface="+mn-lt"/>
                <a:cs typeface="Tahoma"/>
              </a:rPr>
              <a:t>The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analysis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suggest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that</a:t>
            </a:r>
            <a:r>
              <a:rPr sz="2000" spc="-75" dirty="0">
                <a:latin typeface="+mn-lt"/>
                <a:cs typeface="Tahoma"/>
              </a:rPr>
              <a:t> </a:t>
            </a:r>
            <a:r>
              <a:rPr sz="2000" b="1" spc="-100" dirty="0">
                <a:latin typeface="+mn-lt"/>
                <a:cs typeface="Trebuchet MS"/>
              </a:rPr>
              <a:t>specialization,</a:t>
            </a:r>
            <a:r>
              <a:rPr sz="2000" b="1" spc="-40" dirty="0">
                <a:latin typeface="+mn-lt"/>
                <a:cs typeface="Trebuchet MS"/>
              </a:rPr>
              <a:t> </a:t>
            </a:r>
            <a:r>
              <a:rPr sz="2000" b="1" spc="-100" dirty="0">
                <a:latin typeface="+mn-lt"/>
                <a:cs typeface="Trebuchet MS"/>
              </a:rPr>
              <a:t>electronics</a:t>
            </a:r>
            <a:r>
              <a:rPr sz="2000" b="1" spc="-45" dirty="0">
                <a:latin typeface="+mn-lt"/>
                <a:cs typeface="Trebuchet MS"/>
              </a:rPr>
              <a:t> </a:t>
            </a:r>
            <a:r>
              <a:rPr sz="2000" b="1" spc="-125" dirty="0">
                <a:latin typeface="+mn-lt"/>
                <a:cs typeface="Trebuchet MS"/>
              </a:rPr>
              <a:t>and</a:t>
            </a:r>
            <a:r>
              <a:rPr sz="2000" b="1" spc="-35" dirty="0">
                <a:latin typeface="+mn-lt"/>
                <a:cs typeface="Trebuchet MS"/>
              </a:rPr>
              <a:t> </a:t>
            </a:r>
            <a:r>
              <a:rPr sz="2000" b="1" spc="-114" dirty="0">
                <a:latin typeface="+mn-lt"/>
                <a:cs typeface="Trebuchet MS"/>
              </a:rPr>
              <a:t>semicon</a:t>
            </a:r>
            <a:r>
              <a:rPr sz="2000" spc="-114" dirty="0">
                <a:latin typeface="+mn-lt"/>
                <a:cs typeface="Tahoma"/>
              </a:rPr>
              <a:t>,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collagecitytier,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degree,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extraversion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exhibit 	no</a:t>
            </a:r>
            <a:r>
              <a:rPr sz="2000" spc="-17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correlation</a:t>
            </a:r>
            <a:r>
              <a:rPr sz="2000" spc="-17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with</a:t>
            </a:r>
            <a:r>
              <a:rPr sz="2000" spc="-18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the</a:t>
            </a:r>
            <a:r>
              <a:rPr sz="2000" spc="-17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target</a:t>
            </a:r>
            <a:r>
              <a:rPr sz="2000" spc="-16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variable.</a:t>
            </a:r>
            <a:endParaRPr lang="en-US" sz="2000" spc="-10" dirty="0">
              <a:latin typeface="+mn-lt"/>
              <a:cs typeface="Tahoma"/>
            </a:endParaRPr>
          </a:p>
          <a:p>
            <a:pPr marL="12700" marR="5080">
              <a:lnSpc>
                <a:spcPct val="108500"/>
              </a:lnSpc>
              <a:spcBef>
                <a:spcPts val="75"/>
              </a:spcBef>
              <a:tabLst>
                <a:tab pos="355600" algn="l"/>
              </a:tabLst>
            </a:pP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341" y="3035935"/>
            <a:ext cx="38341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>
                <a:solidFill>
                  <a:srgbClr val="BE0000"/>
                </a:solidFill>
                <a:latin typeface="Arial"/>
                <a:cs typeface="Arial"/>
              </a:rPr>
              <a:t>THANK</a:t>
            </a:r>
            <a:r>
              <a:rPr sz="4400" spc="-95" dirty="0">
                <a:solidFill>
                  <a:srgbClr val="BE0000"/>
                </a:solidFill>
                <a:latin typeface="Arial"/>
                <a:cs typeface="Arial"/>
              </a:rPr>
              <a:t> </a:t>
            </a:r>
            <a:r>
              <a:rPr sz="4400" spc="135" dirty="0">
                <a:solidFill>
                  <a:srgbClr val="BE0000"/>
                </a:solidFill>
                <a:latin typeface="Arial"/>
                <a:cs typeface="Arial"/>
              </a:rPr>
              <a:t>YOU</a:t>
            </a:r>
            <a:r>
              <a:rPr sz="4400" spc="-35" dirty="0">
                <a:solidFill>
                  <a:srgbClr val="BE0000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BE0000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4300" y="2012314"/>
            <a:ext cx="4461129" cy="2834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27" y="234441"/>
            <a:ext cx="8586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Agenda</a:t>
            </a:r>
            <a:r>
              <a:rPr sz="4400" spc="-440" dirty="0"/>
              <a:t> </a:t>
            </a:r>
            <a:r>
              <a:rPr sz="4400" spc="-229" dirty="0"/>
              <a:t>(This</a:t>
            </a:r>
            <a:r>
              <a:rPr sz="4400" spc="-335" dirty="0"/>
              <a:t> </a:t>
            </a:r>
            <a:r>
              <a:rPr sz="4400" spc="-254" dirty="0"/>
              <a:t>should</a:t>
            </a:r>
            <a:r>
              <a:rPr sz="4400" spc="-445" dirty="0"/>
              <a:t> </a:t>
            </a:r>
            <a:r>
              <a:rPr sz="4400" spc="-285" dirty="0"/>
              <a:t>be</a:t>
            </a:r>
            <a:r>
              <a:rPr sz="4400" spc="-409" dirty="0"/>
              <a:t> </a:t>
            </a:r>
            <a:r>
              <a:rPr sz="4400" spc="-254" dirty="0"/>
              <a:t>the</a:t>
            </a:r>
            <a:r>
              <a:rPr sz="4400" spc="-355" dirty="0"/>
              <a:t> </a:t>
            </a:r>
            <a:r>
              <a:rPr sz="4400" spc="-295" dirty="0"/>
              <a:t>PPT </a:t>
            </a:r>
            <a:r>
              <a:rPr sz="4400" spc="-114" dirty="0"/>
              <a:t>flow)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81329"/>
            <a:ext cx="5890260" cy="234230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78765" algn="l"/>
              </a:tabLst>
            </a:pPr>
            <a:r>
              <a:rPr sz="1600" b="1" spc="-90" dirty="0">
                <a:latin typeface="+mn-lt"/>
                <a:cs typeface="Trebuchet MS"/>
              </a:rPr>
              <a:t>Business</a:t>
            </a:r>
            <a:r>
              <a:rPr sz="1600" b="1" spc="-114" dirty="0">
                <a:latin typeface="+mn-lt"/>
                <a:cs typeface="Trebuchet MS"/>
              </a:rPr>
              <a:t> </a:t>
            </a:r>
            <a:r>
              <a:rPr sz="1600" b="1" spc="-90" dirty="0">
                <a:latin typeface="+mn-lt"/>
                <a:cs typeface="Trebuchet MS"/>
              </a:rPr>
              <a:t>Problem</a:t>
            </a:r>
            <a:r>
              <a:rPr sz="1600" b="1" spc="-105" dirty="0">
                <a:latin typeface="+mn-lt"/>
                <a:cs typeface="Trebuchet MS"/>
              </a:rPr>
              <a:t> and</a:t>
            </a:r>
            <a:r>
              <a:rPr sz="1600" b="1" spc="-95" dirty="0">
                <a:latin typeface="+mn-lt"/>
                <a:cs typeface="Trebuchet MS"/>
              </a:rPr>
              <a:t> </a:t>
            </a:r>
            <a:r>
              <a:rPr sz="1600" b="1" spc="-100" dirty="0">
                <a:latin typeface="+mn-lt"/>
                <a:cs typeface="Trebuchet MS"/>
              </a:rPr>
              <a:t>Use</a:t>
            </a:r>
            <a:r>
              <a:rPr sz="1600" b="1" spc="-135" dirty="0">
                <a:latin typeface="+mn-lt"/>
                <a:cs typeface="Trebuchet MS"/>
              </a:rPr>
              <a:t> </a:t>
            </a:r>
            <a:r>
              <a:rPr sz="1600" b="1" spc="-90" dirty="0">
                <a:latin typeface="+mn-lt"/>
                <a:cs typeface="Trebuchet MS"/>
              </a:rPr>
              <a:t>case</a:t>
            </a:r>
            <a:r>
              <a:rPr sz="1600" b="1" spc="-70" dirty="0">
                <a:latin typeface="+mn-lt"/>
                <a:cs typeface="Trebuchet MS"/>
              </a:rPr>
              <a:t> </a:t>
            </a:r>
            <a:r>
              <a:rPr sz="1600" b="1" spc="-105" dirty="0">
                <a:latin typeface="+mn-lt"/>
                <a:cs typeface="Trebuchet MS"/>
              </a:rPr>
              <a:t>domain</a:t>
            </a:r>
            <a:r>
              <a:rPr sz="1600" b="1" spc="-90" dirty="0">
                <a:latin typeface="+mn-lt"/>
                <a:cs typeface="Trebuchet MS"/>
              </a:rPr>
              <a:t> understanding(If</a:t>
            </a:r>
            <a:r>
              <a:rPr sz="1600" b="1" spc="-70" dirty="0">
                <a:latin typeface="+mn-lt"/>
                <a:cs typeface="Trebuchet MS"/>
              </a:rPr>
              <a:t> </a:t>
            </a:r>
            <a:r>
              <a:rPr sz="1600" b="1" spc="-30" dirty="0">
                <a:latin typeface="+mn-lt"/>
                <a:cs typeface="Trebuchet MS"/>
              </a:rPr>
              <a:t>Required)</a:t>
            </a:r>
            <a:endParaRPr sz="1600" dirty="0">
              <a:latin typeface="+mn-lt"/>
              <a:cs typeface="Trebuchet MS"/>
            </a:endParaRPr>
          </a:p>
          <a:p>
            <a:pPr marL="278765" indent="-22796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78765" algn="l"/>
              </a:tabLst>
            </a:pPr>
            <a:r>
              <a:rPr sz="1600" b="1" spc="-130" dirty="0">
                <a:latin typeface="+mn-lt"/>
                <a:cs typeface="Trebuchet MS"/>
              </a:rPr>
              <a:t>Objective</a:t>
            </a:r>
            <a:r>
              <a:rPr sz="1600" b="1" spc="-85" dirty="0">
                <a:latin typeface="+mn-lt"/>
                <a:cs typeface="Trebuchet MS"/>
              </a:rPr>
              <a:t> </a:t>
            </a:r>
            <a:r>
              <a:rPr sz="1600" b="1" spc="-120" dirty="0">
                <a:latin typeface="+mn-lt"/>
                <a:cs typeface="Trebuchet MS"/>
              </a:rPr>
              <a:t>of</a:t>
            </a:r>
            <a:r>
              <a:rPr sz="1600" b="1" spc="-15" dirty="0">
                <a:latin typeface="+mn-lt"/>
                <a:cs typeface="Trebuchet MS"/>
              </a:rPr>
              <a:t> </a:t>
            </a:r>
            <a:r>
              <a:rPr sz="1600" b="1" spc="-130" dirty="0">
                <a:latin typeface="+mn-lt"/>
                <a:cs typeface="Trebuchet MS"/>
              </a:rPr>
              <a:t>the</a:t>
            </a:r>
            <a:r>
              <a:rPr sz="1600" b="1" spc="-75" dirty="0">
                <a:latin typeface="+mn-lt"/>
                <a:cs typeface="Trebuchet MS"/>
              </a:rPr>
              <a:t> </a:t>
            </a:r>
            <a:r>
              <a:rPr sz="1600" b="1" spc="-10" dirty="0">
                <a:latin typeface="+mn-lt"/>
                <a:cs typeface="Trebuchet MS"/>
              </a:rPr>
              <a:t>Project</a:t>
            </a:r>
            <a:endParaRPr sz="1600" dirty="0">
              <a:latin typeface="+mn-lt"/>
              <a:cs typeface="Trebuchet MS"/>
            </a:endParaRPr>
          </a:p>
          <a:p>
            <a:pPr marL="278765" indent="-22796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78765" algn="l"/>
              </a:tabLst>
            </a:pPr>
            <a:r>
              <a:rPr sz="1600" b="1" spc="-120" dirty="0">
                <a:latin typeface="+mn-lt"/>
                <a:cs typeface="Trebuchet MS"/>
              </a:rPr>
              <a:t>Web</a:t>
            </a:r>
            <a:r>
              <a:rPr sz="1600" b="1" spc="-155" dirty="0">
                <a:latin typeface="+mn-lt"/>
                <a:cs typeface="Trebuchet MS"/>
              </a:rPr>
              <a:t> </a:t>
            </a:r>
            <a:r>
              <a:rPr sz="1600" b="1" spc="-90" dirty="0">
                <a:latin typeface="+mn-lt"/>
                <a:cs typeface="Trebuchet MS"/>
              </a:rPr>
              <a:t>Scraping</a:t>
            </a:r>
            <a:r>
              <a:rPr sz="1600" b="1" spc="-70" dirty="0">
                <a:latin typeface="+mn-lt"/>
                <a:cs typeface="Trebuchet MS"/>
              </a:rPr>
              <a:t> –</a:t>
            </a:r>
            <a:r>
              <a:rPr sz="1600" b="1" spc="-105" dirty="0">
                <a:latin typeface="+mn-lt"/>
                <a:cs typeface="Trebuchet MS"/>
              </a:rPr>
              <a:t> </a:t>
            </a:r>
            <a:r>
              <a:rPr sz="1600" b="1" spc="-80" dirty="0">
                <a:latin typeface="+mn-lt"/>
                <a:cs typeface="Trebuchet MS"/>
              </a:rPr>
              <a:t>Details</a:t>
            </a:r>
            <a:r>
              <a:rPr sz="1600" b="1" spc="-15" dirty="0">
                <a:latin typeface="+mn-lt"/>
                <a:cs typeface="Trebuchet MS"/>
              </a:rPr>
              <a:t> </a:t>
            </a:r>
            <a:r>
              <a:rPr sz="1600" b="1" spc="-90" dirty="0">
                <a:latin typeface="+mn-lt"/>
                <a:cs typeface="Trebuchet MS"/>
              </a:rPr>
              <a:t>(Websites,</a:t>
            </a:r>
            <a:r>
              <a:rPr sz="1600" b="1" spc="-175" dirty="0">
                <a:latin typeface="+mn-lt"/>
                <a:cs typeface="Trebuchet MS"/>
              </a:rPr>
              <a:t> </a:t>
            </a:r>
            <a:r>
              <a:rPr sz="1600" b="1" spc="-80" dirty="0">
                <a:latin typeface="+mn-lt"/>
                <a:cs typeface="Trebuchet MS"/>
              </a:rPr>
              <a:t>Processor</a:t>
            </a:r>
            <a:r>
              <a:rPr sz="1600" b="1" spc="-20" dirty="0">
                <a:latin typeface="+mn-lt"/>
                <a:cs typeface="Trebuchet MS"/>
              </a:rPr>
              <a:t> </a:t>
            </a:r>
            <a:r>
              <a:rPr sz="1600" b="1" spc="-100" dirty="0">
                <a:latin typeface="+mn-lt"/>
                <a:cs typeface="Trebuchet MS"/>
              </a:rPr>
              <a:t>you</a:t>
            </a:r>
            <a:r>
              <a:rPr sz="1600" b="1" spc="-90" dirty="0">
                <a:latin typeface="+mn-lt"/>
                <a:cs typeface="Trebuchet MS"/>
              </a:rPr>
              <a:t> </a:t>
            </a:r>
            <a:r>
              <a:rPr sz="1600" b="1" spc="-10" dirty="0">
                <a:latin typeface="+mn-lt"/>
                <a:cs typeface="Trebuchet MS"/>
              </a:rPr>
              <a:t>followed)</a:t>
            </a:r>
            <a:endParaRPr sz="1600" dirty="0">
              <a:latin typeface="+mn-lt"/>
              <a:cs typeface="Trebuchet MS"/>
            </a:endParaRPr>
          </a:p>
          <a:p>
            <a:pPr marL="278765" indent="-22796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78765" algn="l"/>
              </a:tabLst>
            </a:pPr>
            <a:r>
              <a:rPr sz="1600" b="1" spc="-110" dirty="0">
                <a:latin typeface="+mn-lt"/>
                <a:cs typeface="Trebuchet MS"/>
              </a:rPr>
              <a:t>Summary</a:t>
            </a:r>
            <a:r>
              <a:rPr sz="1600" b="1" spc="-95" dirty="0">
                <a:latin typeface="+mn-lt"/>
                <a:cs typeface="Trebuchet MS"/>
              </a:rPr>
              <a:t> </a:t>
            </a:r>
            <a:r>
              <a:rPr sz="1600" b="1" spc="-70" dirty="0">
                <a:latin typeface="+mn-lt"/>
                <a:cs typeface="Trebuchet MS"/>
              </a:rPr>
              <a:t>of</a:t>
            </a:r>
            <a:r>
              <a:rPr sz="1600" b="1" spc="-75" dirty="0">
                <a:latin typeface="+mn-lt"/>
                <a:cs typeface="Trebuchet MS"/>
              </a:rPr>
              <a:t> </a:t>
            </a:r>
            <a:r>
              <a:rPr sz="1600" b="1" spc="-95" dirty="0">
                <a:latin typeface="+mn-lt"/>
                <a:cs typeface="Trebuchet MS"/>
              </a:rPr>
              <a:t>the</a:t>
            </a:r>
            <a:r>
              <a:rPr sz="1600" b="1" spc="-130" dirty="0">
                <a:latin typeface="+mn-lt"/>
                <a:cs typeface="Trebuchet MS"/>
              </a:rPr>
              <a:t> </a:t>
            </a:r>
            <a:r>
              <a:rPr sz="1600" b="1" spc="-20" dirty="0">
                <a:latin typeface="+mn-lt"/>
                <a:cs typeface="Trebuchet MS"/>
              </a:rPr>
              <a:t>Data</a:t>
            </a:r>
            <a:endParaRPr sz="16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endParaRPr sz="1600" dirty="0">
              <a:latin typeface="+mn-lt"/>
              <a:cs typeface="Trebuchet MS"/>
            </a:endParaRPr>
          </a:p>
          <a:p>
            <a:pPr marL="278765" indent="-227965">
              <a:lnSpc>
                <a:spcPct val="100000"/>
              </a:lnSpc>
              <a:buFont typeface="Arial"/>
              <a:buChar char="•"/>
              <a:tabLst>
                <a:tab pos="278765" algn="l"/>
              </a:tabLst>
            </a:pPr>
            <a:r>
              <a:rPr sz="1600" b="1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Trebuchet MS"/>
              </a:rPr>
              <a:t>Exploratory</a:t>
            </a:r>
            <a:r>
              <a:rPr sz="1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Trebuchet MS"/>
              </a:rPr>
              <a:t> </a:t>
            </a:r>
            <a:r>
              <a:rPr sz="1600" b="1" u="sng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Trebuchet MS"/>
              </a:rPr>
              <a:t>Data</a:t>
            </a:r>
            <a:r>
              <a:rPr sz="1600" b="1" u="sng" spc="-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Trebuchet MS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Trebuchet MS"/>
              </a:rPr>
              <a:t>Analysis:</a:t>
            </a:r>
            <a:endParaRPr sz="1600" dirty="0">
              <a:latin typeface="+mn-lt"/>
              <a:cs typeface="Trebuchet MS"/>
            </a:endParaRPr>
          </a:p>
          <a:p>
            <a:pPr marL="278130" indent="-227329">
              <a:lnSpc>
                <a:spcPct val="100000"/>
              </a:lnSpc>
              <a:spcBef>
                <a:spcPts val="470"/>
              </a:spcBef>
              <a:buAutoNum type="alphaLcPeriod"/>
              <a:tabLst>
                <a:tab pos="278130" algn="l"/>
              </a:tabLst>
            </a:pPr>
            <a:r>
              <a:rPr sz="1600" b="1" i="1" spc="-10" dirty="0">
                <a:latin typeface="+mn-lt"/>
                <a:cs typeface="Carlito"/>
              </a:rPr>
              <a:t>Data</a:t>
            </a:r>
            <a:r>
              <a:rPr sz="1600" b="1" i="1" spc="-65" dirty="0">
                <a:latin typeface="+mn-lt"/>
                <a:cs typeface="Carlito"/>
              </a:rPr>
              <a:t> </a:t>
            </a:r>
            <a:r>
              <a:rPr sz="1600" b="1" i="1" dirty="0">
                <a:latin typeface="+mn-lt"/>
                <a:cs typeface="Carlito"/>
              </a:rPr>
              <a:t>Cleaning</a:t>
            </a:r>
            <a:r>
              <a:rPr sz="1600" b="1" i="1" spc="-65" dirty="0">
                <a:latin typeface="+mn-lt"/>
                <a:cs typeface="Carlito"/>
              </a:rPr>
              <a:t> </a:t>
            </a:r>
            <a:r>
              <a:rPr sz="1600" b="1" i="1" spc="-20" dirty="0">
                <a:latin typeface="+mn-lt"/>
                <a:cs typeface="Carlito"/>
              </a:rPr>
              <a:t>Steps</a:t>
            </a:r>
            <a:endParaRPr sz="1600" dirty="0">
              <a:latin typeface="+mn-lt"/>
              <a:cs typeface="Carlito"/>
            </a:endParaRPr>
          </a:p>
          <a:p>
            <a:pPr marL="278130" indent="-227329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278130" algn="l"/>
              </a:tabLst>
            </a:pPr>
            <a:r>
              <a:rPr sz="1600" b="1" i="1" spc="-10" dirty="0">
                <a:latin typeface="+mn-lt"/>
                <a:cs typeface="Carlito"/>
              </a:rPr>
              <a:t>Data</a:t>
            </a:r>
            <a:r>
              <a:rPr sz="1600" b="1" i="1" spc="-50" dirty="0">
                <a:latin typeface="+mn-lt"/>
                <a:cs typeface="Carlito"/>
              </a:rPr>
              <a:t> </a:t>
            </a:r>
            <a:r>
              <a:rPr sz="1600" b="1" i="1" spc="-10" dirty="0">
                <a:latin typeface="+mn-lt"/>
                <a:cs typeface="Carlito"/>
              </a:rPr>
              <a:t>Manipulation</a:t>
            </a:r>
            <a:r>
              <a:rPr sz="1600" b="1" i="1" spc="-65" dirty="0">
                <a:latin typeface="+mn-lt"/>
                <a:cs typeface="Carlito"/>
              </a:rPr>
              <a:t> </a:t>
            </a:r>
            <a:r>
              <a:rPr sz="1600" b="1" i="1" spc="-10" dirty="0">
                <a:latin typeface="+mn-lt"/>
                <a:cs typeface="Carlito"/>
              </a:rPr>
              <a:t>Steps</a:t>
            </a:r>
            <a:endParaRPr sz="1600" dirty="0">
              <a:latin typeface="+mn-lt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323637"/>
            <a:ext cx="8153400" cy="618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600" b="1" i="1" dirty="0">
                <a:latin typeface="+mn-lt"/>
                <a:cs typeface="Carlito"/>
              </a:rPr>
              <a:t> c.  </a:t>
            </a:r>
            <a:r>
              <a:rPr sz="1600" b="1" i="1" dirty="0">
                <a:latin typeface="+mn-lt"/>
                <a:cs typeface="Carlito"/>
              </a:rPr>
              <a:t>Univariate</a:t>
            </a:r>
            <a:r>
              <a:rPr sz="1600" b="1" i="1" spc="-70" dirty="0">
                <a:latin typeface="+mn-lt"/>
                <a:cs typeface="Carlito"/>
              </a:rPr>
              <a:t> </a:t>
            </a:r>
            <a:r>
              <a:rPr sz="1600" b="1" i="1" dirty="0">
                <a:latin typeface="+mn-lt"/>
                <a:cs typeface="Carlito"/>
              </a:rPr>
              <a:t>Analysis</a:t>
            </a:r>
            <a:r>
              <a:rPr sz="1600" b="1" i="1" spc="175" dirty="0">
                <a:latin typeface="+mn-lt"/>
                <a:cs typeface="Carlito"/>
              </a:rPr>
              <a:t> </a:t>
            </a:r>
            <a:r>
              <a:rPr sz="1600" b="1" i="1" spc="-10" dirty="0">
                <a:latin typeface="+mn-lt"/>
                <a:cs typeface="Carlito"/>
              </a:rPr>
              <a:t>Steps </a:t>
            </a:r>
            <a:endParaRPr lang="en-US" sz="1600" b="1" i="1" spc="-10" dirty="0">
              <a:latin typeface="+mn-lt"/>
              <a:cs typeface="Carlito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600" b="1" i="1" spc="-10" dirty="0">
                <a:latin typeface="+mn-lt"/>
                <a:cs typeface="Carlito"/>
              </a:rPr>
              <a:t>d.  </a:t>
            </a:r>
            <a:r>
              <a:rPr sz="1600" b="1" i="1" spc="-10" dirty="0">
                <a:latin typeface="+mn-lt"/>
                <a:cs typeface="Carlito"/>
              </a:rPr>
              <a:t>Bivariate</a:t>
            </a:r>
            <a:r>
              <a:rPr sz="1600" b="1" i="1" spc="-50" dirty="0">
                <a:latin typeface="+mn-lt"/>
                <a:cs typeface="Carlito"/>
              </a:rPr>
              <a:t> </a:t>
            </a:r>
            <a:r>
              <a:rPr sz="1600" b="1" i="1" dirty="0">
                <a:latin typeface="+mn-lt"/>
                <a:cs typeface="Carlito"/>
              </a:rPr>
              <a:t>Analysis</a:t>
            </a:r>
            <a:r>
              <a:rPr sz="1600" b="1" i="1" spc="225" dirty="0">
                <a:latin typeface="+mn-lt"/>
                <a:cs typeface="Carlito"/>
              </a:rPr>
              <a:t> </a:t>
            </a:r>
            <a:r>
              <a:rPr sz="1600" b="1" i="1" spc="-10" dirty="0">
                <a:latin typeface="+mn-lt"/>
                <a:cs typeface="Carlito"/>
              </a:rPr>
              <a:t>Steps</a:t>
            </a:r>
            <a:endParaRPr sz="1600" dirty="0">
              <a:latin typeface="+mn-lt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191001"/>
            <a:ext cx="6746240" cy="124200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0665" algn="l"/>
              </a:tabLst>
            </a:pPr>
            <a:r>
              <a:rPr sz="1600" b="1" spc="-100" dirty="0">
                <a:latin typeface="+mn-lt"/>
                <a:cs typeface="Trebuchet MS"/>
              </a:rPr>
              <a:t>Key</a:t>
            </a:r>
            <a:r>
              <a:rPr sz="1600" b="1" spc="-165" dirty="0">
                <a:latin typeface="+mn-lt"/>
                <a:cs typeface="Trebuchet MS"/>
              </a:rPr>
              <a:t> </a:t>
            </a:r>
            <a:r>
              <a:rPr sz="1600" b="1" spc="-90" dirty="0">
                <a:latin typeface="+mn-lt"/>
                <a:cs typeface="Trebuchet MS"/>
              </a:rPr>
              <a:t>Business</a:t>
            </a:r>
            <a:r>
              <a:rPr sz="1600" b="1" spc="-114" dirty="0">
                <a:latin typeface="+mn-lt"/>
                <a:cs typeface="Trebuchet MS"/>
              </a:rPr>
              <a:t> </a:t>
            </a:r>
            <a:r>
              <a:rPr sz="1600" b="1" spc="-10" dirty="0">
                <a:latin typeface="+mn-lt"/>
                <a:cs typeface="Trebuchet MS"/>
              </a:rPr>
              <a:t>Question</a:t>
            </a:r>
            <a:endParaRPr sz="16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</a:tabLst>
            </a:pPr>
            <a:r>
              <a:rPr sz="1600" b="1" spc="-120" dirty="0">
                <a:latin typeface="+mn-lt"/>
                <a:cs typeface="Trebuchet MS"/>
              </a:rPr>
              <a:t>Conclusion</a:t>
            </a:r>
            <a:r>
              <a:rPr sz="1600" b="1" spc="120" dirty="0">
                <a:latin typeface="+mn-lt"/>
                <a:cs typeface="Trebuchet MS"/>
              </a:rPr>
              <a:t> </a:t>
            </a:r>
            <a:r>
              <a:rPr sz="1600" b="1" spc="-135" dirty="0">
                <a:latin typeface="+mn-lt"/>
                <a:cs typeface="Trebuchet MS"/>
              </a:rPr>
              <a:t>(Key</a:t>
            </a:r>
            <a:r>
              <a:rPr sz="1600" b="1" spc="-45" dirty="0">
                <a:latin typeface="+mn-lt"/>
                <a:cs typeface="Trebuchet MS"/>
              </a:rPr>
              <a:t> </a:t>
            </a:r>
            <a:r>
              <a:rPr sz="1600" b="1" spc="-114" dirty="0">
                <a:latin typeface="+mn-lt"/>
                <a:cs typeface="Trebuchet MS"/>
              </a:rPr>
              <a:t>finding</a:t>
            </a:r>
            <a:r>
              <a:rPr sz="1600" b="1" spc="-70" dirty="0">
                <a:latin typeface="+mn-lt"/>
                <a:cs typeface="Trebuchet MS"/>
              </a:rPr>
              <a:t> </a:t>
            </a:r>
            <a:r>
              <a:rPr sz="1600" b="1" spc="-10" dirty="0">
                <a:latin typeface="+mn-lt"/>
                <a:cs typeface="Trebuchet MS"/>
              </a:rPr>
              <a:t>overall)</a:t>
            </a:r>
            <a:endParaRPr sz="16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0665" algn="l"/>
              </a:tabLst>
            </a:pPr>
            <a:r>
              <a:rPr sz="1600" b="1" spc="-120" dirty="0">
                <a:latin typeface="+mn-lt"/>
                <a:cs typeface="Trebuchet MS"/>
              </a:rPr>
              <a:t>Q&amp;A</a:t>
            </a:r>
            <a:r>
              <a:rPr sz="1600" b="1" spc="-105" dirty="0">
                <a:latin typeface="+mn-lt"/>
                <a:cs typeface="Trebuchet MS"/>
              </a:rPr>
              <a:t> </a:t>
            </a:r>
            <a:r>
              <a:rPr sz="1600" b="1" spc="-10" dirty="0">
                <a:latin typeface="+mn-lt"/>
                <a:cs typeface="Trebuchet MS"/>
              </a:rPr>
              <a:t>Slide</a:t>
            </a:r>
            <a:endParaRPr sz="16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</a:tabLst>
            </a:pPr>
            <a:r>
              <a:rPr sz="1600" b="1" spc="-95" dirty="0">
                <a:latin typeface="+mn-lt"/>
                <a:cs typeface="Trebuchet MS"/>
              </a:rPr>
              <a:t>Your</a:t>
            </a:r>
            <a:r>
              <a:rPr sz="1600" b="1" spc="-165" dirty="0">
                <a:latin typeface="+mn-lt"/>
                <a:cs typeface="Trebuchet MS"/>
              </a:rPr>
              <a:t> </a:t>
            </a:r>
            <a:r>
              <a:rPr sz="1600" b="1" spc="-95" dirty="0">
                <a:latin typeface="+mn-lt"/>
                <a:cs typeface="Trebuchet MS"/>
              </a:rPr>
              <a:t>Experience/Challenges</a:t>
            </a:r>
            <a:r>
              <a:rPr sz="1600" b="1" spc="-245" dirty="0">
                <a:latin typeface="+mn-lt"/>
                <a:cs typeface="Trebuchet MS"/>
              </a:rPr>
              <a:t> </a:t>
            </a:r>
            <a:r>
              <a:rPr sz="1600" b="1" spc="-100" dirty="0">
                <a:latin typeface="+mn-lt"/>
                <a:cs typeface="Trebuchet MS"/>
              </a:rPr>
              <a:t>working</a:t>
            </a:r>
            <a:r>
              <a:rPr sz="1600" b="1" spc="-75" dirty="0">
                <a:latin typeface="+mn-lt"/>
                <a:cs typeface="Trebuchet MS"/>
              </a:rPr>
              <a:t> </a:t>
            </a:r>
            <a:r>
              <a:rPr sz="1600" b="1" spc="-105" dirty="0">
                <a:latin typeface="+mn-lt"/>
                <a:cs typeface="Trebuchet MS"/>
              </a:rPr>
              <a:t>on</a:t>
            </a:r>
            <a:r>
              <a:rPr sz="1600" b="1" spc="-95" dirty="0">
                <a:latin typeface="+mn-lt"/>
                <a:cs typeface="Trebuchet MS"/>
              </a:rPr>
              <a:t> </a:t>
            </a:r>
            <a:r>
              <a:rPr sz="1600" b="1" spc="-120" dirty="0">
                <a:latin typeface="+mn-lt"/>
                <a:cs typeface="Trebuchet MS"/>
              </a:rPr>
              <a:t>Web</a:t>
            </a:r>
            <a:r>
              <a:rPr sz="1600" b="1" spc="-155" dirty="0">
                <a:latin typeface="+mn-lt"/>
                <a:cs typeface="Trebuchet MS"/>
              </a:rPr>
              <a:t> </a:t>
            </a:r>
            <a:r>
              <a:rPr sz="1600" b="1" spc="-90" dirty="0">
                <a:latin typeface="+mn-lt"/>
                <a:cs typeface="Trebuchet MS"/>
              </a:rPr>
              <a:t>Scraping</a:t>
            </a:r>
            <a:r>
              <a:rPr sz="1600" b="1" spc="35" dirty="0">
                <a:latin typeface="+mn-lt"/>
                <a:cs typeface="Trebuchet MS"/>
              </a:rPr>
              <a:t> </a:t>
            </a:r>
            <a:r>
              <a:rPr sz="1600" b="1" spc="-70" dirty="0">
                <a:latin typeface="+mn-lt"/>
                <a:cs typeface="Trebuchet MS"/>
              </a:rPr>
              <a:t>–</a:t>
            </a:r>
            <a:r>
              <a:rPr sz="1600" b="1" spc="-110" dirty="0">
                <a:latin typeface="+mn-lt"/>
                <a:cs typeface="Trebuchet MS"/>
              </a:rPr>
              <a:t> </a:t>
            </a:r>
            <a:r>
              <a:rPr sz="1600" b="1" spc="-95" dirty="0">
                <a:latin typeface="+mn-lt"/>
                <a:cs typeface="Trebuchet MS"/>
              </a:rPr>
              <a:t>Data</a:t>
            </a:r>
            <a:r>
              <a:rPr sz="1600" b="1" spc="-105" dirty="0">
                <a:latin typeface="+mn-lt"/>
                <a:cs typeface="Trebuchet MS"/>
              </a:rPr>
              <a:t> </a:t>
            </a:r>
            <a:r>
              <a:rPr sz="1600" b="1" spc="-85" dirty="0">
                <a:latin typeface="+mn-lt"/>
                <a:cs typeface="Trebuchet MS"/>
              </a:rPr>
              <a:t>Analysis</a:t>
            </a:r>
            <a:r>
              <a:rPr sz="1600" b="1" spc="-35" dirty="0">
                <a:latin typeface="+mn-lt"/>
                <a:cs typeface="Trebuchet MS"/>
              </a:rPr>
              <a:t> </a:t>
            </a:r>
            <a:r>
              <a:rPr sz="1600" b="1" spc="-10" dirty="0">
                <a:latin typeface="+mn-lt"/>
                <a:cs typeface="Trebuchet MS"/>
              </a:rPr>
              <a:t>Project</a:t>
            </a:r>
            <a:r>
              <a:rPr sz="1500" b="1" spc="-10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350024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lang="en-US" sz="3600" spc="-105" dirty="0">
                <a:latin typeface="+mn-lt"/>
              </a:rPr>
              <a:t>   </a:t>
            </a:r>
            <a:r>
              <a:rPr sz="3600" spc="-105" dirty="0">
                <a:latin typeface="+mn-lt"/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811" y="883666"/>
            <a:ext cx="10254615" cy="287129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0520" marR="5080" indent="-338455" algn="just">
              <a:lnSpc>
                <a:spcPts val="2580"/>
              </a:lnSpc>
              <a:spcBef>
                <a:spcPts val="385"/>
              </a:spcBef>
              <a:buFont typeface="Arial"/>
              <a:buChar char="•"/>
              <a:tabLst>
                <a:tab pos="352425" algn="l"/>
              </a:tabLst>
            </a:pPr>
            <a:r>
              <a:rPr sz="2400" spc="-20" dirty="0">
                <a:latin typeface="+mn-lt"/>
                <a:cs typeface="Tahoma"/>
              </a:rPr>
              <a:t>Our</a:t>
            </a:r>
            <a:r>
              <a:rPr sz="2400" spc="-85" dirty="0">
                <a:latin typeface="+mn-lt"/>
                <a:cs typeface="Tahoma"/>
              </a:rPr>
              <a:t> mission</a:t>
            </a:r>
            <a:r>
              <a:rPr sz="2400" spc="-7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in</a:t>
            </a:r>
            <a:r>
              <a:rPr sz="2400" spc="-75" dirty="0">
                <a:latin typeface="+mn-lt"/>
                <a:cs typeface="Tahoma"/>
              </a:rPr>
              <a:t> </a:t>
            </a:r>
            <a:r>
              <a:rPr sz="2400" spc="-105" dirty="0">
                <a:latin typeface="+mn-lt"/>
                <a:cs typeface="Tahoma"/>
              </a:rPr>
              <a:t>conducting</a:t>
            </a:r>
            <a:r>
              <a:rPr sz="2400" spc="-80" dirty="0">
                <a:latin typeface="+mn-lt"/>
                <a:cs typeface="Tahoma"/>
              </a:rPr>
              <a:t> </a:t>
            </a:r>
            <a:r>
              <a:rPr sz="2400" spc="-90" dirty="0">
                <a:latin typeface="+mn-lt"/>
                <a:cs typeface="Tahoma"/>
              </a:rPr>
              <a:t>Exploratory</a:t>
            </a:r>
            <a:r>
              <a:rPr sz="2400" spc="-80" dirty="0">
                <a:latin typeface="+mn-lt"/>
                <a:cs typeface="Tahoma"/>
              </a:rPr>
              <a:t> </a:t>
            </a:r>
            <a:r>
              <a:rPr sz="2400" spc="-50" dirty="0">
                <a:latin typeface="+mn-lt"/>
                <a:cs typeface="Tahoma"/>
              </a:rPr>
              <a:t>Data</a:t>
            </a:r>
            <a:r>
              <a:rPr sz="2400" spc="-75" dirty="0">
                <a:latin typeface="+mn-lt"/>
                <a:cs typeface="Tahoma"/>
              </a:rPr>
              <a:t> </a:t>
            </a:r>
            <a:r>
              <a:rPr sz="2400" spc="-80" dirty="0">
                <a:latin typeface="+mn-lt"/>
                <a:cs typeface="Tahoma"/>
              </a:rPr>
              <a:t>Analysis</a:t>
            </a:r>
            <a:r>
              <a:rPr sz="2400" spc="-75" dirty="0">
                <a:latin typeface="+mn-lt"/>
                <a:cs typeface="Tahoma"/>
              </a:rPr>
              <a:t> </a:t>
            </a:r>
            <a:r>
              <a:rPr sz="2400" spc="-70" dirty="0">
                <a:latin typeface="+mn-lt"/>
                <a:cs typeface="Tahoma"/>
              </a:rPr>
              <a:t>(EDA)</a:t>
            </a:r>
            <a:r>
              <a:rPr sz="2400" spc="-7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on</a:t>
            </a:r>
            <a:r>
              <a:rPr sz="2400" spc="-8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the</a:t>
            </a:r>
            <a:r>
              <a:rPr sz="2400" spc="-85" dirty="0">
                <a:latin typeface="+mn-lt"/>
                <a:cs typeface="Tahoma"/>
              </a:rPr>
              <a:t> </a:t>
            </a:r>
            <a:r>
              <a:rPr sz="2400" spc="-70" dirty="0">
                <a:latin typeface="+mn-lt"/>
                <a:cs typeface="Tahoma"/>
              </a:rPr>
              <a:t>Aspiring</a:t>
            </a:r>
            <a:r>
              <a:rPr sz="2400" spc="-75" dirty="0">
                <a:latin typeface="+mn-lt"/>
                <a:cs typeface="Tahoma"/>
              </a:rPr>
              <a:t> </a:t>
            </a:r>
            <a:r>
              <a:rPr sz="2400" spc="-20" dirty="0">
                <a:latin typeface="+mn-lt"/>
                <a:cs typeface="Tahoma"/>
              </a:rPr>
              <a:t>Mind 	</a:t>
            </a:r>
            <a:r>
              <a:rPr sz="2400" spc="-55" dirty="0">
                <a:latin typeface="+mn-lt"/>
                <a:cs typeface="Tahoma"/>
              </a:rPr>
              <a:t>Employment</a:t>
            </a:r>
            <a:r>
              <a:rPr sz="2400" spc="210" dirty="0">
                <a:latin typeface="+mn-lt"/>
                <a:cs typeface="Tahoma"/>
              </a:rPr>
              <a:t> </a:t>
            </a:r>
            <a:r>
              <a:rPr sz="2400" spc="-20" dirty="0">
                <a:latin typeface="+mn-lt"/>
                <a:cs typeface="Tahoma"/>
              </a:rPr>
              <a:t>Outcome</a:t>
            </a:r>
            <a:r>
              <a:rPr sz="2400" spc="22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2015</a:t>
            </a:r>
            <a:r>
              <a:rPr sz="2400" spc="22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(AMEO</a:t>
            </a:r>
            <a:r>
              <a:rPr sz="2400" spc="21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)</a:t>
            </a:r>
            <a:r>
              <a:rPr sz="2400" spc="21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dataset</a:t>
            </a:r>
            <a:r>
              <a:rPr sz="2400" spc="229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is</a:t>
            </a:r>
            <a:r>
              <a:rPr sz="2400" spc="21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to</a:t>
            </a:r>
            <a:r>
              <a:rPr sz="2400" spc="22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unlock</a:t>
            </a:r>
            <a:r>
              <a:rPr sz="2400" spc="21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a</a:t>
            </a:r>
            <a:r>
              <a:rPr sz="2400" spc="220" dirty="0">
                <a:latin typeface="+mn-lt"/>
                <a:cs typeface="Tahoma"/>
              </a:rPr>
              <a:t> </a:t>
            </a:r>
            <a:r>
              <a:rPr sz="2400" spc="-105" dirty="0">
                <a:latin typeface="+mn-lt"/>
                <a:cs typeface="Tahoma"/>
              </a:rPr>
              <a:t>comprehensive 	</a:t>
            </a:r>
            <a:r>
              <a:rPr sz="2400" spc="-60" dirty="0">
                <a:latin typeface="+mn-lt"/>
                <a:cs typeface="Tahoma"/>
              </a:rPr>
              <a:t>understanding</a:t>
            </a:r>
            <a:r>
              <a:rPr sz="2400" spc="-125" dirty="0">
                <a:latin typeface="+mn-lt"/>
                <a:cs typeface="Tahoma"/>
              </a:rPr>
              <a:t> </a:t>
            </a:r>
            <a:r>
              <a:rPr sz="2400" spc="-55" dirty="0">
                <a:latin typeface="+mn-lt"/>
                <a:cs typeface="Tahoma"/>
              </a:rPr>
              <a:t>of</a:t>
            </a:r>
            <a:r>
              <a:rPr sz="2400" spc="-130" dirty="0">
                <a:latin typeface="+mn-lt"/>
                <a:cs typeface="Tahoma"/>
              </a:rPr>
              <a:t> </a:t>
            </a:r>
            <a:r>
              <a:rPr sz="2400" spc="-65" dirty="0">
                <a:latin typeface="+mn-lt"/>
                <a:cs typeface="Tahoma"/>
              </a:rPr>
              <a:t>employment</a:t>
            </a:r>
            <a:r>
              <a:rPr sz="2400" spc="-35" dirty="0">
                <a:latin typeface="+mn-lt"/>
                <a:cs typeface="Tahoma"/>
              </a:rPr>
              <a:t> </a:t>
            </a:r>
            <a:r>
              <a:rPr sz="2400" spc="-60" dirty="0">
                <a:latin typeface="+mn-lt"/>
                <a:cs typeface="Tahoma"/>
              </a:rPr>
              <a:t>outcomes</a:t>
            </a:r>
            <a:r>
              <a:rPr sz="2400" spc="-75" dirty="0">
                <a:latin typeface="+mn-lt"/>
                <a:cs typeface="Tahoma"/>
              </a:rPr>
              <a:t> </a:t>
            </a:r>
            <a:r>
              <a:rPr sz="2400" spc="-60" dirty="0">
                <a:latin typeface="+mn-lt"/>
                <a:cs typeface="Tahoma"/>
              </a:rPr>
              <a:t>for</a:t>
            </a:r>
            <a:r>
              <a:rPr sz="2400" spc="-125" dirty="0">
                <a:latin typeface="+mn-lt"/>
                <a:cs typeface="Tahoma"/>
              </a:rPr>
              <a:t> </a:t>
            </a:r>
            <a:r>
              <a:rPr sz="2400" spc="-55" dirty="0">
                <a:latin typeface="+mn-lt"/>
                <a:cs typeface="Tahoma"/>
              </a:rPr>
              <a:t>engineering</a:t>
            </a:r>
            <a:r>
              <a:rPr sz="2400" spc="-60" dirty="0">
                <a:latin typeface="+mn-lt"/>
                <a:cs typeface="Tahoma"/>
              </a:rPr>
              <a:t> </a:t>
            </a:r>
            <a:r>
              <a:rPr sz="2400" spc="-10" dirty="0">
                <a:latin typeface="+mn-lt"/>
                <a:cs typeface="Tahoma"/>
              </a:rPr>
              <a:t>graduates.</a:t>
            </a:r>
            <a:endParaRPr sz="2400" dirty="0">
              <a:latin typeface="+mn-lt"/>
              <a:cs typeface="Tahoma"/>
            </a:endParaRPr>
          </a:p>
          <a:p>
            <a:pPr marL="350520" marR="13970" indent="-338455" algn="just">
              <a:lnSpc>
                <a:spcPct val="91400"/>
              </a:lnSpc>
              <a:spcBef>
                <a:spcPts val="1065"/>
              </a:spcBef>
              <a:buFont typeface="Arial"/>
              <a:buChar char="•"/>
              <a:tabLst>
                <a:tab pos="352425" algn="l"/>
              </a:tabLst>
            </a:pPr>
            <a:r>
              <a:rPr sz="2400" dirty="0">
                <a:latin typeface="+mn-lt"/>
                <a:cs typeface="Tahoma"/>
              </a:rPr>
              <a:t>Through</a:t>
            </a:r>
            <a:r>
              <a:rPr sz="2400" spc="4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meticulous</a:t>
            </a:r>
            <a:r>
              <a:rPr sz="2400" spc="4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analysis,</a:t>
            </a:r>
            <a:r>
              <a:rPr sz="2400" spc="4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we</a:t>
            </a:r>
            <a:r>
              <a:rPr sz="2400" spc="3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seek</a:t>
            </a:r>
            <a:r>
              <a:rPr sz="2400" spc="4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to</a:t>
            </a:r>
            <a:r>
              <a:rPr sz="2400" spc="3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uncover</a:t>
            </a:r>
            <a:r>
              <a:rPr sz="2400" spc="4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nuanced</a:t>
            </a:r>
            <a:r>
              <a:rPr sz="2400" spc="4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patterns,</a:t>
            </a:r>
            <a:r>
              <a:rPr sz="2400" spc="40" dirty="0">
                <a:latin typeface="+mn-lt"/>
                <a:cs typeface="Tahoma"/>
              </a:rPr>
              <a:t> </a:t>
            </a:r>
            <a:r>
              <a:rPr sz="2400" spc="-25" dirty="0">
                <a:latin typeface="+mn-lt"/>
                <a:cs typeface="Tahoma"/>
              </a:rPr>
              <a:t>unveil 	</a:t>
            </a:r>
            <a:r>
              <a:rPr sz="2400" spc="-20" dirty="0">
                <a:latin typeface="+mn-lt"/>
                <a:cs typeface="Tahoma"/>
              </a:rPr>
              <a:t>correlations,</a:t>
            </a:r>
            <a:r>
              <a:rPr sz="2400" spc="6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and</a:t>
            </a:r>
            <a:r>
              <a:rPr sz="2400" spc="5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reveal</a:t>
            </a:r>
            <a:r>
              <a:rPr sz="2400" spc="5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emerging</a:t>
            </a:r>
            <a:r>
              <a:rPr sz="2400" spc="4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trends</a:t>
            </a:r>
            <a:r>
              <a:rPr sz="2400" spc="5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within</a:t>
            </a:r>
            <a:r>
              <a:rPr sz="2400" spc="4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the</a:t>
            </a:r>
            <a:r>
              <a:rPr sz="2400" spc="55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dataset.</a:t>
            </a:r>
            <a:r>
              <a:rPr sz="2400" spc="5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By</a:t>
            </a:r>
            <a:r>
              <a:rPr sz="2400" spc="45" dirty="0">
                <a:latin typeface="+mn-lt"/>
                <a:cs typeface="Tahoma"/>
              </a:rPr>
              <a:t> </a:t>
            </a:r>
            <a:r>
              <a:rPr sz="2400" spc="-40" dirty="0">
                <a:latin typeface="+mn-lt"/>
                <a:cs typeface="Tahoma"/>
              </a:rPr>
              <a:t>scrutinizing 	</a:t>
            </a:r>
            <a:r>
              <a:rPr sz="2400" spc="-45" dirty="0">
                <a:latin typeface="+mn-lt"/>
                <a:cs typeface="Tahoma"/>
              </a:rPr>
              <a:t>factors</a:t>
            </a:r>
            <a:r>
              <a:rPr sz="2400" spc="-140" dirty="0">
                <a:latin typeface="+mn-lt"/>
                <a:cs typeface="Tahoma"/>
              </a:rPr>
              <a:t> </a:t>
            </a:r>
            <a:r>
              <a:rPr sz="2400" spc="-20" dirty="0">
                <a:latin typeface="+mn-lt"/>
                <a:cs typeface="Tahoma"/>
              </a:rPr>
              <a:t>like</a:t>
            </a:r>
            <a:r>
              <a:rPr sz="2400" spc="-135" dirty="0">
                <a:latin typeface="+mn-lt"/>
                <a:cs typeface="Tahoma"/>
              </a:rPr>
              <a:t> </a:t>
            </a:r>
            <a:r>
              <a:rPr sz="2400" spc="-45" dirty="0">
                <a:latin typeface="+mn-lt"/>
                <a:cs typeface="Tahoma"/>
              </a:rPr>
              <a:t>salary,</a:t>
            </a:r>
            <a:r>
              <a:rPr sz="2400" spc="-135" dirty="0">
                <a:latin typeface="+mn-lt"/>
                <a:cs typeface="Tahoma"/>
              </a:rPr>
              <a:t> </a:t>
            </a:r>
            <a:r>
              <a:rPr sz="2400" spc="-20" dirty="0">
                <a:latin typeface="+mn-lt"/>
                <a:cs typeface="Tahoma"/>
              </a:rPr>
              <a:t>job</a:t>
            </a:r>
            <a:r>
              <a:rPr sz="2400" spc="-135" dirty="0">
                <a:latin typeface="+mn-lt"/>
                <a:cs typeface="Tahoma"/>
              </a:rPr>
              <a:t> </a:t>
            </a:r>
            <a:r>
              <a:rPr sz="2400" spc="-30" dirty="0">
                <a:latin typeface="+mn-lt"/>
                <a:cs typeface="Tahoma"/>
              </a:rPr>
              <a:t>titles,</a:t>
            </a:r>
            <a:r>
              <a:rPr sz="2400" spc="-130" dirty="0">
                <a:latin typeface="+mn-lt"/>
                <a:cs typeface="Tahoma"/>
              </a:rPr>
              <a:t> </a:t>
            </a:r>
            <a:r>
              <a:rPr sz="2400" spc="-45" dirty="0">
                <a:latin typeface="+mn-lt"/>
                <a:cs typeface="Tahoma"/>
              </a:rPr>
              <a:t>locations,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40" dirty="0">
                <a:latin typeface="+mn-lt"/>
                <a:cs typeface="Tahoma"/>
              </a:rPr>
              <a:t>and</a:t>
            </a:r>
            <a:r>
              <a:rPr sz="2400" spc="-125" dirty="0">
                <a:latin typeface="+mn-lt"/>
                <a:cs typeface="Tahoma"/>
              </a:rPr>
              <a:t> </a:t>
            </a:r>
            <a:r>
              <a:rPr sz="2400" spc="-70" dirty="0">
                <a:latin typeface="+mn-lt"/>
                <a:cs typeface="Tahoma"/>
              </a:rPr>
              <a:t>AMCAT</a:t>
            </a:r>
            <a:r>
              <a:rPr sz="2400" spc="-114" dirty="0">
                <a:latin typeface="+mn-lt"/>
                <a:cs typeface="Tahoma"/>
              </a:rPr>
              <a:t> </a:t>
            </a:r>
            <a:r>
              <a:rPr sz="2400" spc="-55" dirty="0">
                <a:latin typeface="+mn-lt"/>
                <a:cs typeface="Tahoma"/>
              </a:rPr>
              <a:t>exam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60" dirty="0">
                <a:latin typeface="+mn-lt"/>
                <a:cs typeface="Tahoma"/>
              </a:rPr>
              <a:t>performance,</a:t>
            </a:r>
            <a:r>
              <a:rPr sz="2400" spc="-125" dirty="0">
                <a:latin typeface="+mn-lt"/>
                <a:cs typeface="Tahoma"/>
              </a:rPr>
              <a:t> </a:t>
            </a:r>
            <a:r>
              <a:rPr sz="2400" spc="-20" dirty="0">
                <a:latin typeface="+mn-lt"/>
                <a:cs typeface="Tahoma"/>
              </a:rPr>
              <a:t>our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25" dirty="0">
                <a:latin typeface="+mn-lt"/>
                <a:cs typeface="Tahoma"/>
              </a:rPr>
              <a:t>aim 	</a:t>
            </a:r>
            <a:r>
              <a:rPr sz="2400" dirty="0">
                <a:latin typeface="+mn-lt"/>
                <a:cs typeface="Tahoma"/>
              </a:rPr>
              <a:t>is</a:t>
            </a:r>
            <a:r>
              <a:rPr sz="2400" spc="-13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to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50" dirty="0">
                <a:latin typeface="+mn-lt"/>
                <a:cs typeface="Tahoma"/>
              </a:rPr>
              <a:t>illuminate</a:t>
            </a:r>
            <a:r>
              <a:rPr sz="2400" spc="-130" dirty="0">
                <a:latin typeface="+mn-lt"/>
                <a:cs typeface="Tahoma"/>
              </a:rPr>
              <a:t> </a:t>
            </a:r>
            <a:r>
              <a:rPr sz="2400" spc="-10" dirty="0">
                <a:latin typeface="+mn-lt"/>
                <a:cs typeface="Tahoma"/>
              </a:rPr>
              <a:t>the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45" dirty="0">
                <a:latin typeface="+mn-lt"/>
                <a:cs typeface="Tahoma"/>
              </a:rPr>
              <a:t>intricate</a:t>
            </a:r>
            <a:r>
              <a:rPr sz="2400" spc="-135" dirty="0">
                <a:latin typeface="+mn-lt"/>
                <a:cs typeface="Tahoma"/>
              </a:rPr>
              <a:t> </a:t>
            </a:r>
            <a:r>
              <a:rPr sz="2400" spc="-40" dirty="0">
                <a:latin typeface="+mn-lt"/>
                <a:cs typeface="Tahoma"/>
              </a:rPr>
              <a:t>web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dirty="0">
                <a:latin typeface="+mn-lt"/>
                <a:cs typeface="Tahoma"/>
              </a:rPr>
              <a:t>of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50" dirty="0">
                <a:latin typeface="+mn-lt"/>
                <a:cs typeface="Tahoma"/>
              </a:rPr>
              <a:t>influences</a:t>
            </a:r>
            <a:r>
              <a:rPr sz="2400" spc="-105" dirty="0">
                <a:latin typeface="+mn-lt"/>
                <a:cs typeface="Tahoma"/>
              </a:rPr>
              <a:t> </a:t>
            </a:r>
            <a:r>
              <a:rPr sz="2400" spc="-50" dirty="0">
                <a:latin typeface="+mn-lt"/>
                <a:cs typeface="Tahoma"/>
              </a:rPr>
              <a:t>shaping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50" dirty="0">
                <a:latin typeface="+mn-lt"/>
                <a:cs typeface="Tahoma"/>
              </a:rPr>
              <a:t>candidates'</a:t>
            </a:r>
            <a:r>
              <a:rPr sz="2400" spc="-110" dirty="0">
                <a:latin typeface="+mn-lt"/>
                <a:cs typeface="Tahoma"/>
              </a:rPr>
              <a:t> </a:t>
            </a:r>
            <a:r>
              <a:rPr sz="2400" spc="-55" dirty="0">
                <a:latin typeface="+mn-lt"/>
                <a:cs typeface="Tahoma"/>
              </a:rPr>
              <a:t>employment 	</a:t>
            </a:r>
            <a:r>
              <a:rPr sz="2400" spc="-45" dirty="0">
                <a:latin typeface="+mn-lt"/>
                <a:cs typeface="Tahoma"/>
              </a:rPr>
              <a:t>journeys,</a:t>
            </a:r>
            <a:r>
              <a:rPr sz="2400" spc="-110" dirty="0">
                <a:latin typeface="+mn-lt"/>
                <a:cs typeface="Tahoma"/>
              </a:rPr>
              <a:t> </a:t>
            </a:r>
            <a:r>
              <a:rPr sz="2400" spc="-55" dirty="0">
                <a:latin typeface="+mn-lt"/>
                <a:cs typeface="Tahoma"/>
              </a:rPr>
              <a:t>providing</a:t>
            </a:r>
            <a:r>
              <a:rPr sz="2400" spc="-114" dirty="0">
                <a:latin typeface="+mn-lt"/>
                <a:cs typeface="Tahoma"/>
              </a:rPr>
              <a:t> </a:t>
            </a:r>
            <a:r>
              <a:rPr sz="2400" spc="-55" dirty="0">
                <a:latin typeface="+mn-lt"/>
                <a:cs typeface="Tahoma"/>
              </a:rPr>
              <a:t>invaluable</a:t>
            </a:r>
            <a:r>
              <a:rPr sz="2400" spc="-90" dirty="0">
                <a:latin typeface="+mn-lt"/>
                <a:cs typeface="Tahoma"/>
              </a:rPr>
              <a:t> </a:t>
            </a:r>
            <a:r>
              <a:rPr sz="2400" spc="-60" dirty="0">
                <a:latin typeface="+mn-lt"/>
                <a:cs typeface="Tahoma"/>
              </a:rPr>
              <a:t>insights</a:t>
            </a:r>
            <a:r>
              <a:rPr sz="2400" spc="-170" dirty="0">
                <a:latin typeface="+mn-lt"/>
                <a:cs typeface="Tahoma"/>
              </a:rPr>
              <a:t> </a:t>
            </a:r>
            <a:r>
              <a:rPr sz="2400" spc="-45" dirty="0">
                <a:latin typeface="+mn-lt"/>
                <a:cs typeface="Tahoma"/>
              </a:rPr>
              <a:t>into</a:t>
            </a:r>
            <a:r>
              <a:rPr sz="2400" spc="-120" dirty="0">
                <a:latin typeface="+mn-lt"/>
                <a:cs typeface="Tahoma"/>
              </a:rPr>
              <a:t> </a:t>
            </a:r>
            <a:r>
              <a:rPr sz="2400" spc="-60" dirty="0">
                <a:latin typeface="+mn-lt"/>
                <a:cs typeface="Tahoma"/>
              </a:rPr>
              <a:t>this</a:t>
            </a:r>
            <a:r>
              <a:rPr sz="2400" spc="-170" dirty="0">
                <a:latin typeface="+mn-lt"/>
                <a:cs typeface="Tahoma"/>
              </a:rPr>
              <a:t> </a:t>
            </a:r>
            <a:r>
              <a:rPr sz="2400" spc="-65" dirty="0">
                <a:latin typeface="+mn-lt"/>
                <a:cs typeface="Tahoma"/>
              </a:rPr>
              <a:t>dynamic</a:t>
            </a:r>
            <a:r>
              <a:rPr sz="2400" spc="-85" dirty="0">
                <a:latin typeface="+mn-lt"/>
                <a:cs typeface="Tahoma"/>
              </a:rPr>
              <a:t> </a:t>
            </a:r>
            <a:r>
              <a:rPr sz="2400" spc="-10" dirty="0">
                <a:latin typeface="+mn-lt"/>
                <a:cs typeface="Tahoma"/>
              </a:rPr>
              <a:t>landscape.</a:t>
            </a:r>
            <a:endParaRPr sz="2400" dirty="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811" y="-1"/>
            <a:ext cx="33788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811" y="987297"/>
            <a:ext cx="10267950" cy="492378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8615" marR="5080" indent="-336550" algn="just">
              <a:lnSpc>
                <a:spcPts val="236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  <a:tabLst>
                <a:tab pos="352425" algn="l"/>
              </a:tabLst>
            </a:pPr>
            <a:r>
              <a:rPr sz="2000" spc="-50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5" dirty="0">
                <a:solidFill>
                  <a:srgbClr val="0D0D0D"/>
                </a:solidFill>
                <a:latin typeface="+mn-lt"/>
                <a:cs typeface="Tahoma"/>
              </a:rPr>
              <a:t>dataset</a:t>
            </a:r>
            <a:r>
              <a:rPr sz="2000" spc="-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5" dirty="0">
                <a:solidFill>
                  <a:srgbClr val="0D0D0D"/>
                </a:solidFill>
                <a:latin typeface="+mn-lt"/>
                <a:cs typeface="Tahoma"/>
              </a:rPr>
              <a:t>contains</a:t>
            </a:r>
            <a:r>
              <a:rPr sz="2000" spc="-9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5" dirty="0">
                <a:solidFill>
                  <a:srgbClr val="0D0D0D"/>
                </a:solidFill>
                <a:latin typeface="+mn-lt"/>
                <a:cs typeface="Tahoma"/>
              </a:rPr>
              <a:t>information</a:t>
            </a:r>
            <a:r>
              <a:rPr sz="2000" spc="-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65" dirty="0">
                <a:solidFill>
                  <a:srgbClr val="0D0D0D"/>
                </a:solidFill>
                <a:latin typeface="+mn-lt"/>
                <a:cs typeface="Tahoma"/>
              </a:rPr>
              <a:t>on</a:t>
            </a:r>
            <a:r>
              <a:rPr sz="2000" spc="-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5" dirty="0">
                <a:solidFill>
                  <a:srgbClr val="0D0D0D"/>
                </a:solidFill>
                <a:latin typeface="+mn-lt"/>
                <a:cs typeface="Tahoma"/>
              </a:rPr>
              <a:t>3,998</a:t>
            </a:r>
            <a:r>
              <a:rPr sz="2000" spc="-9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+mn-lt"/>
                <a:cs typeface="Tahoma"/>
              </a:rPr>
              <a:t>individuals,</a:t>
            </a:r>
            <a:r>
              <a:rPr sz="2000" spc="-9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60" dirty="0">
                <a:solidFill>
                  <a:srgbClr val="0D0D0D"/>
                </a:solidFill>
                <a:latin typeface="+mn-lt"/>
                <a:cs typeface="Tahoma"/>
              </a:rPr>
              <a:t>spanning</a:t>
            </a:r>
            <a:r>
              <a:rPr sz="2000" spc="-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+mn-lt"/>
                <a:cs typeface="Tahoma"/>
              </a:rPr>
              <a:t>across</a:t>
            </a:r>
            <a:r>
              <a:rPr sz="2000" spc="-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+mn-lt"/>
                <a:cs typeface="Tahoma"/>
              </a:rPr>
              <a:t>39</a:t>
            </a:r>
            <a:r>
              <a:rPr sz="2000" spc="-10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5" dirty="0">
                <a:solidFill>
                  <a:srgbClr val="0D0D0D"/>
                </a:solidFill>
                <a:latin typeface="+mn-lt"/>
                <a:cs typeface="Tahoma"/>
              </a:rPr>
              <a:t>columns.</a:t>
            </a:r>
            <a:r>
              <a:rPr sz="2000" spc="-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+mn-lt"/>
                <a:cs typeface="Tahoma"/>
              </a:rPr>
              <a:t>Each</a:t>
            </a:r>
            <a:r>
              <a:rPr sz="2000" spc="-5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+mn-lt"/>
                <a:cs typeface="Tahoma"/>
              </a:rPr>
              <a:t>row 	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represents</a:t>
            </a:r>
            <a:r>
              <a:rPr sz="2000" spc="1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a</a:t>
            </a:r>
            <a:r>
              <a:rPr sz="2000" spc="1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unique</a:t>
            </a:r>
            <a:r>
              <a:rPr sz="2000" spc="1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individual,</a:t>
            </a:r>
            <a:r>
              <a:rPr sz="2000" spc="1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while</a:t>
            </a:r>
            <a:r>
              <a:rPr sz="2000" spc="1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each</a:t>
            </a:r>
            <a:r>
              <a:rPr sz="2000" spc="1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column</a:t>
            </a:r>
            <a:r>
              <a:rPr sz="2000" spc="17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provides</a:t>
            </a:r>
            <a:r>
              <a:rPr sz="2000" spc="1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specific</a:t>
            </a:r>
            <a:r>
              <a:rPr sz="2000" spc="1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details</a:t>
            </a:r>
            <a:r>
              <a:rPr sz="2000" spc="1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dirty="0">
                <a:solidFill>
                  <a:srgbClr val="0D0D0D"/>
                </a:solidFill>
                <a:latin typeface="+mn-lt"/>
                <a:cs typeface="Tahoma"/>
              </a:rPr>
              <a:t>about</a:t>
            </a:r>
            <a:r>
              <a:rPr sz="2000" spc="1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+mn-lt"/>
                <a:cs typeface="Tahoma"/>
              </a:rPr>
              <a:t>their 	</a:t>
            </a:r>
            <a:r>
              <a:rPr sz="2000" spc="-70" dirty="0">
                <a:solidFill>
                  <a:srgbClr val="0D0D0D"/>
                </a:solidFill>
                <a:latin typeface="+mn-lt"/>
                <a:cs typeface="Tahoma"/>
              </a:rPr>
              <a:t>employment</a:t>
            </a:r>
            <a:r>
              <a:rPr sz="2000" spc="-18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70" dirty="0">
                <a:solidFill>
                  <a:srgbClr val="0D0D0D"/>
                </a:solidFill>
                <a:latin typeface="+mn-lt"/>
                <a:cs typeface="Tahoma"/>
              </a:rPr>
              <a:t>and</a:t>
            </a:r>
            <a:r>
              <a:rPr sz="2000" spc="-10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60" dirty="0">
                <a:solidFill>
                  <a:srgbClr val="0D0D0D"/>
                </a:solidFill>
                <a:latin typeface="+mn-lt"/>
                <a:cs typeface="Tahoma"/>
              </a:rPr>
              <a:t>educational</a:t>
            </a:r>
            <a:r>
              <a:rPr sz="2000" spc="-1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+mn-lt"/>
                <a:cs typeface="Tahoma"/>
              </a:rPr>
              <a:t>background.</a:t>
            </a:r>
            <a:endParaRPr sz="2000" dirty="0">
              <a:latin typeface="+mn-lt"/>
              <a:cs typeface="Tahoma"/>
            </a:endParaRPr>
          </a:p>
          <a:p>
            <a:pPr marL="351155" indent="-337185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Font typeface="Arial"/>
              <a:buChar char="•"/>
              <a:tabLst>
                <a:tab pos="351155" algn="l"/>
              </a:tabLst>
            </a:pPr>
            <a:r>
              <a:rPr sz="2400" b="1" spc="-175" dirty="0">
                <a:solidFill>
                  <a:srgbClr val="0D0D0D"/>
                </a:solidFill>
                <a:latin typeface="+mn-lt"/>
                <a:cs typeface="Trebuchet MS"/>
              </a:rPr>
              <a:t>Key</a:t>
            </a:r>
            <a:r>
              <a:rPr sz="2400" b="1" spc="35" dirty="0">
                <a:solidFill>
                  <a:srgbClr val="0D0D0D"/>
                </a:solidFill>
                <a:latin typeface="+mn-lt"/>
                <a:cs typeface="Trebuchet MS"/>
              </a:rPr>
              <a:t> </a:t>
            </a:r>
            <a:r>
              <a:rPr sz="2400" b="1" spc="-200" dirty="0">
                <a:solidFill>
                  <a:srgbClr val="0D0D0D"/>
                </a:solidFill>
                <a:latin typeface="+mn-lt"/>
                <a:cs typeface="Trebuchet MS"/>
              </a:rPr>
              <a:t>columns</a:t>
            </a:r>
            <a:r>
              <a:rPr sz="2400" b="1" spc="30" dirty="0">
                <a:solidFill>
                  <a:srgbClr val="0D0D0D"/>
                </a:solidFill>
                <a:latin typeface="+mn-lt"/>
                <a:cs typeface="Trebuchet MS"/>
              </a:rPr>
              <a:t> </a:t>
            </a:r>
            <a:r>
              <a:rPr sz="2400" b="1" spc="-45" dirty="0">
                <a:solidFill>
                  <a:srgbClr val="0D0D0D"/>
                </a:solidFill>
                <a:latin typeface="+mn-lt"/>
                <a:cs typeface="Trebuchet MS"/>
              </a:rPr>
              <a:t>include</a:t>
            </a:r>
            <a:endParaRPr sz="2400" dirty="0">
              <a:latin typeface="+mn-lt"/>
              <a:cs typeface="Trebuchet MS"/>
            </a:endParaRPr>
          </a:p>
          <a:p>
            <a:pPr marL="808355" lvl="1" indent="-337185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55" dirty="0">
                <a:solidFill>
                  <a:srgbClr val="0D0D0D"/>
                </a:solidFill>
                <a:latin typeface="+mn-lt"/>
                <a:cs typeface="Trebuchet MS"/>
              </a:rPr>
              <a:t>ID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:U</a:t>
            </a:r>
            <a:r>
              <a:rPr sz="1600" spc="-2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+mn-lt"/>
                <a:cs typeface="Tahoma"/>
              </a:rPr>
              <a:t>nique</a:t>
            </a:r>
            <a:r>
              <a:rPr sz="1600" spc="-10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+mn-lt"/>
                <a:cs typeface="Tahoma"/>
              </a:rPr>
              <a:t>identifier</a:t>
            </a:r>
            <a:r>
              <a:rPr sz="1600" spc="-8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45" dirty="0">
                <a:solidFill>
                  <a:srgbClr val="0D0D0D"/>
                </a:solidFill>
                <a:latin typeface="+mn-lt"/>
                <a:cs typeface="Tahoma"/>
              </a:rPr>
              <a:t>for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+mn-lt"/>
                <a:cs typeface="Tahoma"/>
              </a:rPr>
              <a:t>each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individual.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85" dirty="0">
                <a:solidFill>
                  <a:srgbClr val="0D0D0D"/>
                </a:solidFill>
                <a:latin typeface="+mn-lt"/>
                <a:cs typeface="Trebuchet MS"/>
              </a:rPr>
              <a:t>Salary</a:t>
            </a:r>
            <a:r>
              <a:rPr sz="1600" spc="-8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z="1600" spc="-254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70" dirty="0">
                <a:solidFill>
                  <a:srgbClr val="0D0D0D"/>
                </a:solidFill>
                <a:latin typeface="+mn-lt"/>
                <a:cs typeface="Tahoma"/>
              </a:rPr>
              <a:t>salary</a:t>
            </a:r>
            <a:r>
              <a:rPr sz="1600" spc="-5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earned</a:t>
            </a:r>
            <a:r>
              <a:rPr sz="160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60" dirty="0">
                <a:solidFill>
                  <a:srgbClr val="0D0D0D"/>
                </a:solidFill>
                <a:latin typeface="+mn-lt"/>
                <a:cs typeface="Tahoma"/>
              </a:rPr>
              <a:t>by</a:t>
            </a:r>
            <a:r>
              <a:rPr sz="1600" spc="-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z="1600" spc="114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individual.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60" dirty="0">
                <a:solidFill>
                  <a:srgbClr val="0D0D0D"/>
                </a:solidFill>
                <a:latin typeface="+mn-lt"/>
                <a:cs typeface="Trebuchet MS"/>
              </a:rPr>
              <a:t>DOJ</a:t>
            </a:r>
            <a:r>
              <a:rPr sz="1600" spc="-60" dirty="0">
                <a:solidFill>
                  <a:srgbClr val="0D0D0D"/>
                </a:solidFill>
                <a:latin typeface="+mn-lt"/>
                <a:cs typeface="Tahoma"/>
              </a:rPr>
              <a:t>:Date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45"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z="1600" spc="-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45" dirty="0">
                <a:solidFill>
                  <a:srgbClr val="0D0D0D"/>
                </a:solidFill>
                <a:latin typeface="+mn-lt"/>
                <a:cs typeface="Tahoma"/>
              </a:rPr>
              <a:t>joining</a:t>
            </a:r>
            <a:r>
              <a:rPr sz="1600" spc="-1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40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organization.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60" dirty="0">
                <a:solidFill>
                  <a:srgbClr val="0D0D0D"/>
                </a:solidFill>
                <a:latin typeface="+mn-lt"/>
                <a:cs typeface="Trebuchet MS"/>
              </a:rPr>
              <a:t>DOL</a:t>
            </a:r>
            <a:r>
              <a:rPr sz="1600" spc="-60" dirty="0">
                <a:solidFill>
                  <a:srgbClr val="0D0D0D"/>
                </a:solidFill>
                <a:latin typeface="+mn-lt"/>
                <a:cs typeface="Tahoma"/>
              </a:rPr>
              <a:t>:Date</a:t>
            </a:r>
            <a:r>
              <a:rPr sz="1600" spc="-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z="160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+mn-lt"/>
                <a:cs typeface="Tahoma"/>
              </a:rPr>
              <a:t>leaving</a:t>
            </a:r>
            <a:r>
              <a:rPr sz="1600" spc="-12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45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z="1600" spc="-7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organization.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55" dirty="0">
                <a:solidFill>
                  <a:srgbClr val="0D0D0D"/>
                </a:solidFill>
                <a:latin typeface="+mn-lt"/>
                <a:cs typeface="Trebuchet MS"/>
              </a:rPr>
              <a:t>Designation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z="1600" spc="-3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Job</a:t>
            </a:r>
            <a:r>
              <a:rPr sz="1600" spc="-1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title</a:t>
            </a:r>
            <a:r>
              <a:rPr sz="1600" spc="1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or</a:t>
            </a:r>
            <a:r>
              <a:rPr sz="1600" spc="-1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45" dirty="0">
                <a:solidFill>
                  <a:srgbClr val="0D0D0D"/>
                </a:solidFill>
                <a:latin typeface="+mn-lt"/>
                <a:cs typeface="Tahoma"/>
              </a:rPr>
              <a:t>position</a:t>
            </a:r>
            <a:r>
              <a:rPr sz="1600" spc="-1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+mn-lt"/>
                <a:cs typeface="Tahoma"/>
              </a:rPr>
              <a:t>held.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9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55" dirty="0">
                <a:solidFill>
                  <a:srgbClr val="0D0D0D"/>
                </a:solidFill>
                <a:latin typeface="+mn-lt"/>
                <a:cs typeface="Trebuchet MS"/>
              </a:rPr>
              <a:t>JobCity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:City</a:t>
            </a:r>
            <a:r>
              <a:rPr sz="1600" spc="-70" dirty="0">
                <a:solidFill>
                  <a:srgbClr val="0D0D0D"/>
                </a:solidFill>
                <a:latin typeface="+mn-lt"/>
                <a:cs typeface="Tahoma"/>
              </a:rPr>
              <a:t> where</a:t>
            </a:r>
            <a:r>
              <a:rPr sz="1600" spc="-7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the job</a:t>
            </a:r>
            <a:r>
              <a:rPr sz="1600" spc="-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is</a:t>
            </a:r>
            <a:r>
              <a:rPr sz="1600"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located.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55" dirty="0">
                <a:solidFill>
                  <a:srgbClr val="0D0D0D"/>
                </a:solidFill>
                <a:latin typeface="+mn-lt"/>
                <a:cs typeface="Trebuchet MS"/>
              </a:rPr>
              <a:t>Gender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:Gender</a:t>
            </a:r>
            <a:r>
              <a:rPr sz="1600" spc="-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40"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z="1600" spc="-10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z="160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individual.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65" dirty="0">
                <a:solidFill>
                  <a:srgbClr val="0D0D0D"/>
                </a:solidFill>
                <a:latin typeface="+mn-lt"/>
                <a:cs typeface="Trebuchet MS"/>
              </a:rPr>
              <a:t>DOB</a:t>
            </a:r>
            <a:r>
              <a:rPr sz="1600" spc="-6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z="1600" spc="-3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+mn-lt"/>
                <a:cs typeface="Tahoma"/>
              </a:rPr>
              <a:t>Date</a:t>
            </a:r>
            <a:r>
              <a:rPr sz="1600" spc="-5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30"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z="1600" spc="-9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birth.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95" dirty="0">
                <a:solidFill>
                  <a:srgbClr val="0D0D0D"/>
                </a:solidFill>
                <a:latin typeface="+mn-lt"/>
                <a:cs typeface="Trebuchet MS"/>
              </a:rPr>
              <a:t>10percentage</a:t>
            </a:r>
            <a:r>
              <a:rPr sz="1600" spc="-9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z="1600" spc="-2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65" dirty="0">
                <a:solidFill>
                  <a:srgbClr val="0D0D0D"/>
                </a:solidFill>
                <a:latin typeface="+mn-lt"/>
                <a:cs typeface="Tahoma"/>
              </a:rPr>
              <a:t>Percentage</a:t>
            </a:r>
            <a:r>
              <a:rPr sz="1600" spc="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obtained</a:t>
            </a:r>
            <a:r>
              <a:rPr sz="160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in</a:t>
            </a:r>
            <a:r>
              <a:rPr sz="1600" spc="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30" dirty="0">
                <a:solidFill>
                  <a:srgbClr val="0D0D0D"/>
                </a:solidFill>
                <a:latin typeface="+mn-lt"/>
                <a:cs typeface="Tahoma"/>
              </a:rPr>
              <a:t>10th</a:t>
            </a:r>
            <a:r>
              <a:rPr sz="1600" spc="1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grade.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60" dirty="0">
                <a:solidFill>
                  <a:srgbClr val="0D0D0D"/>
                </a:solidFill>
                <a:latin typeface="+mn-lt"/>
                <a:cs typeface="Trebuchet MS"/>
              </a:rPr>
              <a:t>10board</a:t>
            </a:r>
            <a:r>
              <a:rPr sz="1600" spc="-60" dirty="0">
                <a:solidFill>
                  <a:srgbClr val="0D0D0D"/>
                </a:solidFill>
                <a:latin typeface="+mn-lt"/>
                <a:cs typeface="Tahoma"/>
              </a:rPr>
              <a:t>:Board</a:t>
            </a:r>
            <a:r>
              <a:rPr sz="1600" spc="-1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z="1600"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+mn-lt"/>
                <a:cs typeface="Tahoma"/>
              </a:rPr>
              <a:t>education</a:t>
            </a:r>
            <a:r>
              <a:rPr sz="1600" spc="-1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+mn-lt"/>
                <a:cs typeface="Tahoma"/>
              </a:rPr>
              <a:t>for</a:t>
            </a:r>
            <a:r>
              <a:rPr sz="160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+mn-lt"/>
                <a:cs typeface="Tahoma"/>
              </a:rPr>
              <a:t>10th</a:t>
            </a:r>
            <a:r>
              <a:rPr sz="1600"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grade.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95" dirty="0">
                <a:solidFill>
                  <a:srgbClr val="0D0D0D"/>
                </a:solidFill>
                <a:latin typeface="+mn-lt"/>
                <a:cs typeface="Trebuchet MS"/>
              </a:rPr>
              <a:t>12graduation</a:t>
            </a:r>
            <a:r>
              <a:rPr sz="1600" spc="-9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z="1600" spc="-2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65" dirty="0">
                <a:solidFill>
                  <a:srgbClr val="0D0D0D"/>
                </a:solidFill>
                <a:latin typeface="+mn-lt"/>
                <a:cs typeface="Tahoma"/>
              </a:rPr>
              <a:t>Year</a:t>
            </a:r>
            <a:r>
              <a:rPr sz="1600" spc="-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z="1600" spc="-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graduation</a:t>
            </a:r>
            <a:r>
              <a:rPr sz="1600" spc="-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+mn-lt"/>
                <a:cs typeface="Tahoma"/>
              </a:rPr>
              <a:t>from</a:t>
            </a:r>
            <a:r>
              <a:rPr sz="1600" spc="8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+mn-lt"/>
                <a:cs typeface="Tahoma"/>
              </a:rPr>
              <a:t>12th</a:t>
            </a:r>
            <a:r>
              <a:rPr sz="1600" spc="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grade.</a:t>
            </a:r>
            <a:endParaRPr sz="1600" dirty="0">
              <a:latin typeface="+mn-lt"/>
              <a:cs typeface="Tahoma"/>
            </a:endParaRPr>
          </a:p>
          <a:p>
            <a:pPr marL="808355" lvl="1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sz="1600" b="1" spc="-95" dirty="0">
                <a:solidFill>
                  <a:srgbClr val="0D0D0D"/>
                </a:solidFill>
                <a:latin typeface="+mn-lt"/>
                <a:cs typeface="Trebuchet MS"/>
              </a:rPr>
              <a:t>12percentage</a:t>
            </a:r>
            <a:r>
              <a:rPr sz="1600" spc="-9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z="1600" spc="-2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65" dirty="0">
                <a:solidFill>
                  <a:srgbClr val="0D0D0D"/>
                </a:solidFill>
                <a:latin typeface="+mn-lt"/>
                <a:cs typeface="Tahoma"/>
              </a:rPr>
              <a:t>Percentage</a:t>
            </a:r>
            <a:r>
              <a:rPr sz="1600" spc="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80" dirty="0">
                <a:solidFill>
                  <a:srgbClr val="0D0D0D"/>
                </a:solidFill>
                <a:latin typeface="+mn-lt"/>
                <a:cs typeface="Tahoma"/>
              </a:rPr>
              <a:t>obtained</a:t>
            </a:r>
            <a:r>
              <a:rPr sz="1600"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dirty="0">
                <a:solidFill>
                  <a:srgbClr val="0D0D0D"/>
                </a:solidFill>
                <a:latin typeface="+mn-lt"/>
                <a:cs typeface="Tahoma"/>
              </a:rPr>
              <a:t>in</a:t>
            </a:r>
            <a:r>
              <a:rPr sz="1600" spc="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30" dirty="0">
                <a:solidFill>
                  <a:srgbClr val="0D0D0D"/>
                </a:solidFill>
                <a:latin typeface="+mn-lt"/>
                <a:cs typeface="Tahoma"/>
              </a:rPr>
              <a:t>12th</a:t>
            </a:r>
            <a:r>
              <a:rPr sz="1600" spc="1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+mn-lt"/>
                <a:cs typeface="Tahoma"/>
              </a:rPr>
              <a:t>grade.</a:t>
            </a:r>
            <a:endParaRPr sz="1600" dirty="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399"/>
            <a:ext cx="350024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+mn-lt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11353800" cy="47641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08355" indent="-33718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60" dirty="0">
                <a:solidFill>
                  <a:srgbClr val="0D0D0D"/>
                </a:solidFill>
                <a:latin typeface="+mn-lt"/>
                <a:cs typeface="Trebuchet MS"/>
              </a:rPr>
              <a:t>12board</a:t>
            </a:r>
            <a:r>
              <a:rPr spc="-60" dirty="0">
                <a:solidFill>
                  <a:srgbClr val="0D0D0D"/>
                </a:solidFill>
                <a:latin typeface="+mn-lt"/>
                <a:cs typeface="Tahoma"/>
              </a:rPr>
              <a:t>:Board</a:t>
            </a:r>
            <a:r>
              <a:rPr spc="-1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50" dirty="0">
                <a:solidFill>
                  <a:srgbClr val="0D0D0D"/>
                </a:solidFill>
                <a:latin typeface="+mn-lt"/>
                <a:cs typeface="Tahoma"/>
              </a:rPr>
              <a:t>education</a:t>
            </a:r>
            <a:r>
              <a:rPr spc="-1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20" dirty="0">
                <a:solidFill>
                  <a:srgbClr val="0D0D0D"/>
                </a:solidFill>
                <a:latin typeface="+mn-lt"/>
                <a:cs typeface="Tahoma"/>
              </a:rPr>
              <a:t>for</a:t>
            </a:r>
            <a:r>
              <a:rPr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35" dirty="0">
                <a:solidFill>
                  <a:srgbClr val="0D0D0D"/>
                </a:solidFill>
                <a:latin typeface="+mn-lt"/>
                <a:cs typeface="Tahoma"/>
              </a:rPr>
              <a:t>12th</a:t>
            </a:r>
            <a:r>
              <a:rPr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grade.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85" dirty="0">
                <a:solidFill>
                  <a:srgbClr val="0D0D0D"/>
                </a:solidFill>
                <a:latin typeface="+mn-lt"/>
                <a:cs typeface="Trebuchet MS"/>
              </a:rPr>
              <a:t>CollegeID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254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20" dirty="0">
                <a:solidFill>
                  <a:srgbClr val="0D0D0D"/>
                </a:solidFill>
                <a:latin typeface="+mn-lt"/>
                <a:cs typeface="Tahoma"/>
              </a:rPr>
              <a:t>U</a:t>
            </a:r>
            <a:r>
              <a:rPr spc="-1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45" dirty="0">
                <a:solidFill>
                  <a:srgbClr val="0D0D0D"/>
                </a:solidFill>
                <a:latin typeface="+mn-lt"/>
                <a:cs typeface="Tahoma"/>
              </a:rPr>
              <a:t>nique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55" dirty="0">
                <a:solidFill>
                  <a:srgbClr val="0D0D0D"/>
                </a:solidFill>
                <a:latin typeface="+mn-lt"/>
                <a:cs typeface="Tahoma"/>
              </a:rPr>
              <a:t>identifier</a:t>
            </a:r>
            <a:r>
              <a:rPr spc="-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for</a:t>
            </a:r>
            <a:r>
              <a:rPr spc="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pc="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college.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90" dirty="0">
                <a:solidFill>
                  <a:srgbClr val="0D0D0D"/>
                </a:solidFill>
                <a:latin typeface="+mn-lt"/>
                <a:cs typeface="Trebuchet MS"/>
              </a:rPr>
              <a:t>CollegeTier</a:t>
            </a:r>
            <a:r>
              <a:rPr spc="-90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2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Tier 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pc="1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75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pc="-1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college.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95" dirty="0">
                <a:solidFill>
                  <a:srgbClr val="0D0D0D"/>
                </a:solidFill>
                <a:latin typeface="+mn-lt"/>
                <a:cs typeface="Trebuchet MS"/>
              </a:rPr>
              <a:t>Degree</a:t>
            </a:r>
            <a:r>
              <a:rPr spc="-9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2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60" dirty="0">
                <a:solidFill>
                  <a:srgbClr val="0D0D0D"/>
                </a:solidFill>
                <a:latin typeface="+mn-lt"/>
                <a:cs typeface="Tahoma"/>
              </a:rPr>
              <a:t>Degree</a:t>
            </a:r>
            <a:r>
              <a:rPr spc="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obtained.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85" dirty="0">
                <a:solidFill>
                  <a:srgbClr val="0D0D0D"/>
                </a:solidFill>
                <a:latin typeface="+mn-lt"/>
                <a:cs typeface="Trebuchet MS"/>
              </a:rPr>
              <a:t>Specialization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1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35" dirty="0">
                <a:solidFill>
                  <a:srgbClr val="0D0D0D"/>
                </a:solidFill>
                <a:latin typeface="+mn-lt"/>
                <a:cs typeface="Tahoma"/>
              </a:rPr>
              <a:t>Field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 of</a:t>
            </a:r>
            <a:r>
              <a:rPr spc="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specialization.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95" dirty="0">
                <a:solidFill>
                  <a:srgbClr val="0D0D0D"/>
                </a:solidFill>
                <a:latin typeface="+mn-lt"/>
                <a:cs typeface="Trebuchet MS"/>
              </a:rPr>
              <a:t>collegeGPA</a:t>
            </a:r>
            <a:r>
              <a:rPr spc="-9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1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GPA</a:t>
            </a:r>
            <a:r>
              <a:rPr spc="1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obtained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 in</a:t>
            </a:r>
            <a:r>
              <a:rPr spc="9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college.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85" dirty="0">
                <a:solidFill>
                  <a:srgbClr val="0D0D0D"/>
                </a:solidFill>
                <a:latin typeface="+mn-lt"/>
                <a:cs typeface="Trebuchet MS"/>
              </a:rPr>
              <a:t>CollegeCityID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1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20" dirty="0">
                <a:solidFill>
                  <a:srgbClr val="0D0D0D"/>
                </a:solidFill>
                <a:latin typeface="+mn-lt"/>
                <a:cs typeface="Tahoma"/>
              </a:rPr>
              <a:t>U</a:t>
            </a:r>
            <a:r>
              <a:rPr spc="-19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nique</a:t>
            </a:r>
            <a:r>
              <a:rPr spc="-45" dirty="0">
                <a:solidFill>
                  <a:srgbClr val="0D0D0D"/>
                </a:solidFill>
                <a:latin typeface="+mn-lt"/>
                <a:cs typeface="Tahoma"/>
              </a:rPr>
              <a:t> identifier</a:t>
            </a:r>
            <a:r>
              <a:rPr spc="-7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40" dirty="0">
                <a:solidFill>
                  <a:srgbClr val="0D0D0D"/>
                </a:solidFill>
                <a:latin typeface="+mn-lt"/>
                <a:cs typeface="Tahoma"/>
              </a:rPr>
              <a:t>for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45" dirty="0">
                <a:solidFill>
                  <a:srgbClr val="0D0D0D"/>
                </a:solidFill>
                <a:latin typeface="+mn-lt"/>
                <a:cs typeface="Tahoma"/>
              </a:rPr>
              <a:t>college</a:t>
            </a:r>
            <a:r>
              <a:rPr spc="114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city.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85" dirty="0">
                <a:solidFill>
                  <a:srgbClr val="0D0D0D"/>
                </a:solidFill>
                <a:latin typeface="+mn-lt"/>
                <a:cs typeface="Trebuchet MS"/>
              </a:rPr>
              <a:t>CollegeCityTier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2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55" dirty="0">
                <a:solidFill>
                  <a:srgbClr val="0D0D0D"/>
                </a:solidFill>
                <a:latin typeface="+mn-lt"/>
                <a:cs typeface="Tahoma"/>
              </a:rPr>
              <a:t>Tier</a:t>
            </a:r>
            <a:r>
              <a:rPr spc="-6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the</a:t>
            </a:r>
            <a:r>
              <a:rPr spc="-5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60" dirty="0">
                <a:solidFill>
                  <a:srgbClr val="0D0D0D"/>
                </a:solidFill>
                <a:latin typeface="+mn-lt"/>
                <a:cs typeface="Tahoma"/>
              </a:rPr>
              <a:t>college</a:t>
            </a:r>
            <a:r>
              <a:rPr spc="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city.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90" dirty="0">
                <a:solidFill>
                  <a:srgbClr val="0D0D0D"/>
                </a:solidFill>
                <a:latin typeface="+mn-lt"/>
                <a:cs typeface="Trebuchet MS"/>
              </a:rPr>
              <a:t>CollegeState</a:t>
            </a:r>
            <a:r>
              <a:rPr spc="-90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30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35" dirty="0">
                <a:solidFill>
                  <a:srgbClr val="0D0D0D"/>
                </a:solidFill>
                <a:latin typeface="+mn-lt"/>
                <a:cs typeface="Tahoma"/>
              </a:rPr>
              <a:t>State</a:t>
            </a:r>
            <a:r>
              <a:rPr spc="1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where</a:t>
            </a:r>
            <a:r>
              <a:rPr spc="-30" dirty="0">
                <a:solidFill>
                  <a:srgbClr val="0D0D0D"/>
                </a:solidFill>
                <a:latin typeface="+mn-lt"/>
                <a:cs typeface="Tahoma"/>
              </a:rPr>
              <a:t> the </a:t>
            </a:r>
            <a:r>
              <a:rPr spc="-45" dirty="0">
                <a:solidFill>
                  <a:srgbClr val="0D0D0D"/>
                </a:solidFill>
                <a:latin typeface="+mn-lt"/>
                <a:cs typeface="Tahoma"/>
              </a:rPr>
              <a:t>college</a:t>
            </a:r>
            <a:r>
              <a:rPr spc="5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is</a:t>
            </a:r>
            <a:r>
              <a:rPr spc="-2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located.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95" dirty="0">
                <a:solidFill>
                  <a:srgbClr val="0D0D0D"/>
                </a:solidFill>
                <a:latin typeface="+mn-lt"/>
                <a:cs typeface="Trebuchet MS"/>
              </a:rPr>
              <a:t>GraduationYear</a:t>
            </a:r>
            <a:r>
              <a:rPr spc="-9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2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40" dirty="0">
                <a:solidFill>
                  <a:srgbClr val="0D0D0D"/>
                </a:solidFill>
                <a:latin typeface="+mn-lt"/>
                <a:cs typeface="Tahoma"/>
              </a:rPr>
              <a:t>Year</a:t>
            </a:r>
            <a:r>
              <a:rPr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of</a:t>
            </a:r>
            <a:r>
              <a:rPr spc="1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graduation</a:t>
            </a:r>
            <a:r>
              <a:rPr spc="-3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40" dirty="0">
                <a:solidFill>
                  <a:srgbClr val="0D0D0D"/>
                </a:solidFill>
                <a:latin typeface="+mn-lt"/>
                <a:cs typeface="Tahoma"/>
              </a:rPr>
              <a:t>from</a:t>
            </a:r>
            <a:r>
              <a:rPr spc="5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college.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55" dirty="0">
                <a:solidFill>
                  <a:srgbClr val="0D0D0D"/>
                </a:solidFill>
                <a:latin typeface="+mn-lt"/>
                <a:cs typeface="Trebuchet MS"/>
              </a:rPr>
              <a:t>English</a:t>
            </a:r>
            <a:r>
              <a:rPr spc="-55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50" dirty="0">
                <a:solidFill>
                  <a:srgbClr val="0D0D0D"/>
                </a:solidFill>
                <a:latin typeface="+mn-lt"/>
                <a:cs typeface="Trebuchet MS"/>
              </a:rPr>
              <a:t>Logical</a:t>
            </a:r>
            <a:r>
              <a:rPr spc="-50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8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75" dirty="0">
                <a:solidFill>
                  <a:srgbClr val="0D0D0D"/>
                </a:solidFill>
                <a:latin typeface="+mn-lt"/>
                <a:cs typeface="Trebuchet MS"/>
              </a:rPr>
              <a:t>Quant</a:t>
            </a:r>
            <a:r>
              <a:rPr spc="-75" dirty="0">
                <a:solidFill>
                  <a:srgbClr val="0D0D0D"/>
                </a:solidFill>
                <a:latin typeface="+mn-lt"/>
                <a:cs typeface="Tahoma"/>
              </a:rPr>
              <a:t>:Scores</a:t>
            </a:r>
            <a:r>
              <a:rPr spc="-1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obtained</a:t>
            </a:r>
            <a:r>
              <a:rPr spc="-4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dirty="0">
                <a:solidFill>
                  <a:srgbClr val="0D0D0D"/>
                </a:solidFill>
                <a:latin typeface="+mn-lt"/>
                <a:cs typeface="Tahoma"/>
              </a:rPr>
              <a:t>in</a:t>
            </a:r>
            <a:r>
              <a:rPr spc="-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65" dirty="0">
                <a:solidFill>
                  <a:srgbClr val="0D0D0D"/>
                </a:solidFill>
                <a:latin typeface="+mn-lt"/>
                <a:cs typeface="Tahoma"/>
              </a:rPr>
              <a:t>respective</a:t>
            </a:r>
            <a:r>
              <a:rPr spc="-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subjects.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70" dirty="0">
                <a:solidFill>
                  <a:srgbClr val="0D0D0D"/>
                </a:solidFill>
                <a:latin typeface="+mn-lt"/>
                <a:cs typeface="Trebuchet MS"/>
              </a:rPr>
              <a:t>Domain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3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55" dirty="0">
                <a:solidFill>
                  <a:srgbClr val="0D0D0D"/>
                </a:solidFill>
                <a:latin typeface="+mn-lt"/>
                <a:cs typeface="Tahoma"/>
              </a:rPr>
              <a:t>Domain</a:t>
            </a:r>
            <a:r>
              <a:rPr spc="-3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45" dirty="0">
                <a:solidFill>
                  <a:srgbClr val="0D0D0D"/>
                </a:solidFill>
                <a:latin typeface="+mn-lt"/>
                <a:cs typeface="Tahoma"/>
              </a:rPr>
              <a:t>knowledge</a:t>
            </a:r>
            <a:r>
              <a:rPr spc="2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score.</a:t>
            </a:r>
            <a:endParaRPr dirty="0">
              <a:latin typeface="+mn-lt"/>
              <a:cs typeface="Tahoma"/>
            </a:endParaRPr>
          </a:p>
          <a:p>
            <a:pPr marL="808355" marR="1211580" indent="-339090">
              <a:lnSpc>
                <a:spcPts val="1730"/>
              </a:lnSpc>
              <a:spcBef>
                <a:spcPts val="650"/>
              </a:spcBef>
              <a:buClr>
                <a:srgbClr val="000000"/>
              </a:buClr>
              <a:buFont typeface="Arial"/>
              <a:buChar char="•"/>
              <a:tabLst>
                <a:tab pos="809625" algn="l"/>
              </a:tabLst>
            </a:pPr>
            <a:r>
              <a:rPr b="1" spc="-95" dirty="0">
                <a:solidFill>
                  <a:srgbClr val="0D0D0D"/>
                </a:solidFill>
                <a:latin typeface="+mn-lt"/>
                <a:cs typeface="Trebuchet MS"/>
              </a:rPr>
              <a:t>ComputerProgramming</a:t>
            </a:r>
            <a:r>
              <a:rPr spc="-95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85" dirty="0">
                <a:solidFill>
                  <a:srgbClr val="0D0D0D"/>
                </a:solidFill>
                <a:latin typeface="+mn-lt"/>
                <a:cs typeface="Trebuchet MS"/>
              </a:rPr>
              <a:t>ElectronicsAndSemicon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90" dirty="0">
                <a:solidFill>
                  <a:srgbClr val="0D0D0D"/>
                </a:solidFill>
                <a:latin typeface="+mn-lt"/>
                <a:cs typeface="Trebuchet MS"/>
              </a:rPr>
              <a:t>ComputerScience</a:t>
            </a:r>
            <a:r>
              <a:rPr spc="-90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-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85" dirty="0">
                <a:solidFill>
                  <a:srgbClr val="0D0D0D"/>
                </a:solidFill>
                <a:latin typeface="+mn-lt"/>
                <a:cs typeface="Trebuchet MS"/>
              </a:rPr>
              <a:t>MechanicalEngg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-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55" dirty="0">
                <a:solidFill>
                  <a:srgbClr val="0D0D0D"/>
                </a:solidFill>
                <a:latin typeface="+mn-lt"/>
                <a:cs typeface="Trebuchet MS"/>
              </a:rPr>
              <a:t>ElectricalEngg</a:t>
            </a:r>
            <a:r>
              <a:rPr spc="-55" dirty="0">
                <a:solidFill>
                  <a:srgbClr val="0D0D0D"/>
                </a:solidFill>
                <a:latin typeface="+mn-lt"/>
                <a:cs typeface="Tahoma"/>
              </a:rPr>
              <a:t>, 	</a:t>
            </a:r>
            <a:r>
              <a:rPr b="1" spc="-80" dirty="0">
                <a:solidFill>
                  <a:srgbClr val="0D0D0D"/>
                </a:solidFill>
                <a:latin typeface="+mn-lt"/>
                <a:cs typeface="Trebuchet MS"/>
              </a:rPr>
              <a:t>TelecomEngg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85" dirty="0">
                <a:solidFill>
                  <a:srgbClr val="0D0D0D"/>
                </a:solidFill>
                <a:latin typeface="+mn-lt"/>
                <a:cs typeface="Trebuchet MS"/>
              </a:rPr>
              <a:t>CivilEngg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1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Scores</a:t>
            </a:r>
            <a:r>
              <a:rPr spc="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50" dirty="0">
                <a:solidFill>
                  <a:srgbClr val="0D0D0D"/>
                </a:solidFill>
                <a:latin typeface="+mn-lt"/>
                <a:cs typeface="Tahoma"/>
              </a:rPr>
              <a:t>or</a:t>
            </a:r>
            <a:r>
              <a:rPr spc="-2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75" dirty="0">
                <a:solidFill>
                  <a:srgbClr val="0D0D0D"/>
                </a:solidFill>
                <a:latin typeface="+mn-lt"/>
                <a:cs typeface="Tahoma"/>
              </a:rPr>
              <a:t>qualifications</a:t>
            </a:r>
            <a:r>
              <a:rPr spc="-18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in</a:t>
            </a:r>
            <a:r>
              <a:rPr spc="-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85" dirty="0">
                <a:solidFill>
                  <a:srgbClr val="0D0D0D"/>
                </a:solidFill>
                <a:latin typeface="+mn-lt"/>
                <a:cs typeface="Tahoma"/>
              </a:rPr>
              <a:t>various</a:t>
            </a:r>
            <a:r>
              <a:rPr spc="-1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engineering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disciplines.</a:t>
            </a:r>
            <a:endParaRPr dirty="0">
              <a:latin typeface="+mn-lt"/>
              <a:cs typeface="Tahoma"/>
            </a:endParaRPr>
          </a:p>
          <a:p>
            <a:pPr marL="808355" indent="-33718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Font typeface="Arial"/>
              <a:buChar char="•"/>
              <a:tabLst>
                <a:tab pos="808355" algn="l"/>
              </a:tabLst>
            </a:pPr>
            <a:r>
              <a:rPr b="1" spc="-80" dirty="0">
                <a:solidFill>
                  <a:srgbClr val="0D0D0D"/>
                </a:solidFill>
                <a:latin typeface="+mn-lt"/>
                <a:cs typeface="Trebuchet MS"/>
              </a:rPr>
              <a:t>conscientiousness</a:t>
            </a:r>
            <a:r>
              <a:rPr spc="-80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-2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75" dirty="0">
                <a:solidFill>
                  <a:srgbClr val="0D0D0D"/>
                </a:solidFill>
                <a:latin typeface="+mn-lt"/>
                <a:cs typeface="Trebuchet MS"/>
              </a:rPr>
              <a:t>agreeableness</a:t>
            </a:r>
            <a:r>
              <a:rPr spc="-75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145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70" dirty="0">
                <a:solidFill>
                  <a:srgbClr val="0D0D0D"/>
                </a:solidFill>
                <a:latin typeface="+mn-lt"/>
                <a:cs typeface="Trebuchet MS"/>
              </a:rPr>
              <a:t>extraversion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70" dirty="0">
                <a:solidFill>
                  <a:srgbClr val="0D0D0D"/>
                </a:solidFill>
                <a:latin typeface="+mn-lt"/>
                <a:cs typeface="Trebuchet MS"/>
              </a:rPr>
              <a:t>nueroticism</a:t>
            </a:r>
            <a:r>
              <a:rPr spc="-70" dirty="0">
                <a:solidFill>
                  <a:srgbClr val="0D0D0D"/>
                </a:solidFill>
                <a:latin typeface="+mn-lt"/>
                <a:cs typeface="Tahoma"/>
              </a:rPr>
              <a:t>,</a:t>
            </a:r>
            <a:r>
              <a:rPr spc="1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b="1" spc="-95" dirty="0">
                <a:solidFill>
                  <a:srgbClr val="0D0D0D"/>
                </a:solidFill>
                <a:latin typeface="+mn-lt"/>
                <a:cs typeface="Trebuchet MS"/>
              </a:rPr>
              <a:t>openess_to_experience</a:t>
            </a:r>
            <a:r>
              <a:rPr spc="-95" dirty="0">
                <a:solidFill>
                  <a:srgbClr val="0D0D0D"/>
                </a:solidFill>
                <a:latin typeface="+mn-lt"/>
                <a:cs typeface="Tahoma"/>
              </a:rPr>
              <a:t>:</a:t>
            </a:r>
            <a:r>
              <a:rPr spc="-21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75" dirty="0">
                <a:solidFill>
                  <a:srgbClr val="0D0D0D"/>
                </a:solidFill>
                <a:latin typeface="+mn-lt"/>
                <a:cs typeface="Tahoma"/>
              </a:rPr>
              <a:t>Personality</a:t>
            </a:r>
            <a:r>
              <a:rPr spc="-6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25" dirty="0">
                <a:solidFill>
                  <a:srgbClr val="0D0D0D"/>
                </a:solidFill>
                <a:latin typeface="+mn-lt"/>
                <a:cs typeface="Tahoma"/>
              </a:rPr>
              <a:t>trait</a:t>
            </a:r>
            <a:r>
              <a:rPr spc="50" dirty="0">
                <a:solidFill>
                  <a:srgbClr val="0D0D0D"/>
                </a:solidFill>
                <a:latin typeface="+mn-lt"/>
                <a:cs typeface="Tahoma"/>
              </a:rPr>
              <a:t> </a:t>
            </a:r>
            <a:r>
              <a:rPr spc="-10" dirty="0">
                <a:solidFill>
                  <a:srgbClr val="0D0D0D"/>
                </a:solidFill>
                <a:latin typeface="+mn-lt"/>
                <a:cs typeface="Tahoma"/>
              </a:rPr>
              <a:t>scores.</a:t>
            </a:r>
            <a:endParaRPr dirty="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E1C25D-99C6-7CC4-7D07-6798068ED1E1}"/>
              </a:ext>
            </a:extLst>
          </p:cNvPr>
          <p:cNvSpPr/>
          <p:nvPr/>
        </p:nvSpPr>
        <p:spPr>
          <a:xfrm>
            <a:off x="1676400" y="1219200"/>
            <a:ext cx="9144000" cy="411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EXPLORATORY </a:t>
            </a:r>
          </a:p>
          <a:p>
            <a:pPr algn="ctr"/>
            <a:r>
              <a:rPr lang="en-US" sz="6600" b="1" dirty="0"/>
              <a:t>DATA ANALYSIS</a:t>
            </a:r>
          </a:p>
          <a:p>
            <a:pPr algn="ctr"/>
            <a:r>
              <a:rPr lang="en-US" sz="6600" b="1" dirty="0"/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404814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230" y="16255"/>
            <a:ext cx="384937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Data</a:t>
            </a:r>
            <a:r>
              <a:rPr spc="-375" dirty="0"/>
              <a:t> </a:t>
            </a:r>
            <a:r>
              <a:rPr spc="-190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336" y="870559"/>
            <a:ext cx="87153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12500"/>
              </a:lnSpc>
              <a:spcBef>
                <a:spcPts val="100"/>
              </a:spcBef>
              <a:buFont typeface="Arial"/>
              <a:buChar char="•"/>
              <a:tabLst>
                <a:tab pos="351155" algn="l"/>
              </a:tabLst>
            </a:pPr>
            <a:r>
              <a:rPr sz="2000" spc="-40" dirty="0">
                <a:latin typeface="+mn-lt"/>
                <a:cs typeface="Tahoma"/>
              </a:rPr>
              <a:t>After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conducting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preliminary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assessments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75" dirty="0">
                <a:latin typeface="+mn-lt"/>
                <a:cs typeface="Tahoma"/>
              </a:rPr>
              <a:t>on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provided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55" dirty="0">
                <a:latin typeface="+mn-lt"/>
                <a:cs typeface="Tahoma"/>
              </a:rPr>
              <a:t>data,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it</a:t>
            </a:r>
            <a:r>
              <a:rPr sz="2000" spc="-110" dirty="0">
                <a:latin typeface="+mn-lt"/>
                <a:cs typeface="Tahoma"/>
              </a:rPr>
              <a:t> </a:t>
            </a:r>
            <a:r>
              <a:rPr sz="2000" spc="-20" dirty="0">
                <a:latin typeface="+mn-lt"/>
                <a:cs typeface="Tahoma"/>
              </a:rPr>
              <a:t>has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come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to 	</a:t>
            </a:r>
            <a:r>
              <a:rPr sz="2000" spc="-95" dirty="0">
                <a:latin typeface="+mn-lt"/>
                <a:cs typeface="Tahoma"/>
              </a:rPr>
              <a:t>my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40" dirty="0">
                <a:latin typeface="+mn-lt"/>
                <a:cs typeface="Tahoma"/>
              </a:rPr>
              <a:t>attention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spc="-50" dirty="0">
                <a:latin typeface="+mn-lt"/>
                <a:cs typeface="Tahoma"/>
              </a:rPr>
              <a:t>that</a:t>
            </a:r>
            <a:r>
              <a:rPr sz="2000" spc="-12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there</a:t>
            </a:r>
            <a:r>
              <a:rPr sz="2000" spc="-7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are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some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irregularities</a:t>
            </a:r>
            <a:r>
              <a:rPr sz="2000" spc="-14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present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within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the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dataset.</a:t>
            </a:r>
            <a:endParaRPr sz="2000" dirty="0">
              <a:latin typeface="+mn-l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230" y="1913635"/>
            <a:ext cx="9978390" cy="25641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7605" y="4943792"/>
            <a:ext cx="5380355" cy="821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524000"/>
            <a:ext cx="10203180" cy="4724400"/>
            <a:chOff x="457200" y="1524000"/>
            <a:chExt cx="10203180" cy="4724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524000"/>
              <a:ext cx="9745980" cy="34696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24387"/>
              <a:ext cx="6705600" cy="1524000"/>
            </a:xfrm>
            <a:custGeom>
              <a:avLst/>
              <a:gdLst/>
              <a:ahLst/>
              <a:cxnLst/>
              <a:rect l="l" t="t" r="r" b="b"/>
              <a:pathLst>
                <a:path w="6705600" h="1524000">
                  <a:moveTo>
                    <a:pt x="6705600" y="0"/>
                  </a:moveTo>
                  <a:lnTo>
                    <a:pt x="0" y="0"/>
                  </a:lnTo>
                  <a:lnTo>
                    <a:pt x="0" y="1523999"/>
                  </a:lnTo>
                  <a:lnTo>
                    <a:pt x="6705600" y="1523999"/>
                  </a:lnTo>
                  <a:lnTo>
                    <a:pt x="670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531" y="-18795"/>
            <a:ext cx="4095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340" dirty="0">
                <a:latin typeface="+mn-lt"/>
              </a:rPr>
              <a:t>Feature</a:t>
            </a:r>
            <a:r>
              <a:rPr sz="3600" spc="290" dirty="0">
                <a:latin typeface="+mn-lt"/>
              </a:rPr>
              <a:t> </a:t>
            </a:r>
            <a:r>
              <a:rPr sz="3600" spc="-350" dirty="0">
                <a:latin typeface="+mn-lt"/>
              </a:rPr>
              <a:t>Importance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531" y="726694"/>
            <a:ext cx="6248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+mn-lt"/>
                <a:cs typeface="Tahoma"/>
              </a:rPr>
              <a:t>To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see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Feature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105" dirty="0">
                <a:latin typeface="+mn-lt"/>
                <a:cs typeface="Tahoma"/>
              </a:rPr>
              <a:t>importance,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85" dirty="0">
                <a:latin typeface="+mn-lt"/>
                <a:cs typeface="Tahoma"/>
              </a:rPr>
              <a:t>we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90" dirty="0">
                <a:latin typeface="+mn-lt"/>
                <a:cs typeface="Tahoma"/>
              </a:rPr>
              <a:t>use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random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forest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60" dirty="0">
                <a:latin typeface="+mn-lt"/>
                <a:cs typeface="Tahoma"/>
              </a:rPr>
              <a:t>algorithm</a:t>
            </a:r>
            <a:r>
              <a:rPr sz="1800" spc="-60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376" y="5305805"/>
            <a:ext cx="6397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+mn-lt"/>
                <a:cs typeface="Tahoma"/>
              </a:rPr>
              <a:t>In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70" dirty="0">
                <a:latin typeface="+mn-lt"/>
                <a:cs typeface="Tahoma"/>
              </a:rPr>
              <a:t>this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context,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35" dirty="0">
                <a:latin typeface="+mn-lt"/>
                <a:cs typeface="Tahoma"/>
              </a:rPr>
              <a:t>It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14" dirty="0">
                <a:latin typeface="+mn-lt"/>
                <a:cs typeface="Tahoma"/>
              </a:rPr>
              <a:t>appears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spc="-80" dirty="0">
                <a:latin typeface="+mn-lt"/>
                <a:cs typeface="Tahoma"/>
              </a:rPr>
              <a:t>that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spc="-110" dirty="0">
                <a:latin typeface="+mn-lt"/>
                <a:cs typeface="Tahoma"/>
              </a:rPr>
              <a:t>each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95" dirty="0">
                <a:latin typeface="+mn-lt"/>
                <a:cs typeface="Tahoma"/>
              </a:rPr>
              <a:t>feature</a:t>
            </a:r>
            <a:r>
              <a:rPr sz="2000" spc="-45" dirty="0">
                <a:latin typeface="+mn-lt"/>
                <a:cs typeface="Tahoma"/>
              </a:rPr>
              <a:t> </a:t>
            </a:r>
            <a:r>
              <a:rPr sz="2000" spc="-100" dirty="0">
                <a:latin typeface="+mn-lt"/>
                <a:cs typeface="Tahoma"/>
              </a:rPr>
              <a:t>holds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significance.</a:t>
            </a:r>
            <a:endParaRPr sz="2000" dirty="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1743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Symbol</vt:lpstr>
      <vt:lpstr>Tahoma</vt:lpstr>
      <vt:lpstr>Trebuchet MS</vt:lpstr>
      <vt:lpstr>Office Theme</vt:lpstr>
      <vt:lpstr>Exploratory Data Analysis on AMEO Data</vt:lpstr>
      <vt:lpstr>About Me  My name is Shaik Shaheer, and I possess a Bachelor of Technology degree in Civil Engineering. Data Science enthusiast with strong skills in python, machine learning , statictics and data visualization, seeking an internship to apply academic knowledge to real – world projects.</vt:lpstr>
      <vt:lpstr>Agenda (This should be the PPT flow)</vt:lpstr>
      <vt:lpstr>   Objective</vt:lpstr>
      <vt:lpstr>Description</vt:lpstr>
      <vt:lpstr>Description</vt:lpstr>
      <vt:lpstr>PowerPoint Presentation</vt:lpstr>
      <vt:lpstr>Data Cleaning</vt:lpstr>
      <vt:lpstr>Feature Importance</vt:lpstr>
      <vt:lpstr>ANOVA For Feature Importance</vt:lpstr>
      <vt:lpstr>Univariate Analysis</vt:lpstr>
      <vt:lpstr>The data we've received exhibits a significant imbalance in the gender column, indicating a ratio of nearly one female to every three males.</vt:lpstr>
      <vt:lpstr>PowerPoint Presentation</vt:lpstr>
      <vt:lpstr>PowerPoint Presentation</vt:lpstr>
      <vt:lpstr>PowerPoint Presentation</vt:lpstr>
      <vt:lpstr> Bivariate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Questions</vt:lpstr>
      <vt:lpstr>PowerPoint Presentation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AMEO Data</dc:title>
  <cp:lastModifiedBy>Govardhani Kollalsi</cp:lastModifiedBy>
  <cp:revision>1</cp:revision>
  <dcterms:created xsi:type="dcterms:W3CDTF">2024-02-26T08:36:49Z</dcterms:created>
  <dcterms:modified xsi:type="dcterms:W3CDTF">2024-02-26T09:46:53Z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2024-02-26T00:00:00Z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2024-02-26T00:00:00Z</vt:filetime>
  </property>
  <property fmtid="{D5CDD505-2E9C-101B-9397-08002B2CF9AE}" pid="5" name="Producer">
    <vt:lpwstr>3-Heights(TM) PDF Security Shell 4.8.25.2 (http://www.pdf-tools.com)</vt:lpwstr>
  </property>
</Properties>
</file>