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336" r:id="rId2"/>
    <p:sldId id="337" r:id="rId3"/>
    <p:sldId id="33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iprk@gmail.com" initials="d" lastIdx="1" clrIdx="0">
    <p:extLst>
      <p:ext uri="{19B8F6BF-5375-455C-9EA6-DF929625EA0E}">
        <p15:presenceInfo xmlns:p15="http://schemas.microsoft.com/office/powerpoint/2012/main" userId="1f298ce6247f8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3867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>
            <a:extLst>
              <a:ext uri="{FF2B5EF4-FFF2-40B4-BE49-F238E27FC236}">
                <a16:creationId xmlns:a16="http://schemas.microsoft.com/office/drawing/2014/main" id="{981718F1-F906-4BC2-83C2-ECD185E0D9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8F1CEA0B-81F1-4F4E-9245-98505D5B55B5}"/>
              </a:ext>
            </a:extLst>
          </p:cNvPr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47F8B13A-FB3B-49BC-A34F-C9755A073373}"/>
              </a:ext>
            </a:extLst>
          </p:cNvPr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3ADD-53BA-413E-910F-634FEAB6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886700" cy="1325563"/>
          </a:xfrm>
        </p:spPr>
        <p:txBody>
          <a:bodyPr/>
          <a:lstStyle/>
          <a:p>
            <a:r>
              <a:rPr lang="en-IN" dirty="0"/>
              <a:t>Data Dictionary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3D6B3C8-14C7-4D2F-8416-F6B1577C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64445"/>
              </p:ext>
            </p:extLst>
          </p:nvPr>
        </p:nvGraphicFramePr>
        <p:xfrm>
          <a:off x="838200" y="1295400"/>
          <a:ext cx="7924800" cy="5334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88877204"/>
                    </a:ext>
                  </a:extLst>
                </a:gridCol>
                <a:gridCol w="3845859">
                  <a:extLst>
                    <a:ext uri="{9D8B030D-6E8A-4147-A177-3AD203B41FA5}">
                      <a16:colId xmlns:a16="http://schemas.microsoft.com/office/drawing/2014/main" val="459083566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4004973209"/>
                    </a:ext>
                  </a:extLst>
                </a:gridCol>
              </a:tblGrid>
              <a:tr h="42665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Explanation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51959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customer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Object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12996"/>
                  </a:ext>
                </a:extLst>
              </a:tr>
              <a:tr h="644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US province to where the customer belongs 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98086"/>
                  </a:ext>
                </a:extLst>
              </a:tr>
              <a:tr h="83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/>
                        <a:t>Refers to w</a:t>
                      </a:r>
                      <a:r>
                        <a:rPr lang="en-US"/>
                        <a:t>hether customers have responded to marketing calls or not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9001"/>
                  </a:ext>
                </a:extLst>
              </a:tr>
              <a:tr h="644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Coverage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Nature of insurance coverage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94386"/>
                  </a:ext>
                </a:extLst>
              </a:tr>
              <a:tr h="644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Education level of customer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92975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r>
                        <a:rPr lang="en-US" dirty="0"/>
                        <a:t>Effective To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Expiry</a:t>
                      </a:r>
                      <a:r>
                        <a:rPr lang="en-IN" baseline="0"/>
                        <a:t> date of policy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object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6298"/>
                  </a:ext>
                </a:extLst>
              </a:tr>
              <a:tr h="644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Gender of the customer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95936"/>
                  </a:ext>
                </a:extLst>
              </a:tr>
              <a:tr h="644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Employment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Current</a:t>
                      </a:r>
                      <a:r>
                        <a:rPr lang="en-US" baseline="0"/>
                        <a:t> Employment status of the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542B33B-A3B1-43E4-BBA5-D1B3ADB85A48}"/>
              </a:ext>
            </a:extLst>
          </p:cNvPr>
          <p:cNvSpPr/>
          <p:nvPr/>
        </p:nvSpPr>
        <p:spPr>
          <a:xfrm>
            <a:off x="6858000" y="215159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079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7967-04E8-42A0-97A4-44AB0BE5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804862"/>
          </a:xfrm>
        </p:spPr>
        <p:txBody>
          <a:bodyPr/>
          <a:lstStyle/>
          <a:p>
            <a:r>
              <a:rPr lang="en-IN" dirty="0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675338-6A9F-431C-9644-DE1204AA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88776"/>
              </p:ext>
            </p:extLst>
          </p:nvPr>
        </p:nvGraphicFramePr>
        <p:xfrm>
          <a:off x="838200" y="1167261"/>
          <a:ext cx="7467600" cy="56458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7756">
                  <a:extLst>
                    <a:ext uri="{9D8B030D-6E8A-4147-A177-3AD203B41FA5}">
                      <a16:colId xmlns:a16="http://schemas.microsoft.com/office/drawing/2014/main" val="1632437254"/>
                    </a:ext>
                  </a:extLst>
                </a:gridCol>
                <a:gridCol w="3180644">
                  <a:extLst>
                    <a:ext uri="{9D8B030D-6E8A-4147-A177-3AD203B41FA5}">
                      <a16:colId xmlns:a16="http://schemas.microsoft.com/office/drawing/2014/main" val="806396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708311835"/>
                    </a:ext>
                  </a:extLst>
                </a:gridCol>
              </a:tblGrid>
              <a:tr h="384478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41127"/>
                  </a:ext>
                </a:extLst>
              </a:tr>
              <a:tr h="78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annual income in USD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24476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of location where customer lives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4916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Marital Status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Marital status of the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69743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Vehicle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of vehicle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1043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Vehicle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of vehicle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13832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 Channel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of sales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6529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Renew Offer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Offer given during renewal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21195"/>
                  </a:ext>
                </a:extLst>
              </a:tr>
              <a:tr h="624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Claim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Amount claimed till date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8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681F-5CE6-4D2E-BAC3-08B405A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40F0E8-638F-499F-A1C0-26CFB90B7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70006"/>
              </p:ext>
            </p:extLst>
          </p:nvPr>
        </p:nvGraphicFramePr>
        <p:xfrm>
          <a:off x="605646" y="1359906"/>
          <a:ext cx="7700154" cy="51932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66718">
                  <a:extLst>
                    <a:ext uri="{9D8B030D-6E8A-4147-A177-3AD203B41FA5}">
                      <a16:colId xmlns:a16="http://schemas.microsoft.com/office/drawing/2014/main" val="1553711004"/>
                    </a:ext>
                  </a:extLst>
                </a:gridCol>
                <a:gridCol w="2923636">
                  <a:extLst>
                    <a:ext uri="{9D8B030D-6E8A-4147-A177-3AD203B41FA5}">
                      <a16:colId xmlns:a16="http://schemas.microsoft.com/office/drawing/2014/main" val="329176214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111093447"/>
                    </a:ext>
                  </a:extLst>
                </a:gridCol>
              </a:tblGrid>
              <a:tr h="36785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989127760"/>
                  </a:ext>
                </a:extLst>
              </a:tr>
              <a:tr h="527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Premium Auto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premium for auto insurance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3337258331"/>
                  </a:ext>
                </a:extLst>
              </a:tr>
              <a:tr h="753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Months Since Last Claim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months before which the last claim was made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334702391"/>
                  </a:ext>
                </a:extLst>
              </a:tr>
              <a:tr h="753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Months Since Policy Inception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months before which the policy commenced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795873090"/>
                  </a:ext>
                </a:extLst>
              </a:tr>
              <a:tr h="753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Open Complaints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unresolved complaints from the customer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2744171992"/>
                  </a:ext>
                </a:extLst>
              </a:tr>
              <a:tr h="527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Policies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policies with the current customer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3395669507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Policy Type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policy 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Categorical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2321645838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Policy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Policy sub category 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Categorical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403344059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</a:t>
                      </a:r>
                      <a:r>
                        <a:rPr lang="en-IN" baseline="0" dirty="0"/>
                        <a:t> Life Time Value</a:t>
                      </a:r>
                      <a:endParaRPr lang="en-IN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/>
                        <a:t>CLV of the customer for the auto insurance company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3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9804</TotalTime>
  <Words>230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Dictionary</vt:lpstr>
      <vt:lpstr>Data Dictionary</vt:lpstr>
      <vt:lpstr>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 Kumar CH</dc:creator>
  <cp:lastModifiedBy>Dilip Kumar</cp:lastModifiedBy>
  <cp:revision>377</cp:revision>
  <dcterms:created xsi:type="dcterms:W3CDTF">2017-03-30T12:09:41Z</dcterms:created>
  <dcterms:modified xsi:type="dcterms:W3CDTF">2019-10-17T06:51:22Z</dcterms:modified>
</cp:coreProperties>
</file>