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1C311-DB77-4D64-880A-3641232CCEB3}" type="datetimeFigureOut">
              <a:rPr lang="en-IN" smtClean="0"/>
              <a:t>02-04-2021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67A76-18EE-47A7-8FEF-0275FFE3D557}" type="slidenum">
              <a:rPr lang="en-IN" smtClean="0"/>
              <a:t>‹#›</a:t>
            </a:fld>
            <a:endParaRPr lang="en-IN"/>
          </a:p>
        </p:txBody>
      </p:sp>
    </p:spTree>
    <p:extLst>
      <p:ext uri="{BB962C8B-B14F-4D97-AF65-F5344CB8AC3E}">
        <p14:creationId xmlns:p14="http://schemas.microsoft.com/office/powerpoint/2010/main" val="279601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0645-D771-4938-8D23-244E9F6891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A5DB36-2E1C-4B28-9241-8E653F9FF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782BF2-F863-4C67-85A7-0CDD1DCF0587}"/>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5" name="Footer Placeholder 4">
            <a:extLst>
              <a:ext uri="{FF2B5EF4-FFF2-40B4-BE49-F238E27FC236}">
                <a16:creationId xmlns:a16="http://schemas.microsoft.com/office/drawing/2014/main" id="{5BB05E62-1B5D-4156-9D8D-BAEB2DDA0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8EFA9-B7F0-42CE-9D1D-2184034A258F}"/>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359633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F86F-4C4E-448D-AFE3-285C2DA45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6876EF-B61D-494C-91E2-1BE9E53FB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E1A17C-3C42-478D-BDA5-01D649E07E1F}"/>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5" name="Footer Placeholder 4">
            <a:extLst>
              <a:ext uri="{FF2B5EF4-FFF2-40B4-BE49-F238E27FC236}">
                <a16:creationId xmlns:a16="http://schemas.microsoft.com/office/drawing/2014/main" id="{78BBEAD0-609C-4BDB-B309-ED0F9E1E5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97FA6-AD02-4AEF-8FDB-4B12E0CF9F98}"/>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51861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22722-98CC-42AA-AED5-EE0D04B66C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09AA02-6B03-4371-B58B-429FC0546B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74C0C-9336-4D37-9224-FA7A39A8F813}"/>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5" name="Footer Placeholder 4">
            <a:extLst>
              <a:ext uri="{FF2B5EF4-FFF2-40B4-BE49-F238E27FC236}">
                <a16:creationId xmlns:a16="http://schemas.microsoft.com/office/drawing/2014/main" id="{29ACC53A-A545-4D70-B414-54FE6C3D4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622B4-675E-4CDF-897B-426AD6B09520}"/>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64505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C01F-3D77-44DC-A04E-A9C13D5ED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57E4FC-036D-458A-8370-49CF736787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DE54C-9DEA-4D8B-8AD8-921CFEA522D5}"/>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5" name="Footer Placeholder 4">
            <a:extLst>
              <a:ext uri="{FF2B5EF4-FFF2-40B4-BE49-F238E27FC236}">
                <a16:creationId xmlns:a16="http://schemas.microsoft.com/office/drawing/2014/main" id="{04F0A34B-23EB-4ADC-A3E7-EBE26CC44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DE15C-8752-41F7-AA8E-2EC633647261}"/>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245109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EF5D-8EB1-459F-A498-01A239EEB6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307268-D9B1-4002-8C03-0759605BA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D0F30-3A59-4C0E-BF00-3B0D26143241}"/>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5" name="Footer Placeholder 4">
            <a:extLst>
              <a:ext uri="{FF2B5EF4-FFF2-40B4-BE49-F238E27FC236}">
                <a16:creationId xmlns:a16="http://schemas.microsoft.com/office/drawing/2014/main" id="{1041F639-779C-44B0-BE23-01D795EBAA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E3F87-58BB-4C3F-AA68-85EF479EFADB}"/>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43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E734-7496-4892-93F8-7BB2B6FCD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53BAC3-2367-48CE-B1FE-A3EC663A4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07146A-426A-4D89-BD74-0A6E8D9A7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CF3E76-A801-4056-8FAD-11761CC6B38C}"/>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6" name="Footer Placeholder 5">
            <a:extLst>
              <a:ext uri="{FF2B5EF4-FFF2-40B4-BE49-F238E27FC236}">
                <a16:creationId xmlns:a16="http://schemas.microsoft.com/office/drawing/2014/main" id="{FB80B545-0F43-44A7-9B82-A16B799935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CAAFD7-C2A2-4C73-821F-3AADE664950D}"/>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307119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1017-A77B-4D5B-8054-7049D226A2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B6BD73-882D-46DC-826B-8BEA4564C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253B9-22FF-46E5-8B9E-914C645B17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4652BA-68DB-4426-B8F7-53CDBA80B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0FC45-3532-4391-A506-807D1F3DD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81B5A9-00C6-4089-B975-1691D080A95A}"/>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8" name="Footer Placeholder 7">
            <a:extLst>
              <a:ext uri="{FF2B5EF4-FFF2-40B4-BE49-F238E27FC236}">
                <a16:creationId xmlns:a16="http://schemas.microsoft.com/office/drawing/2014/main" id="{DD7D7F67-D211-4F8B-9317-32B0609240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ECFA88-3577-4EC9-B539-5DDBCF82C80B}"/>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21974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ABA71-A2D6-47B4-BD66-0646B7F5DC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B02ADB-865C-4F18-A737-C32F8A5E0871}"/>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4" name="Footer Placeholder 3">
            <a:extLst>
              <a:ext uri="{FF2B5EF4-FFF2-40B4-BE49-F238E27FC236}">
                <a16:creationId xmlns:a16="http://schemas.microsoft.com/office/drawing/2014/main" id="{3BBF2E7A-6B5F-4BE9-8B71-62BFDAD4F1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FDFF59-BB47-46D8-BC96-679A8394B1A6}"/>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195897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54346-D99D-48F5-8AFE-774DE476792E}"/>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3" name="Footer Placeholder 2">
            <a:extLst>
              <a:ext uri="{FF2B5EF4-FFF2-40B4-BE49-F238E27FC236}">
                <a16:creationId xmlns:a16="http://schemas.microsoft.com/office/drawing/2014/main" id="{58E4468A-7E5C-417E-8731-BDB4057B08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BB875A-B71F-4865-B06E-4A147D88CDCF}"/>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38100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854C-B6FF-4CA5-A5AA-DE55F293E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4B8116-C0E0-477D-9C99-CCF68A316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62A660-C55D-451F-AEA2-9C6FAE5D8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6679F-B122-4AE3-8BEA-5A35258E1F19}"/>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6" name="Footer Placeholder 5">
            <a:extLst>
              <a:ext uri="{FF2B5EF4-FFF2-40B4-BE49-F238E27FC236}">
                <a16:creationId xmlns:a16="http://schemas.microsoft.com/office/drawing/2014/main" id="{7494DFDD-C167-47D1-871B-6D526737FE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94F049-AAF5-47F6-A638-2B8A21401C02}"/>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209722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F2A-1A57-45CA-921E-171A88CD5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B2E33F-7238-4A48-84B0-B0518B39E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3B7CFA-98D5-4F6C-B675-A41AD8835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0C000-89E3-436E-890C-8ACF9652DD31}"/>
              </a:ext>
            </a:extLst>
          </p:cNvPr>
          <p:cNvSpPr>
            <a:spLocks noGrp="1"/>
          </p:cNvSpPr>
          <p:nvPr>
            <p:ph type="dt" sz="half" idx="10"/>
          </p:nvPr>
        </p:nvSpPr>
        <p:spPr/>
        <p:txBody>
          <a:bodyPr/>
          <a:lstStyle/>
          <a:p>
            <a:fld id="{6DFDC57D-A2E6-4A9E-8B66-FE4248071542}" type="datetimeFigureOut">
              <a:rPr lang="en-IN" smtClean="0"/>
              <a:t>02-04-2021</a:t>
            </a:fld>
            <a:endParaRPr lang="en-IN"/>
          </a:p>
        </p:txBody>
      </p:sp>
      <p:sp>
        <p:nvSpPr>
          <p:cNvPr id="6" name="Footer Placeholder 5">
            <a:extLst>
              <a:ext uri="{FF2B5EF4-FFF2-40B4-BE49-F238E27FC236}">
                <a16:creationId xmlns:a16="http://schemas.microsoft.com/office/drawing/2014/main" id="{6DF7E595-7631-4413-B453-D61F9E4E78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55E76-1305-4110-830C-3B487C253A1D}"/>
              </a:ext>
            </a:extLst>
          </p:cNvPr>
          <p:cNvSpPr>
            <a:spLocks noGrp="1"/>
          </p:cNvSpPr>
          <p:nvPr>
            <p:ph type="sldNum" sz="quarter" idx="12"/>
          </p:nvPr>
        </p:nvSpPr>
        <p:spPr/>
        <p:txBody>
          <a:bodyPr/>
          <a:lstStyle/>
          <a:p>
            <a:fld id="{C13C90BA-67EB-46F4-8362-D42BECC0B720}" type="slidenum">
              <a:rPr lang="en-IN" smtClean="0"/>
              <a:t>‹#›</a:t>
            </a:fld>
            <a:endParaRPr lang="en-IN"/>
          </a:p>
        </p:txBody>
      </p:sp>
    </p:spTree>
    <p:extLst>
      <p:ext uri="{BB962C8B-B14F-4D97-AF65-F5344CB8AC3E}">
        <p14:creationId xmlns:p14="http://schemas.microsoft.com/office/powerpoint/2010/main" val="315132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64E96-11F6-47A7-8FBB-CAB0345F5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C3C65C-FF8A-4F7B-8C21-797EAB0A8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15E1B-D6A8-4F5A-93C7-944F1A982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DC57D-A2E6-4A9E-8B66-FE4248071542}" type="datetimeFigureOut">
              <a:rPr lang="en-IN" smtClean="0"/>
              <a:t>02-04-2021</a:t>
            </a:fld>
            <a:endParaRPr lang="en-IN"/>
          </a:p>
        </p:txBody>
      </p:sp>
      <p:sp>
        <p:nvSpPr>
          <p:cNvPr id="5" name="Footer Placeholder 4">
            <a:extLst>
              <a:ext uri="{FF2B5EF4-FFF2-40B4-BE49-F238E27FC236}">
                <a16:creationId xmlns:a16="http://schemas.microsoft.com/office/drawing/2014/main" id="{23336D64-71A7-42C9-AE04-BC30EA86F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7F7354-76CF-4E29-B0D8-4C30FF8D8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C90BA-67EB-46F4-8362-D42BECC0B720}" type="slidenum">
              <a:rPr lang="en-IN" smtClean="0"/>
              <a:t>‹#›</a:t>
            </a:fld>
            <a:endParaRPr lang="en-IN"/>
          </a:p>
        </p:txBody>
      </p:sp>
    </p:spTree>
    <p:extLst>
      <p:ext uri="{BB962C8B-B14F-4D97-AF65-F5344CB8AC3E}">
        <p14:creationId xmlns:p14="http://schemas.microsoft.com/office/powerpoint/2010/main" val="56522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microsoft-365/business/workplace-analytic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microsoft.com/en-us/microsoft-viva/topics?activetab=pivot%3aoverviewta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AD2EF-B77F-4C9B-A2AB-DC6B992B2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94" y="3543696"/>
            <a:ext cx="10318812" cy="3212363"/>
          </a:xfrm>
          <a:prstGeom prst="rect">
            <a:avLst/>
          </a:prstGeom>
        </p:spPr>
      </p:pic>
      <p:sp>
        <p:nvSpPr>
          <p:cNvPr id="4" name="TextBox 3">
            <a:extLst>
              <a:ext uri="{FF2B5EF4-FFF2-40B4-BE49-F238E27FC236}">
                <a16:creationId xmlns:a16="http://schemas.microsoft.com/office/drawing/2014/main" id="{AB8422E7-B8DB-4F0B-A90D-FC96DFC12070}"/>
              </a:ext>
            </a:extLst>
          </p:cNvPr>
          <p:cNvSpPr txBox="1"/>
          <p:nvPr/>
        </p:nvSpPr>
        <p:spPr>
          <a:xfrm>
            <a:off x="2166151" y="326145"/>
            <a:ext cx="7776839" cy="707886"/>
          </a:xfrm>
          <a:prstGeom prst="rect">
            <a:avLst/>
          </a:prstGeom>
          <a:noFill/>
        </p:spPr>
        <p:txBody>
          <a:bodyPr wrap="square" rtlCol="0">
            <a:spAutoFit/>
          </a:bodyPr>
          <a:lstStyle/>
          <a:p>
            <a:pPr algn="ctr"/>
            <a:r>
              <a:rPr lang="en-IN" sz="4000" dirty="0"/>
              <a:t>Microsoft Viva</a:t>
            </a:r>
          </a:p>
        </p:txBody>
      </p:sp>
      <p:sp>
        <p:nvSpPr>
          <p:cNvPr id="5" name="TextBox 4">
            <a:extLst>
              <a:ext uri="{FF2B5EF4-FFF2-40B4-BE49-F238E27FC236}">
                <a16:creationId xmlns:a16="http://schemas.microsoft.com/office/drawing/2014/main" id="{8A4CA0D2-6B6D-4433-9277-441C9F09C6ED}"/>
              </a:ext>
            </a:extLst>
          </p:cNvPr>
          <p:cNvSpPr txBox="1"/>
          <p:nvPr/>
        </p:nvSpPr>
        <p:spPr>
          <a:xfrm>
            <a:off x="1219199" y="1411700"/>
            <a:ext cx="9670742" cy="1754326"/>
          </a:xfrm>
          <a:prstGeom prst="rect">
            <a:avLst/>
          </a:prstGeom>
          <a:noFill/>
        </p:spPr>
        <p:txBody>
          <a:bodyPr wrap="square" rtlCol="0">
            <a:spAutoFit/>
          </a:bodyPr>
          <a:lstStyle/>
          <a:p>
            <a:r>
              <a:rPr lang="en-US" dirty="0"/>
              <a:t>Microsoft Viva, the first Employee Experience Platform (EXP) built for the digital era. Viva brings together communications, knowledge, learning, resources, and insights into an integrated employee experience that builds on Microsoft Teams to empower people to be their best, from anywhere.</a:t>
            </a:r>
          </a:p>
          <a:p>
            <a:endParaRPr lang="en-IN" dirty="0"/>
          </a:p>
          <a:p>
            <a:r>
              <a:rPr lang="en-US" dirty="0"/>
              <a:t>Microsoft Viva will include four modules: Viva Connections, Viva Insights, Viva Learning, and Viva Topics—with more on the way. I’ll walk you through each one.</a:t>
            </a:r>
            <a:endParaRPr lang="en-IN" dirty="0"/>
          </a:p>
        </p:txBody>
      </p:sp>
    </p:spTree>
    <p:extLst>
      <p:ext uri="{BB962C8B-B14F-4D97-AF65-F5344CB8AC3E}">
        <p14:creationId xmlns:p14="http://schemas.microsoft.com/office/powerpoint/2010/main" val="421479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CD5C5-C5EF-4BF7-A286-1444F711D2FD}"/>
              </a:ext>
            </a:extLst>
          </p:cNvPr>
          <p:cNvPicPr>
            <a:picLocks noChangeAspect="1"/>
          </p:cNvPicPr>
          <p:nvPr/>
        </p:nvPicPr>
        <p:blipFill rotWithShape="1">
          <a:blip r:embed="rId2">
            <a:extLst>
              <a:ext uri="{28A0092B-C50C-407E-A947-70E740481C1C}">
                <a14:useLocalDpi xmlns:a14="http://schemas.microsoft.com/office/drawing/2010/main" val="0"/>
              </a:ext>
            </a:extLst>
          </a:blip>
          <a:srcRect l="3243" t="33757" r="77282" b="3980"/>
          <a:stretch/>
        </p:blipFill>
        <p:spPr>
          <a:xfrm>
            <a:off x="1636735" y="407470"/>
            <a:ext cx="719091" cy="715678"/>
          </a:xfrm>
          <a:prstGeom prst="rect">
            <a:avLst/>
          </a:prstGeom>
        </p:spPr>
      </p:pic>
      <p:sp>
        <p:nvSpPr>
          <p:cNvPr id="4" name="TextBox 3">
            <a:extLst>
              <a:ext uri="{FF2B5EF4-FFF2-40B4-BE49-F238E27FC236}">
                <a16:creationId xmlns:a16="http://schemas.microsoft.com/office/drawing/2014/main" id="{6DF90ACC-F1DD-4D68-B667-2F90BC88D197}"/>
              </a:ext>
            </a:extLst>
          </p:cNvPr>
          <p:cNvSpPr txBox="1"/>
          <p:nvPr/>
        </p:nvSpPr>
        <p:spPr>
          <a:xfrm>
            <a:off x="2565643" y="534475"/>
            <a:ext cx="2539014" cy="461665"/>
          </a:xfrm>
          <a:prstGeom prst="rect">
            <a:avLst/>
          </a:prstGeom>
          <a:noFill/>
        </p:spPr>
        <p:txBody>
          <a:bodyPr wrap="square" rtlCol="0">
            <a:spAutoFit/>
          </a:bodyPr>
          <a:lstStyle/>
          <a:p>
            <a:r>
              <a:rPr lang="en-IN" sz="2400" dirty="0">
                <a:solidFill>
                  <a:schemeClr val="accent4">
                    <a:lumMod val="75000"/>
                  </a:schemeClr>
                </a:solidFill>
              </a:rPr>
              <a:t>Viva Insights</a:t>
            </a:r>
          </a:p>
        </p:txBody>
      </p:sp>
      <p:cxnSp>
        <p:nvCxnSpPr>
          <p:cNvPr id="6" name="Straight Connector 5">
            <a:extLst>
              <a:ext uri="{FF2B5EF4-FFF2-40B4-BE49-F238E27FC236}">
                <a16:creationId xmlns:a16="http://schemas.microsoft.com/office/drawing/2014/main" id="{22BDF934-D7D0-4B97-B785-44AA13FA973B}"/>
              </a:ext>
            </a:extLst>
          </p:cNvPr>
          <p:cNvCxnSpPr>
            <a:cxnSpLocks/>
          </p:cNvCxnSpPr>
          <p:nvPr/>
        </p:nvCxnSpPr>
        <p:spPr>
          <a:xfrm>
            <a:off x="6101918" y="300505"/>
            <a:ext cx="0" cy="625698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F83C47-D09F-43BC-860E-C21084E2B3E0}"/>
              </a:ext>
            </a:extLst>
          </p:cNvPr>
          <p:cNvSpPr txBox="1"/>
          <p:nvPr/>
        </p:nvSpPr>
        <p:spPr>
          <a:xfrm>
            <a:off x="667311" y="1748901"/>
            <a:ext cx="4935978" cy="2123658"/>
          </a:xfrm>
          <a:prstGeom prst="rect">
            <a:avLst/>
          </a:prstGeom>
          <a:noFill/>
        </p:spPr>
        <p:txBody>
          <a:bodyPr wrap="square" rtlCol="0">
            <a:spAutoFit/>
          </a:bodyPr>
          <a:lstStyle/>
          <a:p>
            <a:pPr algn="l"/>
            <a:r>
              <a:rPr lang="en-US" sz="1200" b="1" i="0" dirty="0">
                <a:solidFill>
                  <a:srgbClr val="333333"/>
                </a:solidFill>
                <a:effectLst/>
                <a:latin typeface="SegoeUI"/>
              </a:rPr>
              <a:t>Viva Insights</a:t>
            </a:r>
            <a:r>
              <a:rPr lang="en-US" sz="1200" b="0" i="0" dirty="0">
                <a:solidFill>
                  <a:srgbClr val="333333"/>
                </a:solidFill>
                <a:effectLst/>
                <a:latin typeface="SegoeUI"/>
              </a:rPr>
              <a:t> gives individuals, managers, and leaders personalized and actionable insights that help everyone in an organization thrive. In addition to new productivity and wellbeing experiences and insights in Microsoft Teams, Viva Insights will, over time, bring the power of Microsoft Workplace Analytics and Microsoft MyAnalytics together under the Microsoft Viva brand.</a:t>
            </a:r>
          </a:p>
          <a:p>
            <a:pPr algn="l"/>
            <a:br>
              <a:rPr lang="en-US" sz="1200" b="0" i="0" dirty="0">
                <a:solidFill>
                  <a:srgbClr val="333333"/>
                </a:solidFill>
                <a:effectLst/>
                <a:latin typeface="SegoeUI"/>
              </a:rPr>
            </a:br>
            <a:r>
              <a:rPr lang="en-US" sz="1200" b="0" i="0" dirty="0">
                <a:solidFill>
                  <a:srgbClr val="333333"/>
                </a:solidFill>
                <a:effectLst/>
                <a:latin typeface="SegoeUI"/>
              </a:rPr>
              <a:t>Viva Insights is designed to protect privacy. Personal insights are visible only to the individual, and for manager and leader insights, customers can rely on safeguards like de-identification, aggregation, and differential privacy by default.</a:t>
            </a:r>
          </a:p>
        </p:txBody>
      </p:sp>
      <p:pic>
        <p:nvPicPr>
          <p:cNvPr id="15" name="Picture 14">
            <a:extLst>
              <a:ext uri="{FF2B5EF4-FFF2-40B4-BE49-F238E27FC236}">
                <a16:creationId xmlns:a16="http://schemas.microsoft.com/office/drawing/2014/main" id="{1B39D02B-0A0B-4691-BAD2-B99717FDDFFC}"/>
              </a:ext>
            </a:extLst>
          </p:cNvPr>
          <p:cNvPicPr>
            <a:picLocks noChangeAspect="1"/>
          </p:cNvPicPr>
          <p:nvPr/>
        </p:nvPicPr>
        <p:blipFill rotWithShape="1">
          <a:blip r:embed="rId2">
            <a:extLst>
              <a:ext uri="{28A0092B-C50C-407E-A947-70E740481C1C}">
                <a14:useLocalDpi xmlns:a14="http://schemas.microsoft.com/office/drawing/2010/main" val="0"/>
              </a:ext>
            </a:extLst>
          </a:blip>
          <a:srcRect l="26359" t="35674" r="51942" b="10997"/>
          <a:stretch/>
        </p:blipFill>
        <p:spPr>
          <a:xfrm>
            <a:off x="7901131" y="405628"/>
            <a:ext cx="935398" cy="715678"/>
          </a:xfrm>
          <a:prstGeom prst="rect">
            <a:avLst/>
          </a:prstGeom>
        </p:spPr>
      </p:pic>
      <p:sp>
        <p:nvSpPr>
          <p:cNvPr id="16" name="TextBox 15">
            <a:extLst>
              <a:ext uri="{FF2B5EF4-FFF2-40B4-BE49-F238E27FC236}">
                <a16:creationId xmlns:a16="http://schemas.microsoft.com/office/drawing/2014/main" id="{94762F14-95C0-43CB-B2DB-F1B1635CD3D6}"/>
              </a:ext>
            </a:extLst>
          </p:cNvPr>
          <p:cNvSpPr txBox="1"/>
          <p:nvPr/>
        </p:nvSpPr>
        <p:spPr>
          <a:xfrm>
            <a:off x="9046346" y="534474"/>
            <a:ext cx="2734322" cy="461665"/>
          </a:xfrm>
          <a:prstGeom prst="rect">
            <a:avLst/>
          </a:prstGeom>
          <a:noFill/>
        </p:spPr>
        <p:txBody>
          <a:bodyPr wrap="square" rtlCol="0">
            <a:spAutoFit/>
          </a:bodyPr>
          <a:lstStyle/>
          <a:p>
            <a:r>
              <a:rPr lang="en-IN" sz="2400" dirty="0">
                <a:solidFill>
                  <a:schemeClr val="accent1"/>
                </a:solidFill>
              </a:rPr>
              <a:t>Viva Topics</a:t>
            </a:r>
          </a:p>
        </p:txBody>
      </p:sp>
      <p:sp>
        <p:nvSpPr>
          <p:cNvPr id="17" name="TextBox 16">
            <a:extLst>
              <a:ext uri="{FF2B5EF4-FFF2-40B4-BE49-F238E27FC236}">
                <a16:creationId xmlns:a16="http://schemas.microsoft.com/office/drawing/2014/main" id="{CF4DC5D8-AA10-434E-B08C-E3FF163D09DA}"/>
              </a:ext>
            </a:extLst>
          </p:cNvPr>
          <p:cNvSpPr txBox="1"/>
          <p:nvPr/>
        </p:nvSpPr>
        <p:spPr>
          <a:xfrm>
            <a:off x="6578357" y="1748901"/>
            <a:ext cx="4935978" cy="1569660"/>
          </a:xfrm>
          <a:prstGeom prst="rect">
            <a:avLst/>
          </a:prstGeom>
          <a:noFill/>
        </p:spPr>
        <p:txBody>
          <a:bodyPr wrap="square" rtlCol="0">
            <a:spAutoFit/>
          </a:bodyPr>
          <a:lstStyle/>
          <a:p>
            <a:pPr algn="l"/>
            <a:r>
              <a:rPr lang="en-US" sz="1200" b="1" i="0" dirty="0">
                <a:solidFill>
                  <a:srgbClr val="333333"/>
                </a:solidFill>
                <a:effectLst/>
                <a:latin typeface="SegoeUI"/>
              </a:rPr>
              <a:t>Viva Topics</a:t>
            </a:r>
            <a:r>
              <a:rPr lang="en-US" sz="1200" b="0" i="0" dirty="0">
                <a:solidFill>
                  <a:srgbClr val="333333"/>
                </a:solidFill>
                <a:effectLst/>
                <a:latin typeface="SegoeUI"/>
              </a:rPr>
              <a:t> uses artificial intelligence (AI) to empower people with knowledge and expertise in Microsoft Teams and the Microsoft 365 apps they use every day and to connect, manage, and protect content across systems and teams.</a:t>
            </a:r>
          </a:p>
          <a:p>
            <a:pPr algn="l"/>
            <a:br>
              <a:rPr lang="en-US" sz="1200" b="0" i="0" dirty="0">
                <a:solidFill>
                  <a:srgbClr val="333333"/>
                </a:solidFill>
                <a:effectLst/>
                <a:latin typeface="SegoeUI"/>
              </a:rPr>
            </a:br>
            <a:r>
              <a:rPr lang="en-US" sz="1200" b="0" i="0" dirty="0">
                <a:solidFill>
                  <a:srgbClr val="333333"/>
                </a:solidFill>
                <a:effectLst/>
                <a:latin typeface="SegoeUI"/>
              </a:rPr>
              <a:t>Viva Topics is built on the content and platform services of Microsoft Teams and the Microsoft Graph, and will deliver knowledge directly through the Teams user experience.</a:t>
            </a:r>
          </a:p>
        </p:txBody>
      </p:sp>
      <p:sp>
        <p:nvSpPr>
          <p:cNvPr id="18" name="TextBox 17">
            <a:extLst>
              <a:ext uri="{FF2B5EF4-FFF2-40B4-BE49-F238E27FC236}">
                <a16:creationId xmlns:a16="http://schemas.microsoft.com/office/drawing/2014/main" id="{1B6BC2C2-E71B-4C8B-831E-70437FF2B09E}"/>
              </a:ext>
            </a:extLst>
          </p:cNvPr>
          <p:cNvSpPr txBox="1"/>
          <p:nvPr/>
        </p:nvSpPr>
        <p:spPr>
          <a:xfrm>
            <a:off x="667310" y="4385569"/>
            <a:ext cx="4935965" cy="892552"/>
          </a:xfrm>
          <a:prstGeom prst="rect">
            <a:avLst/>
          </a:prstGeom>
          <a:noFill/>
        </p:spPr>
        <p:txBody>
          <a:bodyPr wrap="square" rtlCol="0">
            <a:spAutoFit/>
          </a:bodyPr>
          <a:lstStyle/>
          <a:p>
            <a:pPr algn="l"/>
            <a:r>
              <a:rPr lang="en-US" sz="1600" b="1" i="0" dirty="0">
                <a:solidFill>
                  <a:srgbClr val="000000"/>
                </a:solidFill>
                <a:effectLst/>
                <a:latin typeface="museo-sans"/>
              </a:rPr>
              <a:t>PRICING:</a:t>
            </a:r>
            <a:r>
              <a:rPr lang="en-US" sz="1200" b="1" i="0" dirty="0">
                <a:solidFill>
                  <a:srgbClr val="000000"/>
                </a:solidFill>
                <a:effectLst/>
                <a:latin typeface="museo-sans"/>
              </a:rPr>
              <a:t> </a:t>
            </a:r>
            <a:r>
              <a:rPr lang="en-US" sz="1200" i="0" dirty="0">
                <a:solidFill>
                  <a:srgbClr val="000000"/>
                </a:solidFill>
                <a:effectLst/>
                <a:latin typeface="museo-sans"/>
              </a:rPr>
              <a:t>Insights</a:t>
            </a:r>
            <a:r>
              <a:rPr lang="en-US" sz="1200" b="0" i="0" dirty="0">
                <a:solidFill>
                  <a:srgbClr val="000000"/>
                </a:solidFill>
                <a:effectLst/>
                <a:latin typeface="museo-sans"/>
              </a:rPr>
              <a:t> is available as a free personal app in Microsoft Teams today. The advanced tools and integrations described at the launch announcement for Viva Insights require a license for </a:t>
            </a:r>
            <a:r>
              <a:rPr lang="en-US" sz="1200" b="0" i="0" dirty="0">
                <a:solidFill>
                  <a:srgbClr val="A31E22"/>
                </a:solidFill>
                <a:effectLst/>
                <a:latin typeface="museo-sans"/>
                <a:hlinkClick r:id="rId3"/>
              </a:rPr>
              <a:t>Microsoft Workplace Analytics</a:t>
            </a:r>
            <a:r>
              <a:rPr lang="en-US" sz="1200" b="0" i="0" dirty="0">
                <a:solidFill>
                  <a:srgbClr val="000000"/>
                </a:solidFill>
                <a:effectLst/>
                <a:latin typeface="museo-sans"/>
              </a:rPr>
              <a:t>.</a:t>
            </a:r>
          </a:p>
        </p:txBody>
      </p:sp>
      <p:sp>
        <p:nvSpPr>
          <p:cNvPr id="19" name="TextBox 18">
            <a:extLst>
              <a:ext uri="{FF2B5EF4-FFF2-40B4-BE49-F238E27FC236}">
                <a16:creationId xmlns:a16="http://schemas.microsoft.com/office/drawing/2014/main" id="{D33B385E-3EE1-480A-A5CC-8D9AFF468B7E}"/>
              </a:ext>
            </a:extLst>
          </p:cNvPr>
          <p:cNvSpPr txBox="1"/>
          <p:nvPr/>
        </p:nvSpPr>
        <p:spPr>
          <a:xfrm>
            <a:off x="6578357" y="4385569"/>
            <a:ext cx="4935965" cy="523220"/>
          </a:xfrm>
          <a:prstGeom prst="rect">
            <a:avLst/>
          </a:prstGeom>
          <a:noFill/>
        </p:spPr>
        <p:txBody>
          <a:bodyPr wrap="square" rtlCol="0">
            <a:spAutoFit/>
          </a:bodyPr>
          <a:lstStyle/>
          <a:p>
            <a:r>
              <a:rPr lang="en-US" sz="1600" b="1" i="0" dirty="0">
                <a:solidFill>
                  <a:srgbClr val="000000"/>
                </a:solidFill>
                <a:effectLst/>
                <a:latin typeface="museo-sans"/>
              </a:rPr>
              <a:t>PRICING:</a:t>
            </a:r>
            <a:r>
              <a:rPr lang="en-US" sz="1200" b="1" i="0" dirty="0">
                <a:solidFill>
                  <a:srgbClr val="000000"/>
                </a:solidFill>
                <a:effectLst/>
                <a:latin typeface="museo-sans"/>
              </a:rPr>
              <a:t> </a:t>
            </a:r>
            <a:r>
              <a:rPr lang="en-US" sz="1200" i="0" dirty="0">
                <a:solidFill>
                  <a:srgbClr val="000000"/>
                </a:solidFill>
                <a:effectLst/>
                <a:latin typeface="museo-sans"/>
              </a:rPr>
              <a:t>Viva Topics</a:t>
            </a:r>
            <a:r>
              <a:rPr lang="en-US" sz="1200" b="0" i="0" dirty="0">
                <a:solidFill>
                  <a:srgbClr val="000000"/>
                </a:solidFill>
                <a:effectLst/>
                <a:latin typeface="museo-sans"/>
              </a:rPr>
              <a:t> is an add-on to existing Microsoft 365 licenses and </a:t>
            </a:r>
            <a:r>
              <a:rPr lang="en-US" sz="1200" b="0" i="0" dirty="0">
                <a:solidFill>
                  <a:srgbClr val="A31E22"/>
                </a:solidFill>
                <a:effectLst/>
                <a:latin typeface="museo-sans"/>
                <a:hlinkClick r:id="rId4"/>
              </a:rPr>
              <a:t>pricing is listed at $5 user/month</a:t>
            </a:r>
            <a:r>
              <a:rPr lang="en-US" sz="1200" b="0" i="0" dirty="0">
                <a:solidFill>
                  <a:srgbClr val="000000"/>
                </a:solidFill>
                <a:effectLst/>
                <a:latin typeface="museo-sans"/>
              </a:rPr>
              <a:t> and requires an annual commitment.</a:t>
            </a:r>
          </a:p>
        </p:txBody>
      </p:sp>
    </p:spTree>
    <p:extLst>
      <p:ext uri="{BB962C8B-B14F-4D97-AF65-F5344CB8AC3E}">
        <p14:creationId xmlns:p14="http://schemas.microsoft.com/office/powerpoint/2010/main" val="383960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CD5C5-C5EF-4BF7-A286-1444F711D2FD}"/>
              </a:ext>
            </a:extLst>
          </p:cNvPr>
          <p:cNvPicPr>
            <a:picLocks noChangeAspect="1"/>
          </p:cNvPicPr>
          <p:nvPr/>
        </p:nvPicPr>
        <p:blipFill rotWithShape="1">
          <a:blip r:embed="rId2">
            <a:extLst>
              <a:ext uri="{28A0092B-C50C-407E-A947-70E740481C1C}">
                <a14:useLocalDpi xmlns:a14="http://schemas.microsoft.com/office/drawing/2010/main" val="0"/>
              </a:ext>
            </a:extLst>
          </a:blip>
          <a:srcRect l="52099" t="28983" r="28426" b="8754"/>
          <a:stretch/>
        </p:blipFill>
        <p:spPr>
          <a:xfrm>
            <a:off x="1645879" y="407470"/>
            <a:ext cx="719091" cy="715678"/>
          </a:xfrm>
          <a:prstGeom prst="rect">
            <a:avLst/>
          </a:prstGeom>
        </p:spPr>
      </p:pic>
      <p:sp>
        <p:nvSpPr>
          <p:cNvPr id="4" name="TextBox 3">
            <a:extLst>
              <a:ext uri="{FF2B5EF4-FFF2-40B4-BE49-F238E27FC236}">
                <a16:creationId xmlns:a16="http://schemas.microsoft.com/office/drawing/2014/main" id="{6DF90ACC-F1DD-4D68-B667-2F90BC88D197}"/>
              </a:ext>
            </a:extLst>
          </p:cNvPr>
          <p:cNvSpPr txBox="1"/>
          <p:nvPr/>
        </p:nvSpPr>
        <p:spPr>
          <a:xfrm>
            <a:off x="2565643" y="534475"/>
            <a:ext cx="2539014" cy="461665"/>
          </a:xfrm>
          <a:prstGeom prst="rect">
            <a:avLst/>
          </a:prstGeom>
          <a:noFill/>
        </p:spPr>
        <p:txBody>
          <a:bodyPr wrap="square" rtlCol="0">
            <a:spAutoFit/>
          </a:bodyPr>
          <a:lstStyle/>
          <a:p>
            <a:r>
              <a:rPr lang="en-IN" sz="2400" dirty="0">
                <a:solidFill>
                  <a:schemeClr val="accent6">
                    <a:lumMod val="75000"/>
                  </a:schemeClr>
                </a:solidFill>
              </a:rPr>
              <a:t>Viva Learning</a:t>
            </a:r>
          </a:p>
        </p:txBody>
      </p:sp>
      <p:cxnSp>
        <p:nvCxnSpPr>
          <p:cNvPr id="6" name="Straight Connector 5">
            <a:extLst>
              <a:ext uri="{FF2B5EF4-FFF2-40B4-BE49-F238E27FC236}">
                <a16:creationId xmlns:a16="http://schemas.microsoft.com/office/drawing/2014/main" id="{22BDF934-D7D0-4B97-B785-44AA13FA973B}"/>
              </a:ext>
            </a:extLst>
          </p:cNvPr>
          <p:cNvCxnSpPr>
            <a:cxnSpLocks/>
          </p:cNvCxnSpPr>
          <p:nvPr/>
        </p:nvCxnSpPr>
        <p:spPr>
          <a:xfrm>
            <a:off x="6101918" y="300505"/>
            <a:ext cx="0" cy="625698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F83C47-D09F-43BC-860E-C21084E2B3E0}"/>
              </a:ext>
            </a:extLst>
          </p:cNvPr>
          <p:cNvSpPr txBox="1"/>
          <p:nvPr/>
        </p:nvSpPr>
        <p:spPr>
          <a:xfrm>
            <a:off x="667311" y="1748901"/>
            <a:ext cx="4935978" cy="1938992"/>
          </a:xfrm>
          <a:prstGeom prst="rect">
            <a:avLst/>
          </a:prstGeom>
          <a:noFill/>
        </p:spPr>
        <p:txBody>
          <a:bodyPr wrap="square" rtlCol="0">
            <a:spAutoFit/>
          </a:bodyPr>
          <a:lstStyle/>
          <a:p>
            <a:pPr algn="l"/>
            <a:r>
              <a:rPr lang="en-US" sz="1200" b="1" i="0" dirty="0">
                <a:solidFill>
                  <a:srgbClr val="333333"/>
                </a:solidFill>
                <a:effectLst/>
                <a:latin typeface="SegoeUI"/>
              </a:rPr>
              <a:t>Viva Learning</a:t>
            </a:r>
            <a:r>
              <a:rPr lang="en-US" sz="1200" b="0" i="0" dirty="0">
                <a:solidFill>
                  <a:srgbClr val="333333"/>
                </a:solidFill>
                <a:effectLst/>
                <a:latin typeface="SegoeUI"/>
              </a:rPr>
              <a:t> empowers everyone to gain targeted skills in the flow of their work by creating a central hub for learning in Microsoft Teams where people can discover, share, assign, and learn from content libraries available across the organization. </a:t>
            </a:r>
          </a:p>
          <a:p>
            <a:pPr algn="l"/>
            <a:endParaRPr lang="en-US" sz="1200" dirty="0">
              <a:solidFill>
                <a:srgbClr val="333333"/>
              </a:solidFill>
              <a:latin typeface="SegoeUI"/>
            </a:endParaRPr>
          </a:p>
          <a:p>
            <a:pPr algn="l"/>
            <a:r>
              <a:rPr lang="en-US" sz="1200" b="0" i="0" dirty="0">
                <a:solidFill>
                  <a:srgbClr val="333333"/>
                </a:solidFill>
                <a:effectLst/>
                <a:latin typeface="SegoeUI"/>
              </a:rPr>
              <a:t>Viva Learning makes learning a natural part of your day - seamlessly connecting into the day to day for our 115 million daily active users in Teams. You can chat about learnings and training, share content via chat, and pin curated resources collections to Teams channels and dedicated tabs – and much more.</a:t>
            </a:r>
            <a:endParaRPr lang="en-IN" sz="1200" dirty="0"/>
          </a:p>
        </p:txBody>
      </p:sp>
      <p:pic>
        <p:nvPicPr>
          <p:cNvPr id="15" name="Picture 14">
            <a:extLst>
              <a:ext uri="{FF2B5EF4-FFF2-40B4-BE49-F238E27FC236}">
                <a16:creationId xmlns:a16="http://schemas.microsoft.com/office/drawing/2014/main" id="{1B39D02B-0A0B-4691-BAD2-B99717FDDFFC}"/>
              </a:ext>
            </a:extLst>
          </p:cNvPr>
          <p:cNvPicPr>
            <a:picLocks noChangeAspect="1"/>
          </p:cNvPicPr>
          <p:nvPr/>
        </p:nvPicPr>
        <p:blipFill rotWithShape="1">
          <a:blip r:embed="rId2">
            <a:extLst>
              <a:ext uri="{28A0092B-C50C-407E-A947-70E740481C1C}">
                <a14:useLocalDpi xmlns:a14="http://schemas.microsoft.com/office/drawing/2010/main" val="0"/>
              </a:ext>
            </a:extLst>
          </a:blip>
          <a:srcRect l="76678" t="34153" r="1623" b="12518"/>
          <a:stretch/>
        </p:blipFill>
        <p:spPr>
          <a:xfrm>
            <a:off x="7430623" y="405628"/>
            <a:ext cx="935398" cy="715678"/>
          </a:xfrm>
          <a:prstGeom prst="rect">
            <a:avLst/>
          </a:prstGeom>
        </p:spPr>
      </p:pic>
      <p:sp>
        <p:nvSpPr>
          <p:cNvPr id="16" name="TextBox 15">
            <a:extLst>
              <a:ext uri="{FF2B5EF4-FFF2-40B4-BE49-F238E27FC236}">
                <a16:creationId xmlns:a16="http://schemas.microsoft.com/office/drawing/2014/main" id="{94762F14-95C0-43CB-B2DB-F1B1635CD3D6}"/>
              </a:ext>
            </a:extLst>
          </p:cNvPr>
          <p:cNvSpPr txBox="1"/>
          <p:nvPr/>
        </p:nvSpPr>
        <p:spPr>
          <a:xfrm>
            <a:off x="8575838" y="534474"/>
            <a:ext cx="2734322" cy="461665"/>
          </a:xfrm>
          <a:prstGeom prst="rect">
            <a:avLst/>
          </a:prstGeom>
          <a:noFill/>
        </p:spPr>
        <p:txBody>
          <a:bodyPr wrap="square" rtlCol="0">
            <a:spAutoFit/>
          </a:bodyPr>
          <a:lstStyle/>
          <a:p>
            <a:r>
              <a:rPr lang="en-IN" sz="2400" dirty="0">
                <a:solidFill>
                  <a:schemeClr val="accent4">
                    <a:lumMod val="60000"/>
                    <a:lumOff val="40000"/>
                  </a:schemeClr>
                </a:solidFill>
              </a:rPr>
              <a:t>Viva Connections</a:t>
            </a:r>
          </a:p>
        </p:txBody>
      </p:sp>
      <p:sp>
        <p:nvSpPr>
          <p:cNvPr id="17" name="TextBox 16">
            <a:extLst>
              <a:ext uri="{FF2B5EF4-FFF2-40B4-BE49-F238E27FC236}">
                <a16:creationId xmlns:a16="http://schemas.microsoft.com/office/drawing/2014/main" id="{CF4DC5D8-AA10-434E-B08C-E3FF163D09DA}"/>
              </a:ext>
            </a:extLst>
          </p:cNvPr>
          <p:cNvSpPr txBox="1"/>
          <p:nvPr/>
        </p:nvSpPr>
        <p:spPr>
          <a:xfrm>
            <a:off x="6578357" y="1748901"/>
            <a:ext cx="4935978" cy="1569660"/>
          </a:xfrm>
          <a:prstGeom prst="rect">
            <a:avLst/>
          </a:prstGeom>
          <a:noFill/>
        </p:spPr>
        <p:txBody>
          <a:bodyPr wrap="square" rtlCol="0">
            <a:spAutoFit/>
          </a:bodyPr>
          <a:lstStyle/>
          <a:p>
            <a:pPr algn="l"/>
            <a:r>
              <a:rPr lang="en-US" sz="1200" b="1" i="0" dirty="0">
                <a:solidFill>
                  <a:srgbClr val="333333"/>
                </a:solidFill>
                <a:effectLst/>
                <a:latin typeface="SegoeUI"/>
              </a:rPr>
              <a:t>Viva Connections</a:t>
            </a:r>
            <a:r>
              <a:rPr lang="en-US" sz="1200" b="0" i="0" dirty="0">
                <a:solidFill>
                  <a:srgbClr val="333333"/>
                </a:solidFill>
                <a:effectLst/>
                <a:latin typeface="SegoeUI"/>
              </a:rPr>
              <a:t> offers a new way for leaders to shape culture and invite employees to participate in building an inclusive workplace that helps everyone succeed by giving people a curated, company-branded experience that brings together relevant news, conversations, and other resources.</a:t>
            </a:r>
          </a:p>
          <a:p>
            <a:pPr algn="l"/>
            <a:r>
              <a:rPr lang="en-US" sz="1200" b="0" i="0" dirty="0">
                <a:solidFill>
                  <a:srgbClr val="333333"/>
                </a:solidFill>
                <a:effectLst/>
                <a:latin typeface="SegoeUI"/>
              </a:rPr>
              <a:t> </a:t>
            </a:r>
          </a:p>
          <a:p>
            <a:pPr algn="l"/>
            <a:r>
              <a:rPr lang="en-US" sz="1200" b="0" i="0" dirty="0">
                <a:solidFill>
                  <a:srgbClr val="333333"/>
                </a:solidFill>
                <a:effectLst/>
                <a:latin typeface="SegoeUI"/>
              </a:rPr>
              <a:t>Viva Connections is personalized and appears in the apps and devices employees already use every day, such as Microsoft Teams.</a:t>
            </a:r>
          </a:p>
        </p:txBody>
      </p:sp>
      <p:sp>
        <p:nvSpPr>
          <p:cNvPr id="11" name="TextBox 10">
            <a:extLst>
              <a:ext uri="{FF2B5EF4-FFF2-40B4-BE49-F238E27FC236}">
                <a16:creationId xmlns:a16="http://schemas.microsoft.com/office/drawing/2014/main" id="{BA4B2951-DF5A-4A08-B920-006C00922D4A}"/>
              </a:ext>
            </a:extLst>
          </p:cNvPr>
          <p:cNvSpPr txBox="1"/>
          <p:nvPr/>
        </p:nvSpPr>
        <p:spPr>
          <a:xfrm>
            <a:off x="667310" y="4385569"/>
            <a:ext cx="4935965" cy="707886"/>
          </a:xfrm>
          <a:prstGeom prst="rect">
            <a:avLst/>
          </a:prstGeom>
          <a:noFill/>
        </p:spPr>
        <p:txBody>
          <a:bodyPr wrap="square" rtlCol="0">
            <a:spAutoFit/>
          </a:bodyPr>
          <a:lstStyle/>
          <a:p>
            <a:pPr algn="l"/>
            <a:r>
              <a:rPr lang="en-US" sz="1600" b="1" i="0" dirty="0">
                <a:solidFill>
                  <a:srgbClr val="000000"/>
                </a:solidFill>
                <a:effectLst/>
                <a:latin typeface="museo-sans"/>
              </a:rPr>
              <a:t>PRICING:</a:t>
            </a:r>
            <a:r>
              <a:rPr lang="en-US" sz="1200" b="1" i="0" dirty="0">
                <a:solidFill>
                  <a:srgbClr val="000000"/>
                </a:solidFill>
                <a:effectLst/>
                <a:latin typeface="museo-sans"/>
              </a:rPr>
              <a:t> </a:t>
            </a:r>
            <a:r>
              <a:rPr lang="en-US" sz="1200" i="0" dirty="0">
                <a:solidFill>
                  <a:srgbClr val="000000"/>
                </a:solidFill>
                <a:effectLst/>
                <a:latin typeface="museo-sans"/>
              </a:rPr>
              <a:t>Viva Learning </a:t>
            </a:r>
            <a:r>
              <a:rPr lang="en-US" sz="1200" b="0" i="0" dirty="0">
                <a:solidFill>
                  <a:srgbClr val="000000"/>
                </a:solidFill>
                <a:effectLst/>
                <a:latin typeface="museo-sans"/>
              </a:rPr>
              <a:t>includes integration with third-party services like Pluralsight, Skillsoft, and SAP SuccessFactors, which have their own licensing model; it’s not clear whether there will be free aspects of Viva Learning</a:t>
            </a:r>
          </a:p>
        </p:txBody>
      </p:sp>
      <p:sp>
        <p:nvSpPr>
          <p:cNvPr id="12" name="TextBox 11">
            <a:extLst>
              <a:ext uri="{FF2B5EF4-FFF2-40B4-BE49-F238E27FC236}">
                <a16:creationId xmlns:a16="http://schemas.microsoft.com/office/drawing/2014/main" id="{8485AE1F-BD34-4260-AE35-FA60F3549103}"/>
              </a:ext>
            </a:extLst>
          </p:cNvPr>
          <p:cNvSpPr txBox="1"/>
          <p:nvPr/>
        </p:nvSpPr>
        <p:spPr>
          <a:xfrm>
            <a:off x="6588725" y="4385569"/>
            <a:ext cx="4935965" cy="892552"/>
          </a:xfrm>
          <a:prstGeom prst="rect">
            <a:avLst/>
          </a:prstGeom>
          <a:noFill/>
        </p:spPr>
        <p:txBody>
          <a:bodyPr wrap="square" rtlCol="0">
            <a:spAutoFit/>
          </a:bodyPr>
          <a:lstStyle/>
          <a:p>
            <a:r>
              <a:rPr lang="en-US" sz="1600" b="1" i="0" dirty="0">
                <a:solidFill>
                  <a:srgbClr val="000000"/>
                </a:solidFill>
                <a:effectLst/>
                <a:latin typeface="museo-sans"/>
              </a:rPr>
              <a:t>PRICING:</a:t>
            </a:r>
            <a:r>
              <a:rPr lang="en-US" sz="1200" b="1" i="0" dirty="0">
                <a:solidFill>
                  <a:srgbClr val="000000"/>
                </a:solidFill>
                <a:effectLst/>
                <a:latin typeface="museo-sans"/>
              </a:rPr>
              <a:t> </a:t>
            </a:r>
            <a:r>
              <a:rPr lang="en-US" sz="1200" b="0" i="0" dirty="0">
                <a:solidFill>
                  <a:srgbClr val="000000"/>
                </a:solidFill>
                <a:effectLst/>
                <a:latin typeface="museo-sans"/>
              </a:rPr>
              <a:t>Viva Connections will be available to all customers as part of their existing Microsoft 365 and SharePoint license. Any employee in the organization that is licensed for SharePoint will be able to use Viva Connections at no additional costs.</a:t>
            </a:r>
          </a:p>
        </p:txBody>
      </p:sp>
    </p:spTree>
    <p:extLst>
      <p:ext uri="{BB962C8B-B14F-4D97-AF65-F5344CB8AC3E}">
        <p14:creationId xmlns:p14="http://schemas.microsoft.com/office/powerpoint/2010/main" val="1411306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CC9D0EED37D64CA83AAA109E1C4E93" ma:contentTypeVersion="4" ma:contentTypeDescription="Create a new document." ma:contentTypeScope="" ma:versionID="6175d3f13d6c09599995bca61f5f4c65">
  <xsd:schema xmlns:xsd="http://www.w3.org/2001/XMLSchema" xmlns:xs="http://www.w3.org/2001/XMLSchema" xmlns:p="http://schemas.microsoft.com/office/2006/metadata/properties" xmlns:ns2="0ec09ca1-f8b9-469f-bade-2797e892a02f" targetNamespace="http://schemas.microsoft.com/office/2006/metadata/properties" ma:root="true" ma:fieldsID="1bd2351ab31033f4c01e69a46999764e" ns2:_="">
    <xsd:import namespace="0ec09ca1-f8b9-469f-bade-2797e892a02f"/>
    <xsd:element name="properties">
      <xsd:complexType>
        <xsd:sequence>
          <xsd:element name="documentManagement">
            <xsd:complexType>
              <xsd:all>
                <xsd:element ref="ns2:Heading"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09ca1-f8b9-469f-bade-2797e892a02f" elementFormDefault="qualified">
    <xsd:import namespace="http://schemas.microsoft.com/office/2006/documentManagement/types"/>
    <xsd:import namespace="http://schemas.microsoft.com/office/infopath/2007/PartnerControls"/>
    <xsd:element name="Heading" ma:index="8" nillable="true" ma:displayName="Heading" ma:format="Dropdown" ma:internalName="Heading">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eading xmlns="0ec09ca1-f8b9-469f-bade-2797e892a02f">Company Report 2021</Heading>
  </documentManagement>
</p:properties>
</file>

<file path=customXml/itemProps1.xml><?xml version="1.0" encoding="utf-8"?>
<ds:datastoreItem xmlns:ds="http://schemas.openxmlformats.org/officeDocument/2006/customXml" ds:itemID="{A71FEF05-1771-468B-B8C5-0AC0A34F736E}"/>
</file>

<file path=customXml/itemProps2.xml><?xml version="1.0" encoding="utf-8"?>
<ds:datastoreItem xmlns:ds="http://schemas.openxmlformats.org/officeDocument/2006/customXml" ds:itemID="{65ED74C1-ED2A-4452-9E1E-635CB08A3699}"/>
</file>

<file path=customXml/itemProps3.xml><?xml version="1.0" encoding="utf-8"?>
<ds:datastoreItem xmlns:ds="http://schemas.openxmlformats.org/officeDocument/2006/customXml" ds:itemID="{167E1A0B-A25E-4EB7-A123-6C04406A0917}"/>
</file>

<file path=docProps/app.xml><?xml version="1.0" encoding="utf-8"?>
<Properties xmlns="http://schemas.openxmlformats.org/officeDocument/2006/extended-properties" xmlns:vt="http://schemas.openxmlformats.org/officeDocument/2006/docPropsVTypes">
  <TotalTime>53</TotalTime>
  <Words>576</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museo-sans</vt:lpstr>
      <vt:lpstr>SegoeUI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enumarthi</dc:creator>
  <cp:lastModifiedBy>karthik enumarthi</cp:lastModifiedBy>
  <cp:revision>7</cp:revision>
  <dcterms:created xsi:type="dcterms:W3CDTF">2021-04-02T10:25:44Z</dcterms:created>
  <dcterms:modified xsi:type="dcterms:W3CDTF">2021-04-02T13:55:19Z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0x01010023CC9D0EED37D64CA83AAA109E1C4E93</vt:lpwstr>
  </property>
</Properties>
</file>