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60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2E558-0729-4C6A-8FD6-DF2B4020AA0D}" v="9" dt="2023-10-06T15:59:32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2667-A9D0-F82C-6952-53854664D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F25D3-B935-4928-9DB7-1588783DC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1D27F-ADCD-E67F-1F2F-5A07E2B6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3D48-2A63-F656-9E4C-6BF56AC9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3897-F92E-0CB5-4278-2AEAB59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28C4-C2FE-79C6-4751-2473045A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10912-2EE0-4A8F-11D4-53964617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7334-D17F-07C6-839A-B754C955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7EFEC-560D-0A6D-5ED9-8A9F78AB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9624-EA70-2CAC-2530-92F79DE2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558A2-E656-742A-B4C4-5B85BC250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DB4C1-5111-0709-0FE8-29AB9E453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1DDD-618D-7835-B062-97C9463E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FA39-9075-1709-62D2-039CF3F4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02CA-C06F-8C26-52A6-926470C1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5F72-4C9C-6B30-F409-7773DD23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2A99-15EA-BE5C-135D-472E44C8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C08-FB2C-4923-6CE7-A1930DA7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A825-47B3-AC24-CE6D-F45DA45C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97DD-0D54-0C16-D3E2-B5B44697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E17C-9DEB-108D-990C-447E280C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9482F-8F3C-FA72-1ADF-575781D7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7684-8CD4-ACE0-EE04-9450FCAC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94F8-3DCF-6CFF-5DD7-C7D3710F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057F-3398-CB13-F9ED-FFACD7FE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1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A76-210F-1C44-6696-CB2DA88E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58A4-1A7E-F143-587B-68849B7C5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704C2-66E8-3575-641C-EE950118C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8C10D-523C-489E-B9C1-ABA5D0BF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12FA3-AE16-D349-7FB1-5B59347C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2745-20EC-16C3-2192-4F68AF08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FC1E-4140-9C2F-436A-F3D638A2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A925B-02F7-4CC4-060B-708B7592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5319E-727E-ED2E-BE79-DDD8B8400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6B866-CC87-03FC-5558-38220A703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8EF73-73C1-C041-3A1F-1E58099BB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AC334-3AD5-18C0-C24A-DD01C48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E14CA-54F5-AC1D-A44A-5F87C49A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C6F94-A48C-0FCE-C27A-2D56D823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2E62-D13E-B7FF-3BB4-17BE9DC3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1B880-A53B-BE50-C507-DDE0E2F6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756BE-8515-4E43-77E1-1CF9AEC9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D3292-D866-3E65-9D07-77F99C61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1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324BC-4C5B-19F8-9346-59711230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158A9-DC6E-511C-C8D9-E04BD352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A41F-7C9B-BE2B-7CE2-571624D1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B9A7-5764-437F-AF37-7332CBB8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97E9-ED60-EAD7-E990-48F79729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EF35D-2537-F19A-1C53-DAF4C3C4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E2685-6731-9C3A-58C5-98F02266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B2EB-7AA9-40E0-0719-6B447A9A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5AAA0-E876-E82D-34DE-A6A7078A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3A58-0E35-AE92-89E5-8B3F6100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8C7E7-A273-7C33-B340-5B6ECF7A0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6D314-9124-E9CC-5A14-BD182F994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73BCA-9B30-1917-9959-893BD74A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EB949-E63A-DE89-8B14-ECAC0D36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3201C-2688-7203-1A93-027C60D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8864D-AE51-AA47-4426-1A078569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CE6A6-ACC5-5DB5-3AB0-23411398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E69A-442D-0039-4517-7F0377D5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96B7-5322-4BA6-ACB2-B5A49C8E008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9C20-249A-FD8C-09F3-46BED6EAB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CC6C-9F1D-8271-708B-A751BA773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97296-05F1-43A7-9F35-2F14BD01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4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F321-E421-A0DD-AA9D-3334C1E73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6750C-30D3-CC24-9B8D-F1F2C851F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9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4CB9-F131-E8D7-38B6-15508641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B811-80EC-D545-D963-A8D70637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Problem statement ::  </a:t>
            </a:r>
          </a:p>
          <a:p>
            <a:pPr marL="0" indent="0">
              <a:buNone/>
            </a:pPr>
            <a:r>
              <a:rPr lang="en-US" dirty="0"/>
              <a:t>To create database for coaching institute.</a:t>
            </a:r>
          </a:p>
        </p:txBody>
      </p:sp>
    </p:spTree>
    <p:extLst>
      <p:ext uri="{BB962C8B-B14F-4D97-AF65-F5344CB8AC3E}">
        <p14:creationId xmlns:p14="http://schemas.microsoft.com/office/powerpoint/2010/main" val="172500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2A2-DE4F-B6FF-2349-A5EAF5B4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0ED8-1656-54A2-32DC-527954AC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sz="2000" dirty="0"/>
              <a:t>.Every subject must be taught by </a:t>
            </a:r>
            <a:r>
              <a:rPr lang="en-US" sz="2000" dirty="0" err="1"/>
              <a:t>atleast</a:t>
            </a:r>
            <a:r>
              <a:rPr lang="en-US" sz="2000" dirty="0"/>
              <a:t> one faculty.</a:t>
            </a:r>
          </a:p>
          <a:p>
            <a:r>
              <a:rPr lang="en-US" sz="2000" dirty="0"/>
              <a:t>    .one teacher should pic only one subject.</a:t>
            </a:r>
          </a:p>
          <a:p>
            <a:r>
              <a:rPr lang="en-US" sz="2000" dirty="0"/>
              <a:t>    .More than one teacher can teach each subject</a:t>
            </a:r>
            <a:r>
              <a:rPr lang="en-US" dirty="0"/>
              <a:t>.</a:t>
            </a:r>
          </a:p>
          <a:p>
            <a:r>
              <a:rPr lang="en-US" dirty="0"/>
              <a:t>FACULTY       SUBJECT                  </a:t>
            </a:r>
            <a:r>
              <a:rPr lang="en-US" sz="1800" dirty="0"/>
              <a:t>MINIMUM PARTICIPATION AND MAXIMUM CARDINALITY</a:t>
            </a:r>
            <a:endParaRPr lang="en-US" dirty="0"/>
          </a:p>
          <a:p>
            <a:r>
              <a:rPr lang="en-US" sz="1600" dirty="0"/>
              <a:t>1                                        MATHS                                          .min participation(faculty)=0</a:t>
            </a:r>
          </a:p>
          <a:p>
            <a:r>
              <a:rPr lang="en-US" sz="1600" dirty="0"/>
              <a:t>2                                        PHYSICS                                         .min participation(subject)=1</a:t>
            </a:r>
          </a:p>
          <a:p>
            <a:r>
              <a:rPr lang="en-US" sz="1600" dirty="0"/>
              <a:t>3                                        CHEMISTRY                                   .max cardinality(faculty)=1</a:t>
            </a:r>
          </a:p>
          <a:p>
            <a:r>
              <a:rPr lang="en-US" sz="1600" dirty="0"/>
              <a:t>4                                         BIOLOGY                                       .max cardinality(subject)=MANY</a:t>
            </a:r>
          </a:p>
          <a:p>
            <a:r>
              <a:rPr lang="en-US" sz="1600" dirty="0"/>
              <a:t>5                                                  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266009-F0D8-060F-D29A-BC9CBB175621}"/>
              </a:ext>
            </a:extLst>
          </p:cNvPr>
          <p:cNvCxnSpPr>
            <a:cxnSpLocks/>
          </p:cNvCxnSpPr>
          <p:nvPr/>
        </p:nvCxnSpPr>
        <p:spPr>
          <a:xfrm flipH="1">
            <a:off x="1143000" y="2895600"/>
            <a:ext cx="11620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AD67CF-C359-663F-C74F-B6831F1080B2}"/>
              </a:ext>
            </a:extLst>
          </p:cNvPr>
          <p:cNvCxnSpPr>
            <a:cxnSpLocks/>
          </p:cNvCxnSpPr>
          <p:nvPr/>
        </p:nvCxnSpPr>
        <p:spPr>
          <a:xfrm>
            <a:off x="2952750" y="2924175"/>
            <a:ext cx="1295400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868556-57FC-52F7-85FA-7EF2238B8F5B}"/>
              </a:ext>
            </a:extLst>
          </p:cNvPr>
          <p:cNvCxnSpPr>
            <a:cxnSpLocks/>
          </p:cNvCxnSpPr>
          <p:nvPr/>
        </p:nvCxnSpPr>
        <p:spPr>
          <a:xfrm flipH="1" flipV="1">
            <a:off x="1438275" y="3228975"/>
            <a:ext cx="1638300" cy="37385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8CC8EA-A801-8EC4-E826-41FE606CED1A}"/>
              </a:ext>
            </a:extLst>
          </p:cNvPr>
          <p:cNvCxnSpPr>
            <a:cxnSpLocks/>
          </p:cNvCxnSpPr>
          <p:nvPr/>
        </p:nvCxnSpPr>
        <p:spPr>
          <a:xfrm flipV="1">
            <a:off x="1438275" y="3228975"/>
            <a:ext cx="1514475" cy="37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41FDC5-5962-652A-9B78-AF11401EF509}"/>
              </a:ext>
            </a:extLst>
          </p:cNvPr>
          <p:cNvCxnSpPr>
            <a:cxnSpLocks/>
          </p:cNvCxnSpPr>
          <p:nvPr/>
        </p:nvCxnSpPr>
        <p:spPr>
          <a:xfrm flipV="1">
            <a:off x="1438275" y="3638550"/>
            <a:ext cx="16383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3734B1-641E-7033-FB7B-6409C4496371}"/>
              </a:ext>
            </a:extLst>
          </p:cNvPr>
          <p:cNvCxnSpPr/>
          <p:nvPr/>
        </p:nvCxnSpPr>
        <p:spPr>
          <a:xfrm flipV="1">
            <a:off x="1438275" y="3933825"/>
            <a:ext cx="1638300" cy="3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54B0E1-A91E-8F62-988D-781AD20E8181}"/>
              </a:ext>
            </a:extLst>
          </p:cNvPr>
          <p:cNvCxnSpPr>
            <a:cxnSpLocks/>
          </p:cNvCxnSpPr>
          <p:nvPr/>
        </p:nvCxnSpPr>
        <p:spPr>
          <a:xfrm flipV="1">
            <a:off x="1438275" y="3969544"/>
            <a:ext cx="1638300" cy="611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EEC5EB-074F-9787-1D3F-7A7C884C3D39}"/>
              </a:ext>
            </a:extLst>
          </p:cNvPr>
          <p:cNvCxnSpPr>
            <a:cxnSpLocks/>
          </p:cNvCxnSpPr>
          <p:nvPr/>
        </p:nvCxnSpPr>
        <p:spPr>
          <a:xfrm flipH="1">
            <a:off x="1552575" y="4286250"/>
            <a:ext cx="1524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838D87-36C2-7F31-A1E1-AEFA88736ACF}"/>
              </a:ext>
            </a:extLst>
          </p:cNvPr>
          <p:cNvCxnSpPr>
            <a:cxnSpLocks/>
          </p:cNvCxnSpPr>
          <p:nvPr/>
        </p:nvCxnSpPr>
        <p:spPr>
          <a:xfrm flipV="1">
            <a:off x="5629275" y="2914650"/>
            <a:ext cx="5048250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6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2A2-DE4F-B6FF-2349-A5EAF5B4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0ED8-1656-54A2-32DC-527954AC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 </a:t>
            </a:r>
            <a:r>
              <a:rPr lang="en-US" sz="2000" dirty="0"/>
              <a:t>.Every student should not belongs to more than one section.</a:t>
            </a:r>
          </a:p>
          <a:p>
            <a:r>
              <a:rPr lang="en-US" sz="2000" dirty="0"/>
              <a:t>    .Every student must </a:t>
            </a:r>
            <a:r>
              <a:rPr lang="en-US" sz="2000" dirty="0" err="1"/>
              <a:t>belogs</a:t>
            </a:r>
            <a:r>
              <a:rPr lang="en-US" sz="2000" dirty="0"/>
              <a:t> to any one section.</a:t>
            </a:r>
          </a:p>
          <a:p>
            <a:r>
              <a:rPr lang="en-US" sz="2000" dirty="0"/>
              <a:t>    .Many students can belong to one section.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Student        Section                   </a:t>
            </a:r>
            <a:r>
              <a:rPr lang="en-US" sz="1800" dirty="0"/>
              <a:t>MINIMUM PARTICIPATION AND MAXIMUM CARDINALITY</a:t>
            </a:r>
            <a:endParaRPr lang="en-US" dirty="0"/>
          </a:p>
          <a:p>
            <a:r>
              <a:rPr lang="en-US" sz="1600" dirty="0"/>
              <a:t>1                                                                                               .min participation(student)=1</a:t>
            </a:r>
          </a:p>
          <a:p>
            <a:r>
              <a:rPr lang="en-US" sz="1600" dirty="0"/>
              <a:t>2                                        </a:t>
            </a:r>
            <a:r>
              <a:rPr lang="en-US" dirty="0"/>
              <a:t>A         </a:t>
            </a:r>
            <a:r>
              <a:rPr lang="en-US" sz="1600" dirty="0"/>
              <a:t>                                  .min participation(section)=1</a:t>
            </a:r>
          </a:p>
          <a:p>
            <a:r>
              <a:rPr lang="en-US" sz="1600" dirty="0"/>
              <a:t>3                                        </a:t>
            </a:r>
            <a:r>
              <a:rPr lang="en-US" dirty="0"/>
              <a:t>B              </a:t>
            </a:r>
            <a:r>
              <a:rPr lang="en-US" sz="1600" dirty="0"/>
              <a:t>                          .max cardinality(student)=1</a:t>
            </a:r>
          </a:p>
          <a:p>
            <a:r>
              <a:rPr lang="en-US" sz="1600" dirty="0"/>
              <a:t>4                                        </a:t>
            </a:r>
            <a:r>
              <a:rPr lang="en-US" dirty="0"/>
              <a:t>C</a:t>
            </a:r>
            <a:r>
              <a:rPr lang="en-US" sz="1600" dirty="0"/>
              <a:t>                                                   .max cardinality(section)=MANY</a:t>
            </a:r>
          </a:p>
          <a:p>
            <a:r>
              <a:rPr lang="en-US" sz="1600" dirty="0"/>
              <a:t>5                                         </a:t>
            </a:r>
            <a:r>
              <a:rPr lang="en-US" dirty="0"/>
              <a:t>D</a:t>
            </a:r>
            <a:r>
              <a:rPr lang="en-US" sz="1600" dirty="0"/>
              <a:t>        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266009-F0D8-060F-D29A-BC9CBB175621}"/>
              </a:ext>
            </a:extLst>
          </p:cNvPr>
          <p:cNvCxnSpPr>
            <a:cxnSpLocks/>
          </p:cNvCxnSpPr>
          <p:nvPr/>
        </p:nvCxnSpPr>
        <p:spPr>
          <a:xfrm flipH="1">
            <a:off x="1143000" y="2700337"/>
            <a:ext cx="11620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AD67CF-C359-663F-C74F-B6831F1080B2}"/>
              </a:ext>
            </a:extLst>
          </p:cNvPr>
          <p:cNvCxnSpPr>
            <a:cxnSpLocks/>
          </p:cNvCxnSpPr>
          <p:nvPr/>
        </p:nvCxnSpPr>
        <p:spPr>
          <a:xfrm>
            <a:off x="2952750" y="2690812"/>
            <a:ext cx="1295400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838D87-36C2-7F31-A1E1-AEFA88736ACF}"/>
              </a:ext>
            </a:extLst>
          </p:cNvPr>
          <p:cNvCxnSpPr>
            <a:cxnSpLocks/>
          </p:cNvCxnSpPr>
          <p:nvPr/>
        </p:nvCxnSpPr>
        <p:spPr>
          <a:xfrm flipV="1">
            <a:off x="5505450" y="2657474"/>
            <a:ext cx="5048250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CE9C9C-AC54-684E-5853-AA1A279DA9A0}"/>
              </a:ext>
            </a:extLst>
          </p:cNvPr>
          <p:cNvCxnSpPr>
            <a:cxnSpLocks/>
          </p:cNvCxnSpPr>
          <p:nvPr/>
        </p:nvCxnSpPr>
        <p:spPr>
          <a:xfrm flipH="1" flipV="1">
            <a:off x="1514475" y="2914650"/>
            <a:ext cx="1438275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A235D4-6E8F-0528-9723-2F761639DEB2}"/>
              </a:ext>
            </a:extLst>
          </p:cNvPr>
          <p:cNvCxnSpPr>
            <a:cxnSpLocks/>
          </p:cNvCxnSpPr>
          <p:nvPr/>
        </p:nvCxnSpPr>
        <p:spPr>
          <a:xfrm>
            <a:off x="1524000" y="3333750"/>
            <a:ext cx="1428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24F71E-AF36-6A03-7CB0-4D1106A2AD4A}"/>
              </a:ext>
            </a:extLst>
          </p:cNvPr>
          <p:cNvCxnSpPr>
            <a:cxnSpLocks/>
          </p:cNvCxnSpPr>
          <p:nvPr/>
        </p:nvCxnSpPr>
        <p:spPr>
          <a:xfrm flipH="1" flipV="1">
            <a:off x="1495424" y="3739159"/>
            <a:ext cx="1543051" cy="38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B3ABDB-2F48-B29F-90D8-C09231AFE1D5}"/>
              </a:ext>
            </a:extLst>
          </p:cNvPr>
          <p:cNvCxnSpPr>
            <a:cxnSpLocks/>
          </p:cNvCxnSpPr>
          <p:nvPr/>
        </p:nvCxnSpPr>
        <p:spPr>
          <a:xfrm flipV="1">
            <a:off x="1514475" y="3386734"/>
            <a:ext cx="1466851" cy="81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8833E9-BA9F-AD49-8430-DFFF8D1B6AE4}"/>
              </a:ext>
            </a:extLst>
          </p:cNvPr>
          <p:cNvCxnSpPr>
            <a:cxnSpLocks/>
          </p:cNvCxnSpPr>
          <p:nvPr/>
        </p:nvCxnSpPr>
        <p:spPr>
          <a:xfrm flipV="1">
            <a:off x="1524000" y="3781127"/>
            <a:ext cx="1476377" cy="876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05BCFA-31A4-CD76-D4EC-78EC8918C02B}"/>
              </a:ext>
            </a:extLst>
          </p:cNvPr>
          <p:cNvCxnSpPr>
            <a:cxnSpLocks/>
          </p:cNvCxnSpPr>
          <p:nvPr/>
        </p:nvCxnSpPr>
        <p:spPr>
          <a:xfrm flipV="1">
            <a:off x="1590675" y="4657725"/>
            <a:ext cx="1571625" cy="30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F092EA-181E-45C3-5A0E-9502CEC9D965}"/>
              </a:ext>
            </a:extLst>
          </p:cNvPr>
          <p:cNvCxnSpPr>
            <a:cxnSpLocks/>
          </p:cNvCxnSpPr>
          <p:nvPr/>
        </p:nvCxnSpPr>
        <p:spPr>
          <a:xfrm flipV="1">
            <a:off x="1590675" y="3792439"/>
            <a:ext cx="1457325" cy="149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0A3656-1F01-CB58-77E2-FDB0CB574464}"/>
              </a:ext>
            </a:extLst>
          </p:cNvPr>
          <p:cNvCxnSpPr>
            <a:cxnSpLocks/>
          </p:cNvCxnSpPr>
          <p:nvPr/>
        </p:nvCxnSpPr>
        <p:spPr>
          <a:xfrm flipV="1">
            <a:off x="1590675" y="4240112"/>
            <a:ext cx="1409702" cy="145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7C5F8E-65D7-123C-05FC-96E045C07003}"/>
              </a:ext>
            </a:extLst>
          </p:cNvPr>
          <p:cNvCxnSpPr>
            <a:cxnSpLocks/>
          </p:cNvCxnSpPr>
          <p:nvPr/>
        </p:nvCxnSpPr>
        <p:spPr>
          <a:xfrm flipV="1">
            <a:off x="1590675" y="4727378"/>
            <a:ext cx="1457325" cy="1270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3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2A2-DE4F-B6FF-2349-A5EAF5B4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0ED8-1656-54A2-32DC-527954AC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 </a:t>
            </a:r>
            <a:r>
              <a:rPr lang="en-US" sz="2000" dirty="0"/>
              <a:t>.Every student must enrolled in only one course</a:t>
            </a:r>
          </a:p>
          <a:p>
            <a:r>
              <a:rPr lang="en-US" sz="2000" dirty="0"/>
              <a:t>    .each course may have many student.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STUDENT       COURSE                  </a:t>
            </a:r>
            <a:r>
              <a:rPr lang="en-US" sz="1800" dirty="0"/>
              <a:t>MINIMUM PARTICIPATION AND MAXIMUM CARDINALITY</a:t>
            </a:r>
            <a:endParaRPr lang="en-US" dirty="0"/>
          </a:p>
          <a:p>
            <a:r>
              <a:rPr lang="en-US" sz="1600" dirty="0"/>
              <a:t>1                                                                                                .min participation(student)=1</a:t>
            </a:r>
          </a:p>
          <a:p>
            <a:r>
              <a:rPr lang="en-US" sz="1600" dirty="0"/>
              <a:t>2                                                                                                .min participation(course)=1</a:t>
            </a:r>
          </a:p>
          <a:p>
            <a:r>
              <a:rPr lang="en-US" sz="1600" dirty="0"/>
              <a:t>3                                         </a:t>
            </a:r>
            <a:r>
              <a:rPr lang="en-US" dirty="0"/>
              <a:t>MPC</a:t>
            </a:r>
            <a:r>
              <a:rPr lang="en-US" sz="1600" dirty="0"/>
              <a:t>                                        .max cardinality(student)=1</a:t>
            </a:r>
          </a:p>
          <a:p>
            <a:r>
              <a:rPr lang="en-US" sz="1600" dirty="0"/>
              <a:t>4                                                                                               .max cardinality(course)=MANY</a:t>
            </a:r>
          </a:p>
          <a:p>
            <a:r>
              <a:rPr lang="en-US" sz="1600" dirty="0"/>
              <a:t>5                                                  </a:t>
            </a:r>
          </a:p>
          <a:p>
            <a:r>
              <a:rPr lang="en-US" sz="1600" dirty="0"/>
              <a:t>6                                        </a:t>
            </a:r>
            <a:r>
              <a:rPr lang="en-US" dirty="0"/>
              <a:t>BIPC</a:t>
            </a:r>
            <a:endParaRPr lang="en-US" sz="1600" dirty="0"/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.9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266009-F0D8-060F-D29A-BC9CBB175621}"/>
              </a:ext>
            </a:extLst>
          </p:cNvPr>
          <p:cNvCxnSpPr>
            <a:cxnSpLocks/>
          </p:cNvCxnSpPr>
          <p:nvPr/>
        </p:nvCxnSpPr>
        <p:spPr>
          <a:xfrm flipH="1">
            <a:off x="1209675" y="2800350"/>
            <a:ext cx="11620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AD67CF-C359-663F-C74F-B6831F1080B2}"/>
              </a:ext>
            </a:extLst>
          </p:cNvPr>
          <p:cNvCxnSpPr>
            <a:cxnSpLocks/>
          </p:cNvCxnSpPr>
          <p:nvPr/>
        </p:nvCxnSpPr>
        <p:spPr>
          <a:xfrm>
            <a:off x="2971800" y="2724150"/>
            <a:ext cx="1295400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838D87-36C2-7F31-A1E1-AEFA88736ACF}"/>
              </a:ext>
            </a:extLst>
          </p:cNvPr>
          <p:cNvCxnSpPr>
            <a:cxnSpLocks/>
          </p:cNvCxnSpPr>
          <p:nvPr/>
        </p:nvCxnSpPr>
        <p:spPr>
          <a:xfrm flipV="1">
            <a:off x="5743575" y="2714625"/>
            <a:ext cx="5048250" cy="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E344C8-3200-528F-E746-55B63BD61EF4}"/>
              </a:ext>
            </a:extLst>
          </p:cNvPr>
          <p:cNvCxnSpPr>
            <a:cxnSpLocks/>
          </p:cNvCxnSpPr>
          <p:nvPr/>
        </p:nvCxnSpPr>
        <p:spPr>
          <a:xfrm>
            <a:off x="1400175" y="3038475"/>
            <a:ext cx="1638300" cy="56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B267C1-4271-9A94-3C6C-2DBF46655DD7}"/>
              </a:ext>
            </a:extLst>
          </p:cNvPr>
          <p:cNvCxnSpPr>
            <a:cxnSpLocks/>
          </p:cNvCxnSpPr>
          <p:nvPr/>
        </p:nvCxnSpPr>
        <p:spPr>
          <a:xfrm>
            <a:off x="1419225" y="3333750"/>
            <a:ext cx="1619250" cy="147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6FFD45-E78D-58DC-C04B-301964ECF80F}"/>
              </a:ext>
            </a:extLst>
          </p:cNvPr>
          <p:cNvCxnSpPr>
            <a:cxnSpLocks/>
          </p:cNvCxnSpPr>
          <p:nvPr/>
        </p:nvCxnSpPr>
        <p:spPr>
          <a:xfrm>
            <a:off x="1400175" y="3750469"/>
            <a:ext cx="1571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088509-C184-53B1-6121-F1578945EABD}"/>
              </a:ext>
            </a:extLst>
          </p:cNvPr>
          <p:cNvCxnSpPr>
            <a:cxnSpLocks/>
          </p:cNvCxnSpPr>
          <p:nvPr/>
        </p:nvCxnSpPr>
        <p:spPr>
          <a:xfrm flipV="1">
            <a:off x="1409700" y="3867150"/>
            <a:ext cx="1628775" cy="20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4CC8A2-A13B-A252-234F-74844B3060F7}"/>
              </a:ext>
            </a:extLst>
          </p:cNvPr>
          <p:cNvCxnSpPr>
            <a:cxnSpLocks/>
          </p:cNvCxnSpPr>
          <p:nvPr/>
        </p:nvCxnSpPr>
        <p:spPr>
          <a:xfrm flipH="1" flipV="1">
            <a:off x="1428750" y="4371975"/>
            <a:ext cx="1609725" cy="47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E9D3D5-4F13-6671-EC33-76CF0E525712}"/>
              </a:ext>
            </a:extLst>
          </p:cNvPr>
          <p:cNvCxnSpPr>
            <a:cxnSpLocks/>
          </p:cNvCxnSpPr>
          <p:nvPr/>
        </p:nvCxnSpPr>
        <p:spPr>
          <a:xfrm flipV="1">
            <a:off x="1443037" y="4031457"/>
            <a:ext cx="1595438" cy="77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6EFEEA-84CB-6F7D-49ED-72DE5507C45E}"/>
              </a:ext>
            </a:extLst>
          </p:cNvPr>
          <p:cNvCxnSpPr>
            <a:cxnSpLocks/>
          </p:cNvCxnSpPr>
          <p:nvPr/>
        </p:nvCxnSpPr>
        <p:spPr>
          <a:xfrm flipV="1">
            <a:off x="1428750" y="4926806"/>
            <a:ext cx="1609725" cy="30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F9DA74-A0A9-55AF-88B3-9A7649EC5E09}"/>
              </a:ext>
            </a:extLst>
          </p:cNvPr>
          <p:cNvCxnSpPr>
            <a:cxnSpLocks/>
          </p:cNvCxnSpPr>
          <p:nvPr/>
        </p:nvCxnSpPr>
        <p:spPr>
          <a:xfrm flipV="1">
            <a:off x="1443037" y="4071938"/>
            <a:ext cx="1595438" cy="1443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155938-0911-EAF1-071F-E234CDD3DD46}"/>
              </a:ext>
            </a:extLst>
          </p:cNvPr>
          <p:cNvCxnSpPr>
            <a:cxnSpLocks/>
          </p:cNvCxnSpPr>
          <p:nvPr/>
        </p:nvCxnSpPr>
        <p:spPr>
          <a:xfrm flipV="1">
            <a:off x="1443037" y="5029200"/>
            <a:ext cx="1528763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3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1F5A-2CDE-9B83-08E7-C52FC35648D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B37F-6380-2640-E10A-9EFAF66F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65" y="1880394"/>
            <a:ext cx="12051390" cy="497760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FCAAEE-8680-2797-9396-1F15E994FCD6}"/>
              </a:ext>
            </a:extLst>
          </p:cNvPr>
          <p:cNvSpPr/>
          <p:nvPr/>
        </p:nvSpPr>
        <p:spPr>
          <a:xfrm>
            <a:off x="1771650" y="20574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FF6A8-4BB3-AE50-A5C5-2EF2F97264DF}"/>
              </a:ext>
            </a:extLst>
          </p:cNvPr>
          <p:cNvSpPr/>
          <p:nvPr/>
        </p:nvSpPr>
        <p:spPr>
          <a:xfrm>
            <a:off x="1609725" y="2019300"/>
            <a:ext cx="1543050" cy="476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FACULTY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2C6411-105F-9886-86D7-EB5537F0D292}"/>
              </a:ext>
            </a:extLst>
          </p:cNvPr>
          <p:cNvCxnSpPr>
            <a:cxnSpLocks/>
          </p:cNvCxnSpPr>
          <p:nvPr/>
        </p:nvCxnSpPr>
        <p:spPr>
          <a:xfrm flipV="1">
            <a:off x="1273969" y="2190750"/>
            <a:ext cx="30480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2870BBE-F8CC-CA7D-BE92-C1E636F018C9}"/>
              </a:ext>
            </a:extLst>
          </p:cNvPr>
          <p:cNvSpPr/>
          <p:nvPr/>
        </p:nvSpPr>
        <p:spPr>
          <a:xfrm rot="13317526" flipH="1" flipV="1">
            <a:off x="589605" y="2405958"/>
            <a:ext cx="1044846" cy="3623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FACULTY_NAME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EB79CA-D6EB-5C06-3B62-6CB1AF88B335}"/>
              </a:ext>
            </a:extLst>
          </p:cNvPr>
          <p:cNvCxnSpPr>
            <a:cxnSpLocks/>
          </p:cNvCxnSpPr>
          <p:nvPr/>
        </p:nvCxnSpPr>
        <p:spPr>
          <a:xfrm flipV="1">
            <a:off x="2034735" y="2457450"/>
            <a:ext cx="0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CE99EB5-CAAC-EBCB-8143-3ECFD9ECA60B}"/>
              </a:ext>
            </a:extLst>
          </p:cNvPr>
          <p:cNvSpPr/>
          <p:nvPr/>
        </p:nvSpPr>
        <p:spPr>
          <a:xfrm>
            <a:off x="1574032" y="2781300"/>
            <a:ext cx="1019256" cy="476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FACULTY_ID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809D47-2A7B-143C-D006-3D437B75D596}"/>
              </a:ext>
            </a:extLst>
          </p:cNvPr>
          <p:cNvCxnSpPr>
            <a:cxnSpLocks/>
          </p:cNvCxnSpPr>
          <p:nvPr/>
        </p:nvCxnSpPr>
        <p:spPr>
          <a:xfrm>
            <a:off x="2624244" y="2441560"/>
            <a:ext cx="447675" cy="45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BB72EB1-C491-FF06-A2DD-459B183FF7B6}"/>
              </a:ext>
            </a:extLst>
          </p:cNvPr>
          <p:cNvSpPr/>
          <p:nvPr/>
        </p:nvSpPr>
        <p:spPr>
          <a:xfrm>
            <a:off x="2664679" y="2875298"/>
            <a:ext cx="931197" cy="451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WORK_TYPE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92555B-436B-252D-EB55-119253F8EE03}"/>
              </a:ext>
            </a:extLst>
          </p:cNvPr>
          <p:cNvCxnSpPr>
            <a:cxnSpLocks/>
          </p:cNvCxnSpPr>
          <p:nvPr/>
        </p:nvCxnSpPr>
        <p:spPr>
          <a:xfrm>
            <a:off x="3152775" y="2457450"/>
            <a:ext cx="5715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65E9580-E562-1F65-F337-ADD93C6C5F5B}"/>
              </a:ext>
            </a:extLst>
          </p:cNvPr>
          <p:cNvSpPr/>
          <p:nvPr/>
        </p:nvSpPr>
        <p:spPr>
          <a:xfrm>
            <a:off x="3570094" y="2763837"/>
            <a:ext cx="892724" cy="299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SALARY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A188FA-7011-9D67-5E5E-E4C6847654A1}"/>
              </a:ext>
            </a:extLst>
          </p:cNvPr>
          <p:cNvCxnSpPr>
            <a:cxnSpLocks/>
          </p:cNvCxnSpPr>
          <p:nvPr/>
        </p:nvCxnSpPr>
        <p:spPr>
          <a:xfrm>
            <a:off x="3152775" y="2219325"/>
            <a:ext cx="2194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DAB2A840-130D-DC72-0F98-F6C933E1D06A}"/>
              </a:ext>
            </a:extLst>
          </p:cNvPr>
          <p:cNvSpPr/>
          <p:nvPr/>
        </p:nvSpPr>
        <p:spPr>
          <a:xfrm>
            <a:off x="5347335" y="1903413"/>
            <a:ext cx="1719533" cy="63182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C1D229B-84AE-BA4E-3039-BE4DB6BAF7CD}"/>
              </a:ext>
            </a:extLst>
          </p:cNvPr>
          <p:cNvCxnSpPr>
            <a:cxnSpLocks/>
          </p:cNvCxnSpPr>
          <p:nvPr/>
        </p:nvCxnSpPr>
        <p:spPr>
          <a:xfrm flipH="1">
            <a:off x="7066868" y="2219325"/>
            <a:ext cx="155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F5DA7E-4B60-5EB5-8FF4-A535284D2EE2}"/>
              </a:ext>
            </a:extLst>
          </p:cNvPr>
          <p:cNvCxnSpPr>
            <a:cxnSpLocks/>
          </p:cNvCxnSpPr>
          <p:nvPr/>
        </p:nvCxnSpPr>
        <p:spPr>
          <a:xfrm flipV="1">
            <a:off x="6943725" y="2261761"/>
            <a:ext cx="1675718" cy="1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ED1E056-EC81-95D2-04C2-0405FA8A4A6D}"/>
              </a:ext>
            </a:extLst>
          </p:cNvPr>
          <p:cNvSpPr/>
          <p:nvPr/>
        </p:nvSpPr>
        <p:spPr>
          <a:xfrm>
            <a:off x="8619443" y="2080259"/>
            <a:ext cx="1074911" cy="3333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SUBJECT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C40609-2E42-40E9-6885-06C4A8C8C628}"/>
              </a:ext>
            </a:extLst>
          </p:cNvPr>
          <p:cNvCxnSpPr>
            <a:cxnSpLocks/>
          </p:cNvCxnSpPr>
          <p:nvPr/>
        </p:nvCxnSpPr>
        <p:spPr>
          <a:xfrm>
            <a:off x="9694354" y="2103119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68E0B2-2AAB-9712-80E2-15148A49E094}"/>
              </a:ext>
            </a:extLst>
          </p:cNvPr>
          <p:cNvCxnSpPr>
            <a:cxnSpLocks/>
          </p:cNvCxnSpPr>
          <p:nvPr/>
        </p:nvCxnSpPr>
        <p:spPr>
          <a:xfrm flipH="1" flipV="1">
            <a:off x="9726216" y="2310038"/>
            <a:ext cx="1095375" cy="26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9C3373-DB1C-D28D-A8A6-6578DA3EBB3B}"/>
              </a:ext>
            </a:extLst>
          </p:cNvPr>
          <p:cNvCxnSpPr/>
          <p:nvPr/>
        </p:nvCxnSpPr>
        <p:spPr>
          <a:xfrm>
            <a:off x="9111869" y="2412529"/>
            <a:ext cx="1095375" cy="3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0B5694-B5C4-9A9D-951E-EBA25B5CBDF0}"/>
              </a:ext>
            </a:extLst>
          </p:cNvPr>
          <p:cNvCxnSpPr>
            <a:cxnSpLocks/>
          </p:cNvCxnSpPr>
          <p:nvPr/>
        </p:nvCxnSpPr>
        <p:spPr>
          <a:xfrm flipH="1" flipV="1">
            <a:off x="8670004" y="2408720"/>
            <a:ext cx="883729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F842480-2F75-A276-567E-0C60D5EF39EA}"/>
              </a:ext>
            </a:extLst>
          </p:cNvPr>
          <p:cNvSpPr/>
          <p:nvPr/>
        </p:nvSpPr>
        <p:spPr>
          <a:xfrm>
            <a:off x="10759405" y="1964688"/>
            <a:ext cx="1047141" cy="444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SUBJECT_ID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F892C5A-E98B-3C63-DCEE-EDB2E6EBAC88}"/>
              </a:ext>
            </a:extLst>
          </p:cNvPr>
          <p:cNvSpPr/>
          <p:nvPr/>
        </p:nvSpPr>
        <p:spPr>
          <a:xfrm>
            <a:off x="10821590" y="2488974"/>
            <a:ext cx="994815" cy="3129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SUBJECT</a:t>
            </a:r>
          </a:p>
          <a:p>
            <a:pPr algn="ctr"/>
            <a:r>
              <a:rPr lang="en-US" sz="1100" dirty="0"/>
              <a:t>_NAME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C316F1E-02BA-086F-A563-B45109BFD460}"/>
              </a:ext>
            </a:extLst>
          </p:cNvPr>
          <p:cNvSpPr/>
          <p:nvPr/>
        </p:nvSpPr>
        <p:spPr>
          <a:xfrm>
            <a:off x="9776988" y="2765013"/>
            <a:ext cx="1332111" cy="4925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SECTION_TEACHING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6EB6B16-ABE8-0843-535E-EDEF438FF5EB}"/>
              </a:ext>
            </a:extLst>
          </p:cNvPr>
          <p:cNvSpPr/>
          <p:nvPr/>
        </p:nvSpPr>
        <p:spPr>
          <a:xfrm flipH="1">
            <a:off x="8924262" y="3149891"/>
            <a:ext cx="1206118" cy="378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FACULTY</a:t>
            </a:r>
            <a:br>
              <a:rPr lang="en-US" sz="1100" dirty="0"/>
            </a:br>
            <a:r>
              <a:rPr lang="en-US" sz="1100" dirty="0"/>
              <a:t>_ID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04E17E-4E39-3C77-34EB-CA5DD4B34F6C}"/>
              </a:ext>
            </a:extLst>
          </p:cNvPr>
          <p:cNvCxnSpPr>
            <a:cxnSpLocks/>
          </p:cNvCxnSpPr>
          <p:nvPr/>
        </p:nvCxnSpPr>
        <p:spPr>
          <a:xfrm flipV="1">
            <a:off x="5718487" y="2408720"/>
            <a:ext cx="2885025" cy="155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B72314-84D4-DD14-80AB-5830452BB4E6}"/>
              </a:ext>
            </a:extLst>
          </p:cNvPr>
          <p:cNvCxnSpPr>
            <a:cxnSpLocks/>
          </p:cNvCxnSpPr>
          <p:nvPr/>
        </p:nvCxnSpPr>
        <p:spPr>
          <a:xfrm flipH="1">
            <a:off x="5784502" y="2441559"/>
            <a:ext cx="2840517" cy="155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6994A1A-E053-EAC0-0BC6-9164612E24D4}"/>
              </a:ext>
            </a:extLst>
          </p:cNvPr>
          <p:cNvSpPr/>
          <p:nvPr/>
        </p:nvSpPr>
        <p:spPr>
          <a:xfrm flipH="1">
            <a:off x="1746581" y="5763318"/>
            <a:ext cx="1719532" cy="3997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67031F87-9C70-D3BE-70EC-274625F05D71}"/>
              </a:ext>
            </a:extLst>
          </p:cNvPr>
          <p:cNvSpPr/>
          <p:nvPr/>
        </p:nvSpPr>
        <p:spPr>
          <a:xfrm flipH="1">
            <a:off x="4086223" y="3765577"/>
            <a:ext cx="2009776" cy="67686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TEACH_SECTION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256828-8FE5-AEA9-A10C-B7E6DEA75481}"/>
              </a:ext>
            </a:extLst>
          </p:cNvPr>
          <p:cNvCxnSpPr>
            <a:cxnSpLocks/>
          </p:cNvCxnSpPr>
          <p:nvPr/>
        </p:nvCxnSpPr>
        <p:spPr>
          <a:xfrm flipV="1">
            <a:off x="2686400" y="4196784"/>
            <a:ext cx="1798139" cy="155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367E5F-5B9E-080B-EE96-CB5B89BEF4F5}"/>
              </a:ext>
            </a:extLst>
          </p:cNvPr>
          <p:cNvCxnSpPr>
            <a:cxnSpLocks/>
          </p:cNvCxnSpPr>
          <p:nvPr/>
        </p:nvCxnSpPr>
        <p:spPr>
          <a:xfrm flipV="1">
            <a:off x="2744825" y="4230391"/>
            <a:ext cx="1757584" cy="155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2B9EDED-0D11-579E-4BB1-55B7D39A6BEE}"/>
              </a:ext>
            </a:extLst>
          </p:cNvPr>
          <p:cNvCxnSpPr>
            <a:cxnSpLocks/>
          </p:cNvCxnSpPr>
          <p:nvPr/>
        </p:nvCxnSpPr>
        <p:spPr>
          <a:xfrm flipV="1">
            <a:off x="4086223" y="4230391"/>
            <a:ext cx="376595" cy="8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0DEFDA5-832F-AC8D-7FE1-4D1CD0F107A6}"/>
              </a:ext>
            </a:extLst>
          </p:cNvPr>
          <p:cNvCxnSpPr>
            <a:cxnSpLocks/>
          </p:cNvCxnSpPr>
          <p:nvPr/>
        </p:nvCxnSpPr>
        <p:spPr>
          <a:xfrm flipH="1" flipV="1">
            <a:off x="4462818" y="4230391"/>
            <a:ext cx="39591" cy="34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22E0B0-BC1A-95B2-1C5C-32BC33B2AB6E}"/>
              </a:ext>
            </a:extLst>
          </p:cNvPr>
          <p:cNvCxnSpPr>
            <a:cxnSpLocks/>
          </p:cNvCxnSpPr>
          <p:nvPr/>
        </p:nvCxnSpPr>
        <p:spPr>
          <a:xfrm flipH="1" flipV="1">
            <a:off x="2083660" y="4893636"/>
            <a:ext cx="440465" cy="86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FFE5BBD-9C58-7AC3-B09A-FB2912678864}"/>
              </a:ext>
            </a:extLst>
          </p:cNvPr>
          <p:cNvSpPr/>
          <p:nvPr/>
        </p:nvSpPr>
        <p:spPr>
          <a:xfrm>
            <a:off x="1606009" y="4411450"/>
            <a:ext cx="1080391" cy="4518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STUDENT_ID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3F65285-1473-1BE7-81E3-1E43A4C04A0A}"/>
              </a:ext>
            </a:extLst>
          </p:cNvPr>
          <p:cNvCxnSpPr>
            <a:cxnSpLocks/>
          </p:cNvCxnSpPr>
          <p:nvPr/>
        </p:nvCxnSpPr>
        <p:spPr>
          <a:xfrm>
            <a:off x="1817369" y="5324052"/>
            <a:ext cx="366100" cy="46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4539F3E9-9E57-CB4F-4BE6-03F945F78E8E}"/>
              </a:ext>
            </a:extLst>
          </p:cNvPr>
          <p:cNvSpPr/>
          <p:nvPr/>
        </p:nvSpPr>
        <p:spPr>
          <a:xfrm flipH="1">
            <a:off x="960728" y="4978347"/>
            <a:ext cx="1165474" cy="332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STUDENT_NAME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254A49E-C5E7-A0B3-C046-68B195886BD3}"/>
              </a:ext>
            </a:extLst>
          </p:cNvPr>
          <p:cNvCxnSpPr>
            <a:cxnSpLocks/>
          </p:cNvCxnSpPr>
          <p:nvPr/>
        </p:nvCxnSpPr>
        <p:spPr>
          <a:xfrm>
            <a:off x="1112028" y="5693736"/>
            <a:ext cx="659622" cy="59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11E61C4-49C5-EB28-CC1A-9A0190D24B2B}"/>
              </a:ext>
            </a:extLst>
          </p:cNvPr>
          <p:cNvSpPr/>
          <p:nvPr/>
        </p:nvSpPr>
        <p:spPr>
          <a:xfrm flipH="1">
            <a:off x="425705" y="5323819"/>
            <a:ext cx="956690" cy="4239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COURSE_ID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670EBB2-E025-9B0E-7CA7-E99EC6E2918D}"/>
              </a:ext>
            </a:extLst>
          </p:cNvPr>
          <p:cNvCxnSpPr>
            <a:cxnSpLocks/>
          </p:cNvCxnSpPr>
          <p:nvPr/>
        </p:nvCxnSpPr>
        <p:spPr>
          <a:xfrm>
            <a:off x="1028700" y="6104921"/>
            <a:ext cx="676275" cy="48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4281AA78-137C-E915-3EED-66F7C3D82EF4}"/>
              </a:ext>
            </a:extLst>
          </p:cNvPr>
          <p:cNvSpPr/>
          <p:nvPr/>
        </p:nvSpPr>
        <p:spPr>
          <a:xfrm flipH="1">
            <a:off x="-2266" y="5781240"/>
            <a:ext cx="1167053" cy="397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SECTION_NO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159E0B-C007-461B-64CC-3E50FFC1997D}"/>
              </a:ext>
            </a:extLst>
          </p:cNvPr>
          <p:cNvCxnSpPr>
            <a:cxnSpLocks/>
            <a:endCxn id="67" idx="1"/>
          </p:cNvCxnSpPr>
          <p:nvPr/>
        </p:nvCxnSpPr>
        <p:spPr>
          <a:xfrm flipH="1">
            <a:off x="3466113" y="5933307"/>
            <a:ext cx="2096487" cy="2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CE1C1D-08BE-1455-F1BD-D13A35108D8A}"/>
              </a:ext>
            </a:extLst>
          </p:cNvPr>
          <p:cNvCxnSpPr>
            <a:cxnSpLocks/>
          </p:cNvCxnSpPr>
          <p:nvPr/>
        </p:nvCxnSpPr>
        <p:spPr>
          <a:xfrm>
            <a:off x="3466113" y="6003414"/>
            <a:ext cx="2029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DAC7E5B-3EDB-8C53-E296-8A45AA34F3E3}"/>
              </a:ext>
            </a:extLst>
          </p:cNvPr>
          <p:cNvSpPr/>
          <p:nvPr/>
        </p:nvSpPr>
        <p:spPr>
          <a:xfrm>
            <a:off x="5266889" y="5672782"/>
            <a:ext cx="1961563" cy="5819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STUDIES_IN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A4893EE-8F6D-47B1-DB86-DE89548295C4}"/>
              </a:ext>
            </a:extLst>
          </p:cNvPr>
          <p:cNvCxnSpPr>
            <a:cxnSpLocks/>
            <a:stCxn id="130" idx="1"/>
          </p:cNvCxnSpPr>
          <p:nvPr/>
        </p:nvCxnSpPr>
        <p:spPr>
          <a:xfrm flipH="1" flipV="1">
            <a:off x="4942651" y="5781031"/>
            <a:ext cx="324238" cy="18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8C9FE47-763D-97DB-ADCA-D5A5F72D6AB8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4913006" y="5963767"/>
            <a:ext cx="353883" cy="19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FA34AE8-F50A-8312-E2BB-3FA95927CF02}"/>
              </a:ext>
            </a:extLst>
          </p:cNvPr>
          <p:cNvCxnSpPr>
            <a:cxnSpLocks/>
          </p:cNvCxnSpPr>
          <p:nvPr/>
        </p:nvCxnSpPr>
        <p:spPr>
          <a:xfrm>
            <a:off x="7066868" y="5924711"/>
            <a:ext cx="1296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9C684B5-10B5-31B4-2C1B-C8CFA61AB19E}"/>
              </a:ext>
            </a:extLst>
          </p:cNvPr>
          <p:cNvCxnSpPr>
            <a:cxnSpLocks/>
          </p:cNvCxnSpPr>
          <p:nvPr/>
        </p:nvCxnSpPr>
        <p:spPr>
          <a:xfrm>
            <a:off x="7039977" y="5990042"/>
            <a:ext cx="1343790" cy="13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2532913-5647-9B3E-C97B-3C30B6E18B48}"/>
              </a:ext>
            </a:extLst>
          </p:cNvPr>
          <p:cNvSpPr/>
          <p:nvPr/>
        </p:nvSpPr>
        <p:spPr>
          <a:xfrm>
            <a:off x="8351453" y="5800894"/>
            <a:ext cx="1202280" cy="3782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15C8621-1DAB-5AA2-069E-445EF6E68612}"/>
              </a:ext>
            </a:extLst>
          </p:cNvPr>
          <p:cNvCxnSpPr/>
          <p:nvPr/>
        </p:nvCxnSpPr>
        <p:spPr>
          <a:xfrm>
            <a:off x="7763204" y="485382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36C5EF0F-246D-825D-4C1B-B947C8202EDF}"/>
              </a:ext>
            </a:extLst>
          </p:cNvPr>
          <p:cNvSpPr/>
          <p:nvPr/>
        </p:nvSpPr>
        <p:spPr>
          <a:xfrm>
            <a:off x="7228452" y="4485452"/>
            <a:ext cx="1008604" cy="5073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lt1"/>
                </a:solidFill>
              </a:rPr>
              <a:t>COURSE</a:t>
            </a:r>
          </a:p>
          <a:p>
            <a:pPr algn="ctr"/>
            <a:r>
              <a:rPr lang="en-US" sz="1100" dirty="0">
                <a:solidFill>
                  <a:schemeClr val="lt1"/>
                </a:solidFill>
              </a:rPr>
              <a:t>-ID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A6CFC93-B81C-C45B-D778-938938F3FD44}"/>
              </a:ext>
            </a:extLst>
          </p:cNvPr>
          <p:cNvCxnSpPr>
            <a:cxnSpLocks/>
          </p:cNvCxnSpPr>
          <p:nvPr/>
        </p:nvCxnSpPr>
        <p:spPr>
          <a:xfrm>
            <a:off x="8684632" y="5237959"/>
            <a:ext cx="472266" cy="562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54BFFC3-AD11-5AC3-2BB0-1ACFAF6015DD}"/>
              </a:ext>
            </a:extLst>
          </p:cNvPr>
          <p:cNvSpPr/>
          <p:nvPr/>
        </p:nvSpPr>
        <p:spPr>
          <a:xfrm>
            <a:off x="8024021" y="4804183"/>
            <a:ext cx="1610000" cy="507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COURSE_NAME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8894185-C0C0-A506-3045-2D4EA32C1423}"/>
              </a:ext>
            </a:extLst>
          </p:cNvPr>
          <p:cNvCxnSpPr>
            <a:cxnSpLocks/>
          </p:cNvCxnSpPr>
          <p:nvPr/>
        </p:nvCxnSpPr>
        <p:spPr>
          <a:xfrm>
            <a:off x="9447175" y="5556063"/>
            <a:ext cx="106558" cy="28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217DEB54-9850-B9B1-B5E3-2F3900E1ACDE}"/>
              </a:ext>
            </a:extLst>
          </p:cNvPr>
          <p:cNvSpPr/>
          <p:nvPr/>
        </p:nvSpPr>
        <p:spPr>
          <a:xfrm>
            <a:off x="9125402" y="5243651"/>
            <a:ext cx="1332112" cy="3658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COURSE_FEE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7046E7F-CB1B-6232-924A-07622E7FA4D3}"/>
              </a:ext>
            </a:extLst>
          </p:cNvPr>
          <p:cNvCxnSpPr>
            <a:cxnSpLocks/>
            <a:stCxn id="17" idx="5"/>
            <a:endCxn id="17" idx="3"/>
          </p:cNvCxnSpPr>
          <p:nvPr/>
        </p:nvCxnSpPr>
        <p:spPr>
          <a:xfrm flipH="1">
            <a:off x="1723299" y="3187805"/>
            <a:ext cx="7207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6B58816-D02F-0B83-AEB1-94DE947AEE25}"/>
              </a:ext>
            </a:extLst>
          </p:cNvPr>
          <p:cNvCxnSpPr>
            <a:cxnSpLocks/>
          </p:cNvCxnSpPr>
          <p:nvPr/>
        </p:nvCxnSpPr>
        <p:spPr>
          <a:xfrm flipH="1">
            <a:off x="1743763" y="4817856"/>
            <a:ext cx="804881" cy="7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E98BC1B-B656-CB16-7445-30B8131208B7}"/>
              </a:ext>
            </a:extLst>
          </p:cNvPr>
          <p:cNvCxnSpPr>
            <a:cxnSpLocks/>
            <a:stCxn id="151" idx="3"/>
            <a:endCxn id="151" idx="5"/>
          </p:cNvCxnSpPr>
          <p:nvPr/>
        </p:nvCxnSpPr>
        <p:spPr>
          <a:xfrm>
            <a:off x="7376159" y="4918524"/>
            <a:ext cx="7131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2828172-9C5E-367C-3C44-4FE104EC7A3F}"/>
              </a:ext>
            </a:extLst>
          </p:cNvPr>
          <p:cNvCxnSpPr>
            <a:cxnSpLocks/>
            <a:endCxn id="54" idx="5"/>
          </p:cNvCxnSpPr>
          <p:nvPr/>
        </p:nvCxnSpPr>
        <p:spPr>
          <a:xfrm flipV="1">
            <a:off x="11020425" y="2343690"/>
            <a:ext cx="632771" cy="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7D49D30-840C-A821-0596-BF066D0EEA08}"/>
              </a:ext>
            </a:extLst>
          </p:cNvPr>
          <p:cNvCxnSpPr>
            <a:cxnSpLocks/>
            <a:endCxn id="54" idx="5"/>
          </p:cNvCxnSpPr>
          <p:nvPr/>
        </p:nvCxnSpPr>
        <p:spPr>
          <a:xfrm>
            <a:off x="11020425" y="2343690"/>
            <a:ext cx="6327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1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38BC-1EC3-44F4-8874-A1D76655F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97BDA-C6A1-BE0F-5AF6-90D1473C4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307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creation</vt:lpstr>
      <vt:lpstr>PowerPoint Presentation</vt:lpstr>
      <vt:lpstr>RELATIONAL MODEL</vt:lpstr>
      <vt:lpstr>RELATIONAL MODEL</vt:lpstr>
      <vt:lpstr>RELATIONAL MODEL</vt:lpstr>
      <vt:lpstr> ER MODEL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sumya</dc:creator>
  <cp:lastModifiedBy>shaik sumya</cp:lastModifiedBy>
  <cp:revision>2</cp:revision>
  <dcterms:created xsi:type="dcterms:W3CDTF">2023-10-05T19:55:39Z</dcterms:created>
  <dcterms:modified xsi:type="dcterms:W3CDTF">2023-10-06T16:07:13Z</dcterms:modified>
</cp:coreProperties>
</file>