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8" r:id="rId5"/>
    <p:sldId id="259" r:id="rId7"/>
    <p:sldId id="26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Reference Document: </a:t>
            </a:r>
            <a:r>
              <a:rPr lang="zh-CN" altLang="en-US"/>
              <a:t>https://docs.oracle.com/javase/8/docs/technotes/tools/index.html#monitor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jstat -gcutil -h10 </a:t>
            </a:r>
            <a:r>
              <a:rPr lang="en-US" altLang="zh-CN"/>
              <a:t>&lt;pid&gt;</a:t>
            </a:r>
            <a:r>
              <a:rPr lang="zh-CN" altLang="en-US"/>
              <a:t> 2s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jmap -histo:live </a:t>
            </a:r>
            <a:r>
              <a:rPr lang="en-US" altLang="zh-CN"/>
              <a:t>&lt;pid&gt;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jmap -dump:live,format=b,file=dump/9352.hprof</a:t>
            </a:r>
            <a:r>
              <a:rPr lang="en-US" altLang="zh-CN"/>
              <a:t>.0</a:t>
            </a:r>
            <a:r>
              <a:rPr lang="zh-CN" altLang="en-US"/>
              <a:t> &lt;pid&gt;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28110" y="2197100"/>
            <a:ext cx="43357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JVM</a:t>
            </a: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内存溢出问题分析</a:t>
            </a:r>
            <a:endParaRPr lang="zh-CN" altLang="en-US" sz="3200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284085" y="3643630"/>
            <a:ext cx="3190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/>
              <a:t>讲师：</a:t>
            </a:r>
            <a:r>
              <a:rPr lang="en-US" altLang="zh-CN" sz="2000" dirty="0"/>
              <a:t>Ray</a:t>
            </a:r>
            <a:endParaRPr lang="zh-CN" altLang="en-US" sz="2000" dirty="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30530" y="127635"/>
            <a:ext cx="701984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目录</a:t>
            </a:r>
            <a:endParaRPr lang="zh-CN" altLang="en-US" sz="2800" dirty="0"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30530" y="711200"/>
            <a:ext cx="11256010" cy="2540"/>
          </a:xfrm>
          <a:prstGeom prst="line">
            <a:avLst/>
          </a:prstGeom>
          <a:ln w="12700" cmpd="sng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522980" y="1459230"/>
            <a:ext cx="5145405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JVM</a:t>
            </a:r>
            <a:r>
              <a:rPr lang="zh-CN" altLang="en-US"/>
              <a:t>内存结构（运行时数据区）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堆内存溢出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虚拟机栈及本地方法栈内存溢出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方法区内存溢出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直接内存溢出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30530" y="75565"/>
            <a:ext cx="701984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运行时数据区</a:t>
            </a:r>
            <a:endParaRPr lang="zh-CN" altLang="en-US" sz="2800" dirty="0"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0530" y="1146175"/>
            <a:ext cx="5289550" cy="29483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073275" y="1387475"/>
            <a:ext cx="21926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 b="1">
                <a:solidFill>
                  <a:schemeClr val="accent1"/>
                </a:solidFill>
              </a:rPr>
              <a:t>运行时数据区</a:t>
            </a:r>
            <a:endParaRPr lang="zh-CN" altLang="en-US" sz="1600" b="1">
              <a:solidFill>
                <a:schemeClr val="accent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77850" y="2226945"/>
            <a:ext cx="1395730" cy="539750"/>
          </a:xfrm>
          <a:prstGeom prst="roundRect">
            <a:avLst/>
          </a:prstGeom>
          <a:solidFill>
            <a:schemeClr val="bg2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chemeClr val="accent1"/>
                </a:solidFill>
              </a:rPr>
              <a:t>方法区</a:t>
            </a:r>
            <a:endParaRPr lang="zh-CN" altLang="en-US" sz="1600" b="1">
              <a:solidFill>
                <a:schemeClr val="accent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77850" y="3237230"/>
            <a:ext cx="1395730" cy="539750"/>
          </a:xfrm>
          <a:prstGeom prst="roundRect">
            <a:avLst/>
          </a:prstGeom>
          <a:solidFill>
            <a:schemeClr val="bg2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chemeClr val="accent1"/>
                </a:solidFill>
              </a:rPr>
              <a:t>堆内存</a:t>
            </a:r>
            <a:endParaRPr lang="zh-CN" altLang="en-US" sz="1600" b="1">
              <a:solidFill>
                <a:schemeClr val="accent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471420" y="2221865"/>
            <a:ext cx="1395730" cy="5397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chemeClr val="accent1"/>
                </a:solidFill>
              </a:rPr>
              <a:t>虚拟机栈</a:t>
            </a:r>
            <a:endParaRPr lang="zh-CN" altLang="en-US" sz="1600" b="1">
              <a:solidFill>
                <a:schemeClr val="accent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185920" y="2221865"/>
            <a:ext cx="1395730" cy="5397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chemeClr val="accent1"/>
                </a:solidFill>
              </a:rPr>
              <a:t>本地方法栈</a:t>
            </a:r>
            <a:endParaRPr lang="zh-CN" altLang="en-US" sz="1600" b="1">
              <a:solidFill>
                <a:schemeClr val="accent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471420" y="3237230"/>
            <a:ext cx="3110230" cy="5397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chemeClr val="accent1"/>
                </a:solidFill>
              </a:rPr>
              <a:t>程序计数器</a:t>
            </a:r>
            <a:endParaRPr lang="zh-CN" altLang="en-US" sz="1600" b="1">
              <a:solidFill>
                <a:schemeClr val="accent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936615" y="1146175"/>
            <a:ext cx="6256020" cy="42157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JVM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常用参数</a:t>
            </a:r>
            <a:endParaRPr lang="zh-CN" altLang="en-US" sz="1600"/>
          </a:p>
          <a:p>
            <a:r>
              <a:rPr lang="zh-CN" altLang="en-US" sz="1600"/>
              <a:t>堆内存：</a:t>
            </a:r>
            <a:endParaRPr lang="zh-CN" altLang="en-US" sz="1600"/>
          </a:p>
          <a:p>
            <a:pPr algn="l">
              <a:buClrTx/>
              <a:buSzTx/>
              <a:buFontTx/>
            </a:pPr>
            <a:r>
              <a:rPr lang="en-US" altLang="zh-CN" sz="1400">
                <a:solidFill>
                  <a:schemeClr val="accent1"/>
                </a:solidFill>
              </a:rPr>
              <a:t>-Xms1g, -Xmx1g, -XX:MinHeapFreeRatio=40, -XX:MaxHeapFreeRatio=70</a:t>
            </a:r>
            <a:endParaRPr lang="en-US" altLang="zh-CN" sz="1400">
              <a:solidFill>
                <a:schemeClr val="accent1"/>
              </a:solidFill>
            </a:endParaRPr>
          </a:p>
          <a:p>
            <a:pPr algn="l">
              <a:buClrTx/>
              <a:buSzTx/>
              <a:buFontTx/>
            </a:pPr>
            <a:r>
              <a:rPr lang="en-US" altLang="zh-CN" sz="1400">
                <a:solidFill>
                  <a:schemeClr val="accent1"/>
                </a:solidFill>
              </a:rPr>
              <a:t>-Xmn512m; </a:t>
            </a:r>
            <a:r>
              <a:rPr lang="en-US" altLang="zh-CN" sz="1400">
                <a:solidFill>
                  <a:schemeClr val="accent1"/>
                </a:solidFill>
                <a:sym typeface="+mn-ea"/>
              </a:rPr>
              <a:t>-XX:NewRatio=2;</a:t>
            </a:r>
            <a:r>
              <a:rPr lang="en-US" altLang="zh-CN" sz="1400">
                <a:solidFill>
                  <a:schemeClr val="accent1"/>
                </a:solidFill>
              </a:rPr>
              <a:t> -XX:NewSize=512m, -XX:MaxNewSize</a:t>
            </a:r>
            <a:endParaRPr lang="en-US" altLang="zh-CN" sz="1400">
              <a:solidFill>
                <a:schemeClr val="accent1"/>
              </a:solidFill>
            </a:endParaRPr>
          </a:p>
          <a:p>
            <a:pPr algn="l">
              <a:buClrTx/>
              <a:buSzTx/>
              <a:buFontTx/>
            </a:pPr>
            <a:r>
              <a:rPr lang="en-US" altLang="zh-CN" sz="1400">
                <a:solidFill>
                  <a:schemeClr val="accent1"/>
                </a:solidFill>
              </a:rPr>
              <a:t>-XX:SurvivorRatio=8</a:t>
            </a:r>
            <a:endParaRPr lang="en-US" altLang="zh-CN" sz="1400">
              <a:solidFill>
                <a:schemeClr val="accent1"/>
              </a:solidFill>
            </a:endParaRPr>
          </a:p>
          <a:p>
            <a:endParaRPr lang="zh-CN" altLang="en-US" sz="1400"/>
          </a:p>
          <a:p>
            <a:r>
              <a:rPr lang="zh-CN" altLang="en-US" sz="1600"/>
              <a:t>方法区（永久代）：</a:t>
            </a:r>
            <a:endParaRPr lang="zh-CN" altLang="en-US" sz="1600"/>
          </a:p>
          <a:p>
            <a:pPr algn="l">
              <a:buClrTx/>
              <a:buSzTx/>
              <a:buFontTx/>
            </a:pPr>
            <a:r>
              <a:rPr lang="en-US" altLang="zh-CN" sz="1400">
                <a:solidFill>
                  <a:schemeClr val="accent1"/>
                </a:solidFill>
              </a:rPr>
              <a:t>-XX:PermSize, -XX:MaxPermSize</a:t>
            </a:r>
            <a:endParaRPr lang="en-US" altLang="zh-CN" sz="1400">
              <a:solidFill>
                <a:schemeClr val="accent1"/>
              </a:solidFill>
            </a:endParaRPr>
          </a:p>
          <a:p>
            <a:pPr algn="l">
              <a:buClrTx/>
              <a:buSzTx/>
              <a:buFontTx/>
            </a:pPr>
            <a:r>
              <a:rPr lang="en-US" altLang="zh-CN" sz="1400">
                <a:solidFill>
                  <a:schemeClr val="accent1"/>
                </a:solidFill>
              </a:rPr>
              <a:t>-XX:MetaspaceSize, -XX:MaxMetaspaceSize</a:t>
            </a:r>
            <a:endParaRPr lang="en-US" altLang="zh-CN" sz="1400">
              <a:solidFill>
                <a:schemeClr val="accent1"/>
              </a:solidFill>
            </a:endParaRPr>
          </a:p>
          <a:p>
            <a:pPr algn="l">
              <a:buClrTx/>
              <a:buSzTx/>
              <a:buFontTx/>
            </a:pPr>
            <a:endParaRPr lang="en-US" altLang="zh-CN" sz="1400"/>
          </a:p>
          <a:p>
            <a:r>
              <a:rPr lang="zh-CN" altLang="en-US" sz="1600"/>
              <a:t>虚拟机栈（线程栈</a:t>
            </a:r>
            <a:r>
              <a:rPr lang="en-US" altLang="zh-CN" sz="1600"/>
              <a:t>/</a:t>
            </a:r>
            <a:r>
              <a:rPr lang="zh-CN" altLang="en-US" sz="1600"/>
              <a:t>方法栈）：</a:t>
            </a:r>
            <a:endParaRPr lang="zh-CN" altLang="en-US" sz="1600"/>
          </a:p>
          <a:p>
            <a:pPr algn="l">
              <a:buClrTx/>
              <a:buSzTx/>
              <a:buFontTx/>
            </a:pPr>
            <a:r>
              <a:rPr lang="en-US" altLang="zh-CN" sz="1400">
                <a:solidFill>
                  <a:schemeClr val="accent1"/>
                </a:solidFill>
              </a:rPr>
              <a:t>-Xss, -XX:ThreadStackSize</a:t>
            </a:r>
            <a:endParaRPr lang="en-US" altLang="zh-CN" sz="1400">
              <a:solidFill>
                <a:schemeClr val="accent1"/>
              </a:solidFill>
            </a:endParaRPr>
          </a:p>
          <a:p>
            <a:endParaRPr lang="en-US" altLang="zh-CN" sz="1600"/>
          </a:p>
          <a:p>
            <a:r>
              <a:rPr lang="zh-CN" altLang="en-US" sz="1600"/>
              <a:t>本地方法栈：</a:t>
            </a:r>
            <a:endParaRPr lang="en-US" altLang="zh-CN" sz="1600"/>
          </a:p>
          <a:p>
            <a:r>
              <a:rPr lang="en-US" altLang="zh-CN" sz="1400">
                <a:solidFill>
                  <a:schemeClr val="accent1"/>
                </a:solidFill>
                <a:sym typeface="+mn-ea"/>
              </a:rPr>
              <a:t>-Xss, -XX:ThreadStackSize</a:t>
            </a:r>
            <a:endParaRPr lang="en-US" altLang="zh-CN" sz="1400">
              <a:solidFill>
                <a:schemeClr val="accent1"/>
              </a:solidFill>
            </a:endParaRPr>
          </a:p>
          <a:p>
            <a:endParaRPr lang="zh-CN" altLang="en-US" sz="1600"/>
          </a:p>
          <a:p>
            <a:r>
              <a:rPr lang="zh-CN" altLang="en-US" sz="1600"/>
              <a:t>程序计数器：</a:t>
            </a:r>
            <a:endParaRPr lang="zh-CN" altLang="en-US" sz="1600"/>
          </a:p>
          <a:p>
            <a:r>
              <a:rPr lang="en-US" altLang="zh-CN" sz="1400">
                <a:solidFill>
                  <a:schemeClr val="accent1"/>
                </a:solidFill>
              </a:rPr>
              <a:t>该区域是“Java虚拟机规范”中唯一未定义OOM的区域</a:t>
            </a:r>
            <a:endParaRPr lang="en-US" altLang="zh-CN" sz="1400">
              <a:solidFill>
                <a:schemeClr val="accent1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430530" y="632460"/>
            <a:ext cx="11323955" cy="17145"/>
          </a:xfrm>
          <a:prstGeom prst="line">
            <a:avLst/>
          </a:prstGeom>
          <a:ln w="12700" cmpd="sng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28110" y="2197100"/>
            <a:ext cx="43357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JVM</a:t>
            </a: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性能监控工具</a:t>
            </a:r>
            <a:endParaRPr lang="zh-CN" altLang="en-US" sz="3200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284085" y="3643630"/>
            <a:ext cx="3190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/>
              <a:t>讲师：</a:t>
            </a:r>
            <a:r>
              <a:rPr lang="en-US" altLang="zh-CN" sz="2000" dirty="0"/>
              <a:t>Ray</a:t>
            </a:r>
            <a:endParaRPr lang="zh-CN" altLang="en-US" sz="2000" dirty="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30530" y="127635"/>
            <a:ext cx="701984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目录</a:t>
            </a:r>
            <a:endParaRPr lang="zh-CN" altLang="en-US" sz="2800" dirty="0"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30530" y="711200"/>
            <a:ext cx="11256010" cy="2540"/>
          </a:xfrm>
          <a:prstGeom prst="line">
            <a:avLst/>
          </a:prstGeom>
          <a:ln w="12700" cmpd="sng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453005" y="1081405"/>
            <a:ext cx="7357110" cy="5215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jps</a:t>
            </a:r>
            <a:endParaRPr lang="en-US" altLang="zh-CN"/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200"/>
              <a:t>      </a:t>
            </a:r>
            <a:r>
              <a:rPr lang="zh-CN" altLang="en-US" sz="1200"/>
              <a:t>查看系统中启动的</a:t>
            </a:r>
            <a:r>
              <a:rPr lang="en-US" altLang="zh-CN" sz="1200"/>
              <a:t>JVM</a:t>
            </a:r>
            <a:endParaRPr lang="en-US" altLang="zh-CN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jstat</a:t>
            </a:r>
            <a:endParaRPr lang="en-US" altLang="zh-CN"/>
          </a:p>
          <a:p>
            <a:pPr algn="l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en-US" altLang="zh-CN"/>
              <a:t>    </a:t>
            </a:r>
            <a:r>
              <a:rPr lang="zh-CN" altLang="en-US" sz="1200"/>
              <a:t>通过指定开关选项对JVM相关性能数据进行统计</a:t>
            </a:r>
            <a:endParaRPr lang="zh-CN" altLang="en-US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jinfo</a:t>
            </a:r>
            <a:endParaRPr lang="en-US" altLang="zh-CN">
              <a:sym typeface="+mn-ea"/>
            </a:endParaRPr>
          </a:p>
          <a:p>
            <a:pPr algn="l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en-US" altLang="zh-CN"/>
              <a:t>    </a:t>
            </a:r>
            <a:r>
              <a:rPr lang="zh-CN" altLang="en-US" sz="1200"/>
              <a:t>查看</a:t>
            </a:r>
            <a:r>
              <a:rPr lang="en-US" altLang="zh-CN" sz="1200"/>
              <a:t>JVM</a:t>
            </a:r>
            <a:r>
              <a:rPr lang="zh-CN" altLang="en-US" sz="1200"/>
              <a:t>进程配置信息，比如系统属性</a:t>
            </a:r>
            <a:endParaRPr lang="en-US" altLang="zh-CN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jstack</a:t>
            </a:r>
            <a:endParaRPr lang="en-US" altLang="zh-CN"/>
          </a:p>
          <a:p>
            <a:pPr algn="l">
              <a:lnSpc>
                <a:spcPct val="150000"/>
              </a:lnSpc>
              <a:buClrTx/>
              <a:buSzTx/>
              <a:buFont typeface="Arial" panose="020B0604020202020204" pitchFamily="34" charset="0"/>
            </a:pPr>
            <a:r>
              <a:rPr lang="en-US" altLang="zh-CN" sz="1200"/>
              <a:t>      </a:t>
            </a:r>
            <a:r>
              <a:rPr lang="zh-CN" altLang="en-US" sz="1200"/>
              <a:t>对线程的堆栈信息进行跟踪</a:t>
            </a:r>
            <a:endParaRPr lang="zh-CN" altLang="en-US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jmap</a:t>
            </a:r>
            <a:endParaRPr lang="en-US" altLang="zh-CN"/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/>
              <a:t>    </a:t>
            </a:r>
            <a:r>
              <a:rPr lang="zh-CN" altLang="en-US" sz="1200"/>
              <a:t>打印</a:t>
            </a:r>
            <a:r>
              <a:rPr lang="en-US" altLang="zh-CN" sz="1200"/>
              <a:t>GC</a:t>
            </a:r>
            <a:r>
              <a:rPr lang="zh-CN" altLang="en-US" sz="1200"/>
              <a:t>的堆内存信息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jconsole</a:t>
            </a:r>
            <a:endParaRPr lang="en-US" altLang="zh-CN"/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/>
              <a:t>    </a:t>
            </a:r>
            <a:r>
              <a:rPr lang="zh-CN" altLang="en-US" sz="1200"/>
              <a:t>图形化JVM监控工具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jvisualVM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598</Words>
  <Application>WPS 演示</Application>
  <PresentationFormat>宽屏</PresentationFormat>
  <Paragraphs>65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Wingdings</vt:lpstr>
      <vt:lpstr>微软雅黑 Light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xuleilei</dc:creator>
  <cp:lastModifiedBy>ray</cp:lastModifiedBy>
  <cp:revision>181</cp:revision>
  <dcterms:created xsi:type="dcterms:W3CDTF">2019-06-19T02:08:00Z</dcterms:created>
  <dcterms:modified xsi:type="dcterms:W3CDTF">2021-12-13T13:53:23Z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D32074028BF848C486197A142F9B0468</vt:lpwstr>
  </property>
</Properties>
</file>