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8110" y="2197100"/>
            <a:ext cx="4335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JVM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内存溢出问题分析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84085" y="3643630"/>
            <a:ext cx="3190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/>
              <a:t>讲师：</a:t>
            </a:r>
            <a:r>
              <a:rPr lang="en-US" altLang="zh-CN" sz="2000" dirty="0"/>
              <a:t>Ray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0530" y="127635"/>
            <a:ext cx="70198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目录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1256010" cy="254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22980" y="1459230"/>
            <a:ext cx="514540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JVM</a:t>
            </a:r>
            <a:r>
              <a:rPr lang="zh-CN" altLang="en-US"/>
              <a:t>内存结构（运行时数据区）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堆内存溢出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虚拟机栈及本地方法栈内存溢出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方法区内存溢出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直接内存溢出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0530" y="75565"/>
            <a:ext cx="70198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运行时数据区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0530" y="1146175"/>
            <a:ext cx="5289550" cy="2948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73275" y="1387475"/>
            <a:ext cx="21926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accent1"/>
                </a:solidFill>
              </a:rPr>
              <a:t>运行时数据区</a:t>
            </a:r>
            <a:endParaRPr lang="zh-CN" altLang="en-US" sz="1600" b="1">
              <a:solidFill>
                <a:schemeClr val="accent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77850" y="2226945"/>
            <a:ext cx="1395730" cy="539750"/>
          </a:xfrm>
          <a:prstGeom prst="round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accent1"/>
                </a:solidFill>
              </a:rPr>
              <a:t>方法区</a:t>
            </a:r>
            <a:endParaRPr lang="zh-CN" altLang="en-US" sz="1600" b="1">
              <a:solidFill>
                <a:schemeClr val="accent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77850" y="3237230"/>
            <a:ext cx="1395730" cy="539750"/>
          </a:xfrm>
          <a:prstGeom prst="round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accent1"/>
                </a:solidFill>
              </a:rPr>
              <a:t>堆内存</a:t>
            </a:r>
            <a:endParaRPr lang="zh-CN" altLang="en-US" sz="1600" b="1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471420" y="2221865"/>
            <a:ext cx="1395730" cy="539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accent1"/>
                </a:solidFill>
              </a:rPr>
              <a:t>虚拟机栈</a:t>
            </a:r>
            <a:endParaRPr lang="zh-CN" altLang="en-US" sz="1600" b="1">
              <a:solidFill>
                <a:schemeClr val="accent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185920" y="2221865"/>
            <a:ext cx="1395730" cy="539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accent1"/>
                </a:solidFill>
              </a:rPr>
              <a:t>本地方法栈</a:t>
            </a:r>
            <a:endParaRPr lang="zh-CN" altLang="en-US" sz="1600" b="1">
              <a:solidFill>
                <a:schemeClr val="accent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471420" y="3237230"/>
            <a:ext cx="3110230" cy="539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accent1"/>
                </a:solidFill>
              </a:rPr>
              <a:t>程序计数器</a:t>
            </a:r>
            <a:endParaRPr lang="zh-CN" altLang="en-US" sz="1600" b="1">
              <a:solidFill>
                <a:schemeClr val="accent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36615" y="1146175"/>
            <a:ext cx="6256020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JVM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常用参数</a:t>
            </a:r>
            <a:endParaRPr lang="zh-CN" altLang="en-US" sz="1600"/>
          </a:p>
          <a:p>
            <a:r>
              <a:rPr lang="zh-CN" altLang="en-US" sz="1600"/>
              <a:t>堆内存：</a:t>
            </a:r>
            <a:endParaRPr lang="zh-CN" altLang="en-US" sz="1600"/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accent1"/>
                </a:solidFill>
              </a:rPr>
              <a:t>-Xms1g, -Xmx1g, -XX:MinHeapFreeRatio=40, -XX:MaxHeapFreeRatio=70</a:t>
            </a:r>
            <a:endParaRPr lang="en-US" altLang="zh-CN" sz="1400">
              <a:solidFill>
                <a:schemeClr val="accent1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accent1"/>
                </a:solidFill>
              </a:rPr>
              <a:t>-Xmn512m; </a:t>
            </a:r>
            <a:r>
              <a:rPr lang="en-US" altLang="zh-CN" sz="1400">
                <a:solidFill>
                  <a:schemeClr val="accent1"/>
                </a:solidFill>
                <a:sym typeface="+mn-ea"/>
              </a:rPr>
              <a:t>-XX:NewRatio=2;</a:t>
            </a:r>
            <a:r>
              <a:rPr lang="en-US" altLang="zh-CN" sz="1400">
                <a:solidFill>
                  <a:schemeClr val="accent1"/>
                </a:solidFill>
              </a:rPr>
              <a:t> -XX:NewSize=512m, -XX:MaxNewSize</a:t>
            </a:r>
            <a:endParaRPr lang="en-US" altLang="zh-CN" sz="1400">
              <a:solidFill>
                <a:schemeClr val="accent1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accent1"/>
                </a:solidFill>
              </a:rPr>
              <a:t>-XX:SurvivorRatio=8</a:t>
            </a:r>
            <a:endParaRPr lang="en-US" altLang="zh-CN" sz="1400">
              <a:solidFill>
                <a:schemeClr val="accent1"/>
              </a:solidFill>
            </a:endParaRPr>
          </a:p>
          <a:p>
            <a:endParaRPr lang="zh-CN" altLang="en-US" sz="1400"/>
          </a:p>
          <a:p>
            <a:r>
              <a:rPr lang="zh-CN" altLang="en-US" sz="1600"/>
              <a:t>方法区（永久代）：</a:t>
            </a:r>
            <a:endParaRPr lang="zh-CN" altLang="en-US" sz="1600"/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accent1"/>
                </a:solidFill>
              </a:rPr>
              <a:t>-XX:PermSize, -XX:MaxPermSize</a:t>
            </a:r>
            <a:endParaRPr lang="en-US" altLang="zh-CN" sz="1400">
              <a:solidFill>
                <a:schemeClr val="accent1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accent1"/>
                </a:solidFill>
              </a:rPr>
              <a:t>-XX:MetaspaceSize, -XX:MaxMetaspaceSize</a:t>
            </a:r>
            <a:endParaRPr lang="en-US" altLang="zh-CN" sz="1400">
              <a:solidFill>
                <a:schemeClr val="accent1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1400"/>
          </a:p>
          <a:p>
            <a:r>
              <a:rPr lang="zh-CN" altLang="en-US" sz="1600"/>
              <a:t>虚拟机栈（线程栈</a:t>
            </a:r>
            <a:r>
              <a:rPr lang="en-US" altLang="zh-CN" sz="1600"/>
              <a:t>/</a:t>
            </a:r>
            <a:r>
              <a:rPr lang="zh-CN" altLang="en-US" sz="1600"/>
              <a:t>方法栈）：</a:t>
            </a:r>
            <a:endParaRPr lang="zh-CN" altLang="en-US" sz="1600"/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accent1"/>
                </a:solidFill>
              </a:rPr>
              <a:t>-Xss, -XX:ThreadStackSize</a:t>
            </a:r>
            <a:endParaRPr lang="en-US" altLang="zh-CN" sz="1400">
              <a:solidFill>
                <a:schemeClr val="accent1"/>
              </a:solidFill>
            </a:endParaRPr>
          </a:p>
          <a:p>
            <a:endParaRPr lang="en-US" altLang="zh-CN" sz="1600"/>
          </a:p>
          <a:p>
            <a:r>
              <a:rPr lang="zh-CN" altLang="en-US" sz="1600"/>
              <a:t>本地方法栈：</a:t>
            </a:r>
            <a:endParaRPr lang="en-US" altLang="zh-CN" sz="1600"/>
          </a:p>
          <a:p>
            <a:r>
              <a:rPr lang="en-US" altLang="zh-CN" sz="1400">
                <a:solidFill>
                  <a:schemeClr val="accent1"/>
                </a:solidFill>
                <a:sym typeface="+mn-ea"/>
              </a:rPr>
              <a:t>-Xss, -XX:ThreadStackSize</a:t>
            </a:r>
            <a:endParaRPr lang="en-US" altLang="zh-CN" sz="1400">
              <a:solidFill>
                <a:schemeClr val="accent1"/>
              </a:solidFill>
            </a:endParaRPr>
          </a:p>
          <a:p>
            <a:endParaRPr lang="zh-CN" altLang="en-US" sz="1600"/>
          </a:p>
          <a:p>
            <a:r>
              <a:rPr lang="zh-CN" altLang="en-US" sz="1600"/>
              <a:t>程序计数器：</a:t>
            </a:r>
            <a:endParaRPr lang="zh-CN" altLang="en-US" sz="1600"/>
          </a:p>
          <a:p>
            <a:r>
              <a:rPr lang="en-US" altLang="zh-CN" sz="1400">
                <a:solidFill>
                  <a:schemeClr val="accent1"/>
                </a:solidFill>
              </a:rPr>
              <a:t>该区域是“Java虚拟机规范”中唯一未定义OOM的区域</a:t>
            </a:r>
            <a:endParaRPr lang="en-US" altLang="zh-CN" sz="1400">
              <a:solidFill>
                <a:schemeClr val="accent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30530" y="632460"/>
            <a:ext cx="11323955" cy="17145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8110" y="2197100"/>
            <a:ext cx="4335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JVM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性能监控工具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84085" y="3643630"/>
            <a:ext cx="3190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/>
              <a:t>讲师：</a:t>
            </a:r>
            <a:r>
              <a:rPr lang="en-US" altLang="zh-CN" sz="2000" dirty="0"/>
              <a:t>Ray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0530" y="127635"/>
            <a:ext cx="70198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目录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0530" y="711200"/>
            <a:ext cx="11256010" cy="254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22980" y="1459230"/>
            <a:ext cx="514540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jps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jinfo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jstat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jstack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jmap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jconsole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jvisualVM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WPS 演示</Application>
  <PresentationFormat>宽屏</PresentationFormat>
  <Paragraphs>59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微软雅黑 Light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xuleilei</dc:creator>
  <cp:lastModifiedBy>ray</cp:lastModifiedBy>
  <cp:revision>169</cp:revision>
  <dcterms:created xsi:type="dcterms:W3CDTF">2019-06-19T02:08:00Z</dcterms:created>
  <dcterms:modified xsi:type="dcterms:W3CDTF">2021-11-23T13:41:15Z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D32074028BF848C486197A142F9B0468</vt:lpwstr>
  </property>
</Properties>
</file>