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4" r:id="rId4"/>
    <p:sldId id="265" r:id="rId5"/>
    <p:sldId id="270" r:id="rId6"/>
    <p:sldId id="276" r:id="rId7"/>
    <p:sldId id="271" r:id="rId8"/>
    <p:sldId id="272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/>
    <p:restoredTop sz="94708"/>
  </p:normalViewPr>
  <p:slideViewPr>
    <p:cSldViewPr snapToGrid="0" snapToObjects="1">
      <p:cViewPr varScale="1">
        <p:scale>
          <a:sx n="80" d="100"/>
          <a:sy n="80" d="100"/>
        </p:scale>
        <p:origin x="1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95F2A-9912-4EB7-BEC7-C73E1A29F54B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altLang="zh-CN" sz="1100">
                <a:solidFill>
                  <a:srgbClr val="000000"/>
                </a:solidFill>
                <a:latin typeface="Calibri" panose="020F0502020204030204" pitchFamily="34" charset="0"/>
              </a:rPr>
              <a:t>Presentation classification is </a:t>
            </a:r>
            <a:r>
              <a:rPr lang="en-US" altLang="zh-CN" sz="1100" b="1">
                <a:solidFill>
                  <a:srgbClr val="000000"/>
                </a:solidFill>
                <a:latin typeface="Calibri" panose="020F0502020204030204" pitchFamily="34" charset="0"/>
              </a:rPr>
              <a:t>Internal.</a:t>
            </a:r>
            <a:r>
              <a:rPr lang="en-US" altLang="zh-CN" sz="1100">
                <a:solidFill>
                  <a:srgbClr val="000000"/>
                </a:solidFill>
                <a:latin typeface="Calibri" panose="020F0502020204030204" pitchFamily="34" charset="0"/>
              </a:rPr>
              <a:t> Do not distribute to third parties without approval.</a:t>
            </a:r>
            <a:endParaRPr lang="zh-CN" alt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D6408-2B65-48A6-97B7-07ACC77E6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7CF3-BA1E-46AF-AB19-80D316F98285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100" b="0" i="0" u="none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112D7-EFBF-4E62-90E4-A5FE39C6DB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6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Presentation classification is </a:t>
            </a:r>
            <a:r>
              <a:rPr lang="en-US" altLang="zh-CN" b="1"/>
              <a:t>Internal.</a:t>
            </a:r>
            <a:r>
              <a:rPr lang="en-US" altLang="zh-CN"/>
              <a:t> Do not distribute to third parties without approval.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12D7-EFBF-4E62-90E4-A5FE39C6DB5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/>
              <a:t>Presentation classification is Internal. Do not distribute to third parties without approval.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260C0-2D76-5B49-8F7C-3E0F85323C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0945" y="2484120"/>
            <a:ext cx="4690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测试驱动开发</a:t>
            </a:r>
            <a:r>
              <a:rPr lang="en-US" altLang="zh-CN" sz="3200" dirty="0"/>
              <a:t>	Mockito 2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197090" y="3703955"/>
            <a:ext cx="3190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讲师：</a:t>
            </a:r>
            <a:r>
              <a:rPr lang="en-US" altLang="zh-CN" sz="2000" dirty="0"/>
              <a:t>Ray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095" y="2454909"/>
            <a:ext cx="203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41770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095" y="2454909"/>
            <a:ext cx="203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谢谢大家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91610" y="4484370"/>
            <a:ext cx="4070985" cy="2160905"/>
            <a:chOff x="6286" y="7062"/>
            <a:chExt cx="6411" cy="3403"/>
          </a:xfrm>
        </p:grpSpPr>
        <p:sp>
          <p:nvSpPr>
            <p:cNvPr id="3" name="文本框 2"/>
            <p:cNvSpPr txBox="1"/>
            <p:nvPr/>
          </p:nvSpPr>
          <p:spPr>
            <a:xfrm>
              <a:off x="9609" y="9933"/>
              <a:ext cx="3088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QQ</a:t>
              </a:r>
              <a:r>
                <a:rPr lang="zh-CN" altLang="en-US" sz="1600" dirty="0"/>
                <a:t>群：</a:t>
              </a:r>
              <a:r>
                <a:rPr lang="en-US" altLang="zh-CN" sz="1600" dirty="0"/>
                <a:t>979438600</a:t>
              </a:r>
              <a:endParaRPr lang="zh-CN" altLang="en-US" sz="16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0" y="7062"/>
              <a:ext cx="2835" cy="2835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6286" y="9933"/>
              <a:ext cx="3088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微信：薇薇老师</a:t>
              </a:r>
            </a:p>
          </p:txBody>
        </p:sp>
        <p:pic>
          <p:nvPicPr>
            <p:cNvPr id="7" name="图片 6" descr="郑伟伟_微信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" y="7296"/>
              <a:ext cx="2365" cy="23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课程目录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2175" y="1572617"/>
            <a:ext cx="5932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/>
              <a:t>概念介绍</a:t>
            </a:r>
          </a:p>
          <a:p>
            <a:pPr>
              <a:lnSpc>
                <a:spcPct val="150000"/>
              </a:lnSpc>
            </a:pPr>
            <a:r>
              <a:rPr lang="zh-CN" sz="1600" dirty="0"/>
              <a:t>案例介绍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Mock&amp;Stubbing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Argument </a:t>
            </a:r>
            <a:r>
              <a:rPr lang="en-US" altLang="zh-CN" sz="1600" dirty="0" smtClean="0"/>
              <a:t>Matchers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Verifications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Mock Settings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ArgumentCaptor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Spies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Mockito</a:t>
            </a:r>
            <a:r>
              <a:rPr lang="en-US" altLang="zh-CN" sz="1600" dirty="0" smtClean="0"/>
              <a:t> java8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引入</a:t>
            </a:r>
            <a:r>
              <a:rPr lang="en-US" altLang="zh-CN" sz="1600" dirty="0" err="1" smtClean="0"/>
              <a:t>PowerMock</a:t>
            </a:r>
            <a:endParaRPr lang="en-US" altLang="zh-CN" sz="16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概念介绍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66134" y="1963777"/>
            <a:ext cx="691895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Test Doubles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Mock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Stubbing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Spies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Dummy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Fake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oncep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2636520"/>
            <a:ext cx="1871980" cy="84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Mock &amp; Stubbing</a:t>
            </a:r>
            <a:r>
              <a:rPr lang="zh-CN" altLang="en-US" sz="2800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1999" y="1280367"/>
            <a:ext cx="76708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初始化</a:t>
            </a:r>
            <a:r>
              <a:rPr lang="en-US" altLang="zh-CN" sz="2000" dirty="0"/>
              <a:t>Mock</a:t>
            </a:r>
            <a:r>
              <a:rPr lang="zh-CN" altLang="en-US" sz="2000" dirty="0"/>
              <a:t>对象的方式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通过</a:t>
            </a:r>
            <a:r>
              <a:rPr lang="en-US" altLang="zh-CN" sz="1600" dirty="0"/>
              <a:t>Mockito.mock(Class clazz)</a:t>
            </a:r>
            <a:r>
              <a:rPr lang="zh-CN" altLang="en-US" sz="1600" dirty="0"/>
              <a:t>方法初始化</a:t>
            </a:r>
            <a:r>
              <a:rPr lang="en-US" altLang="zh-CN" sz="1600" dirty="0"/>
              <a:t>mock</a:t>
            </a:r>
            <a:r>
              <a:rPr lang="zh-CN" altLang="en-US" sz="1600" dirty="0"/>
              <a:t>对象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使用注解</a:t>
            </a:r>
            <a:r>
              <a:rPr lang="en-US" altLang="zh-CN" sz="1600" dirty="0"/>
              <a:t>@Mock</a:t>
            </a:r>
            <a:r>
              <a:rPr lang="zh-CN" altLang="en-US" sz="1600" dirty="0"/>
              <a:t>初始化</a:t>
            </a:r>
            <a:r>
              <a:rPr lang="en-US" altLang="zh-CN" sz="1600" dirty="0"/>
              <a:t>mock</a:t>
            </a:r>
            <a:r>
              <a:rPr lang="zh-CN" altLang="en-US" sz="1600" dirty="0"/>
              <a:t>对</a:t>
            </a:r>
            <a:r>
              <a:rPr lang="zh-CN" altLang="en-US" sz="1600" dirty="0" smtClean="0"/>
              <a:t>象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</a:t>
            </a:r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Mockito.mockConstruction</a:t>
            </a:r>
            <a:r>
              <a:rPr lang="en-US" altLang="zh-CN" sz="1600" dirty="0" smtClean="0"/>
              <a:t>(…)</a:t>
            </a:r>
            <a:endParaRPr lang="zh-CN" altLang="en-US" sz="16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注意点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 dirty="0"/>
              <a:t>不能对</a:t>
            </a:r>
            <a:r>
              <a:rPr lang="en-US" altLang="zh-CN" sz="1600" dirty="0"/>
              <a:t>final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enum</a:t>
            </a:r>
            <a:r>
              <a:rPr lang="zh-CN" altLang="en-US" sz="1600" dirty="0" smtClean="0"/>
              <a:t>修饰的类进</a:t>
            </a:r>
            <a:r>
              <a:rPr lang="zh-CN" altLang="en-US" sz="1600" dirty="0"/>
              <a:t>行</a:t>
            </a:r>
            <a:r>
              <a:rPr lang="en-US" altLang="zh-CN" sz="1600" dirty="0" smtClean="0"/>
              <a:t>mock</a:t>
            </a:r>
            <a:r>
              <a:rPr lang="zh-CN" altLang="en-US" sz="1600" dirty="0" smtClean="0"/>
              <a:t>（如有必要，可以使用</a:t>
            </a:r>
            <a:r>
              <a:rPr lang="en-US" altLang="zh-CN" sz="1600" dirty="0" err="1" smtClean="0"/>
              <a:t>mockito</a:t>
            </a:r>
            <a:r>
              <a:rPr lang="en-US" altLang="zh-CN" sz="1600" dirty="0" smtClean="0"/>
              <a:t>-inline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mock</a:t>
            </a:r>
            <a:r>
              <a:rPr lang="zh-CN" altLang="en-US" sz="1600" dirty="0"/>
              <a:t>对象初始化后，会记录所有</a:t>
            </a:r>
            <a:r>
              <a:rPr lang="en-US" altLang="zh-CN" sz="1600" dirty="0"/>
              <a:t>mock</a:t>
            </a:r>
            <a:r>
              <a:rPr lang="zh-CN" altLang="en-US" sz="1600" dirty="0"/>
              <a:t>对象的操作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mock</a:t>
            </a:r>
            <a:r>
              <a:rPr lang="zh-CN" altLang="en-US" sz="1600" dirty="0"/>
              <a:t>对象通常与</a:t>
            </a:r>
            <a:r>
              <a:rPr lang="en-US" altLang="zh-CN" sz="1600" dirty="0"/>
              <a:t>verifications</a:t>
            </a:r>
            <a:r>
              <a:rPr lang="zh-CN" altLang="en-US" sz="1600" dirty="0"/>
              <a:t>结合使用，用于验证</a:t>
            </a:r>
            <a:r>
              <a:rPr lang="en-US" altLang="zh-CN" sz="1600" dirty="0"/>
              <a:t>mock</a:t>
            </a:r>
            <a:r>
              <a:rPr lang="zh-CN" altLang="en-US" sz="1600" dirty="0"/>
              <a:t>的行为是否符合预期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mock</a:t>
            </a:r>
            <a:r>
              <a:rPr lang="zh-CN" altLang="en-US" sz="1600" dirty="0"/>
              <a:t>对象方法默认返回值包括：对象类型为</a:t>
            </a:r>
            <a:r>
              <a:rPr lang="en-US" altLang="zh-CN" sz="1600" dirty="0"/>
              <a:t>null</a:t>
            </a:r>
            <a:r>
              <a:rPr lang="zh-CN" altLang="en-US" sz="1600" dirty="0"/>
              <a:t>，基本数据类型为</a:t>
            </a:r>
            <a:r>
              <a:rPr lang="en-US" altLang="zh-CN" sz="1600" dirty="0"/>
              <a:t>0</a:t>
            </a:r>
            <a:r>
              <a:rPr lang="zh-CN" altLang="en-US" sz="1600" dirty="0"/>
              <a:t>，</a:t>
            </a:r>
            <a:r>
              <a:rPr lang="en-US" altLang="zh-CN" sz="1600" dirty="0"/>
              <a:t>boolean</a:t>
            </a:r>
            <a:r>
              <a:rPr lang="zh-CN" altLang="en-US" sz="1600" dirty="0"/>
              <a:t>值</a:t>
            </a:r>
            <a:r>
              <a:rPr lang="en-US" altLang="zh-CN" sz="1600" dirty="0"/>
              <a:t>false</a:t>
            </a:r>
            <a:r>
              <a:rPr lang="zh-CN" altLang="en-US" sz="1600" dirty="0"/>
              <a:t>，集合类型为空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00480" y="2521585"/>
            <a:ext cx="90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Mock &amp; Stubbing</a:t>
            </a:r>
            <a:r>
              <a:rPr lang="zh-CN" altLang="en-US" sz="2800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6444" y="1102567"/>
            <a:ext cx="69189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Stub</a:t>
            </a:r>
            <a:r>
              <a:rPr lang="zh-CN" altLang="en-US" sz="2000" dirty="0"/>
              <a:t>方法的方式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使用OngoingStubbing中</a:t>
            </a:r>
            <a:r>
              <a:rPr lang="en-US" altLang="zh-CN" sz="1600" dirty="0"/>
              <a:t>then</a:t>
            </a:r>
            <a:r>
              <a:rPr lang="zh-CN" altLang="en-US" sz="1600" dirty="0"/>
              <a:t>系列方法为对象方法打桩，使用</a:t>
            </a:r>
            <a:r>
              <a:rPr lang="en-US" altLang="zh-CN" sz="1600" dirty="0"/>
              <a:t>Mockito.when(T mock)</a:t>
            </a:r>
            <a:r>
              <a:rPr lang="zh-CN" altLang="en-US" sz="1600" dirty="0"/>
              <a:t>方法获取该对象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使用BaseStubber中</a:t>
            </a:r>
            <a:r>
              <a:rPr lang="en-US" altLang="zh-CN" sz="1600" dirty="0"/>
              <a:t>do</a:t>
            </a:r>
            <a:r>
              <a:rPr lang="zh-CN" altLang="en-US" sz="1600" dirty="0"/>
              <a:t>系列方法完成</a:t>
            </a:r>
            <a:r>
              <a:rPr lang="en-US" altLang="zh-CN" sz="1600" dirty="0"/>
              <a:t>stubbing</a:t>
            </a:r>
            <a:r>
              <a:rPr lang="zh-CN" altLang="en-US" sz="1600" dirty="0"/>
              <a:t>，使用</a:t>
            </a:r>
            <a:r>
              <a:rPr lang="en-US" altLang="zh-CN" sz="1600" dirty="0"/>
              <a:t>Mockito.doXXX</a:t>
            </a:r>
            <a:r>
              <a:rPr lang="zh-CN" altLang="en-US" sz="1600" dirty="0"/>
              <a:t>方法获取该对象</a:t>
            </a:r>
            <a:endParaRPr lang="zh-CN" altLang="en-US" sz="20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/>
              <a:t>注意事项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不能对</a:t>
            </a:r>
            <a:r>
              <a:rPr lang="en-US" altLang="zh-CN" sz="1600" strike="sngStrike" dirty="0" smtClean="0"/>
              <a:t>final</a:t>
            </a:r>
            <a:r>
              <a:rPr lang="en-US" altLang="zh-CN" sz="1600" dirty="0" smtClean="0"/>
              <a:t>, private</a:t>
            </a:r>
            <a:r>
              <a:rPr lang="zh-CN" altLang="en-US" sz="1600" dirty="0" smtClean="0"/>
              <a:t>修饰的方法</a:t>
            </a:r>
            <a:r>
              <a:rPr lang="zh-CN" altLang="en-US" sz="1600" strike="sngStrike" dirty="0" smtClean="0"/>
              <a:t>及</a:t>
            </a:r>
            <a:r>
              <a:rPr lang="en-US" altLang="zh-CN" sz="1600" strike="sngStrike" dirty="0" smtClean="0"/>
              <a:t>non-public</a:t>
            </a:r>
            <a:r>
              <a:rPr lang="zh-CN" altLang="en-US" sz="1600" strike="sngStrike" dirty="0" smtClean="0"/>
              <a:t>父类的方法</a:t>
            </a:r>
            <a:r>
              <a:rPr lang="zh-CN" altLang="en-US" sz="1600" dirty="0" smtClean="0"/>
              <a:t>打</a:t>
            </a:r>
            <a:r>
              <a:rPr lang="zh-CN" altLang="en-US" sz="1600" dirty="0"/>
              <a:t>桩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 dirty="0" smtClean="0"/>
              <a:t>一</a:t>
            </a:r>
            <a:r>
              <a:rPr lang="zh-CN" sz="1600" dirty="0"/>
              <a:t>旦使用</a:t>
            </a:r>
            <a:r>
              <a:rPr lang="en-US" altLang="zh-CN" sz="1600" dirty="0"/>
              <a:t>stub</a:t>
            </a:r>
            <a:r>
              <a:rPr lang="zh-CN" altLang="en-US" sz="1600" dirty="0"/>
              <a:t>对指定对象方法打桩后，在调用该</a:t>
            </a:r>
            <a:r>
              <a:rPr lang="en-US" altLang="zh-CN" sz="1600" dirty="0"/>
              <a:t>mock</a:t>
            </a:r>
            <a:r>
              <a:rPr lang="zh-CN" altLang="en-US" sz="1600" dirty="0"/>
              <a:t>对象方法时，总是返回同样的值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 dirty="0"/>
              <a:t>对同一对象方法且相同方法参数，进行多次</a:t>
            </a:r>
            <a:r>
              <a:rPr lang="en-US" altLang="zh-CN" sz="1600" dirty="0"/>
              <a:t>stubbing</a:t>
            </a:r>
            <a:r>
              <a:rPr lang="zh-CN" altLang="en-US" sz="1600" dirty="0"/>
              <a:t>后，仅最后一次</a:t>
            </a:r>
            <a:r>
              <a:rPr lang="en-US" altLang="zh-CN" sz="1600" dirty="0"/>
              <a:t>stubbing</a:t>
            </a:r>
            <a:r>
              <a:rPr lang="zh-CN" altLang="en-US" sz="1600" dirty="0"/>
              <a:t>生效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如需对同一方法进行多次</a:t>
            </a:r>
            <a:r>
              <a:rPr lang="en-US" altLang="zh-CN" sz="1600" dirty="0"/>
              <a:t>stubbing</a:t>
            </a:r>
            <a:r>
              <a:rPr lang="zh-CN" altLang="en-US" sz="1600" dirty="0"/>
              <a:t>，可以使用</a:t>
            </a:r>
            <a:r>
              <a:rPr lang="en-US" altLang="zh-CN" sz="1600" dirty="0"/>
              <a:t>consecutive stubbing</a:t>
            </a:r>
            <a:r>
              <a:rPr lang="zh-CN" altLang="en-US" sz="1600" dirty="0"/>
              <a:t>方式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Do</a:t>
            </a:r>
            <a:r>
              <a:rPr lang="zh-CN" altLang="en-US" sz="1600" dirty="0"/>
              <a:t>家族</a:t>
            </a:r>
            <a:r>
              <a:rPr lang="en-US" altLang="zh-CN" sz="1600" dirty="0" smtClean="0"/>
              <a:t>stubbing</a:t>
            </a:r>
            <a:r>
              <a:rPr lang="zh-CN" altLang="en-US" sz="1600" dirty="0"/>
              <a:t>方法可以对返回类型为空的方法进行打桩、为</a:t>
            </a:r>
            <a:r>
              <a:rPr lang="en-US" altLang="zh-CN" sz="1600" dirty="0"/>
              <a:t>Spy</a:t>
            </a:r>
            <a:r>
              <a:rPr lang="zh-CN" altLang="en-US" sz="1600" dirty="0"/>
              <a:t>对象打桩，而</a:t>
            </a:r>
            <a:r>
              <a:rPr lang="en-US" altLang="zh-CN" sz="1600" dirty="0"/>
              <a:t>then</a:t>
            </a:r>
            <a:r>
              <a:rPr lang="zh-CN" altLang="en-US" sz="1600" dirty="0"/>
              <a:t>系列方法不可以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00480" y="252158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Stubbing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Mock &amp; Stubbing</a:t>
            </a:r>
            <a:r>
              <a:rPr lang="zh-CN" altLang="en-US" sz="2800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6444" y="1102567"/>
            <a:ext cx="798440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when… then… 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	when(</a:t>
            </a:r>
            <a:r>
              <a:rPr lang="en-US" altLang="zh-CN" sz="1600" dirty="0" err="1" smtClean="0"/>
              <a:t>mocked.say</a:t>
            </a:r>
            <a:r>
              <a:rPr lang="en-US" altLang="zh-CN" sz="1600" dirty="0"/>
              <a:t>()).</a:t>
            </a:r>
            <a:r>
              <a:rPr lang="en-US" altLang="zh-CN" sz="1600" dirty="0" err="1"/>
              <a:t>thenReturn</a:t>
            </a:r>
            <a:r>
              <a:rPr lang="en-US" altLang="zh-CN" sz="1600" dirty="0"/>
              <a:t>("mock world</a:t>
            </a:r>
            <a:r>
              <a:rPr lang="en-US" altLang="zh-CN" sz="1600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	when(</a:t>
            </a:r>
            <a:r>
              <a:rPr lang="en-US" altLang="zh-CN" sz="1600" dirty="0" err="1" smtClean="0"/>
              <a:t>mocked.say</a:t>
            </a:r>
            <a:r>
              <a:rPr lang="en-US" altLang="zh-CN" sz="1600" dirty="0"/>
              <a:t>()).</a:t>
            </a:r>
            <a:r>
              <a:rPr lang="en-US" altLang="zh-CN" sz="1600" dirty="0" err="1"/>
              <a:t>thenThrow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RuntimeException</a:t>
            </a:r>
            <a:r>
              <a:rPr lang="en-US" altLang="zh-CN" sz="1600" dirty="0" smtClean="0"/>
              <a:t>());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doXXX</a:t>
            </a:r>
            <a:r>
              <a:rPr lang="en-US" altLang="zh-CN" dirty="0" smtClean="0"/>
              <a:t>…when… 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doReturn</a:t>
            </a:r>
            <a:r>
              <a:rPr lang="en-US" altLang="zh-CN" sz="1600" dirty="0"/>
              <a:t>()|</a:t>
            </a:r>
            <a:r>
              <a:rPr lang="en-US" altLang="zh-CN" sz="1600" dirty="0" err="1"/>
              <a:t>doThrow</a:t>
            </a:r>
            <a:r>
              <a:rPr lang="en-US" altLang="zh-CN" sz="1600" dirty="0"/>
              <a:t>()| </a:t>
            </a:r>
            <a:r>
              <a:rPr lang="en-US" altLang="zh-CN" sz="1600" dirty="0" err="1"/>
              <a:t>doAnswer</a:t>
            </a:r>
            <a:r>
              <a:rPr lang="en-US" altLang="zh-CN" sz="1600" dirty="0"/>
              <a:t>()|</a:t>
            </a:r>
            <a:r>
              <a:rPr lang="en-US" altLang="zh-CN" sz="1600" dirty="0" err="1"/>
              <a:t>doNothing</a:t>
            </a:r>
            <a:r>
              <a:rPr lang="en-US" altLang="zh-CN" sz="1600" dirty="0"/>
              <a:t>()|</a:t>
            </a:r>
            <a:r>
              <a:rPr lang="en-US" altLang="zh-CN" sz="1600" dirty="0" err="1"/>
              <a:t>doCallRealMethod</a:t>
            </a:r>
            <a:r>
              <a:rPr lang="en-US" altLang="zh-CN" sz="1600" dirty="0"/>
              <a:t>()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连</a:t>
            </a:r>
            <a:r>
              <a:rPr lang="zh-CN" altLang="en-US" dirty="0" smtClean="0"/>
              <a:t>续的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z="1600"/>
              <a:t> </a:t>
            </a:r>
            <a:r>
              <a:rPr lang="en-US" altLang="zh-CN" sz="1600" smtClean="0"/>
              <a:t>       when(</a:t>
            </a:r>
            <a:r>
              <a:rPr lang="en-US" altLang="zh-CN" sz="1600" dirty="0" err="1" smtClean="0"/>
              <a:t>mocked.say</a:t>
            </a:r>
            <a:r>
              <a:rPr lang="en-US" altLang="zh-CN" sz="1600" dirty="0"/>
              <a:t>()).</a:t>
            </a:r>
            <a:r>
              <a:rPr lang="en-US" altLang="zh-CN" sz="1600" dirty="0" err="1"/>
              <a:t>thenReturn</a:t>
            </a:r>
            <a:r>
              <a:rPr lang="en-US" altLang="zh-CN" sz="1600" dirty="0"/>
              <a:t>("mock world</a:t>
            </a:r>
            <a:r>
              <a:rPr lang="en-US" altLang="zh-CN" sz="160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.</a:t>
            </a:r>
            <a:r>
              <a:rPr lang="en-US" altLang="zh-CN" sz="1600" dirty="0" err="1" smtClean="0"/>
              <a:t>thenThrow</a:t>
            </a:r>
            <a:r>
              <a:rPr lang="en-US" altLang="zh-CN" sz="1600" dirty="0" smtClean="0"/>
              <a:t>(new </a:t>
            </a:r>
            <a:r>
              <a:rPr lang="en-US" altLang="zh-CN" sz="1600" dirty="0" err="1"/>
              <a:t>RuntimeException</a:t>
            </a:r>
            <a:r>
              <a:rPr lang="en-US" altLang="zh-CN" sz="1600" dirty="0" smtClean="0"/>
              <a:t>());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/>
              <a:t>doNothing</a:t>
            </a:r>
            <a:r>
              <a:rPr lang="en-US" altLang="zh-CN" sz="16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	.</a:t>
            </a:r>
            <a:r>
              <a:rPr lang="en-US" altLang="zh-CN" sz="1600" dirty="0" err="1"/>
              <a:t>doThrow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RuntimeException</a:t>
            </a:r>
            <a:r>
              <a:rPr lang="en-US" altLang="zh-CN" sz="1600" dirty="0"/>
              <a:t>())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	.</a:t>
            </a:r>
            <a:r>
              <a:rPr lang="en-US" altLang="zh-CN" sz="1600" dirty="0"/>
              <a:t>when(mock).</a:t>
            </a:r>
            <a:r>
              <a:rPr lang="en-US" altLang="zh-CN" sz="1600" dirty="0" err="1"/>
              <a:t>someVoidMethod</a:t>
            </a:r>
            <a:r>
              <a:rPr lang="en-US" altLang="zh-CN" sz="1600" dirty="0"/>
              <a:t>();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00480" y="2521585"/>
            <a:ext cx="119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Stubbing</a:t>
            </a:r>
          </a:p>
        </p:txBody>
      </p:sp>
    </p:spTree>
    <p:extLst>
      <p:ext uri="{BB962C8B-B14F-4D97-AF65-F5344CB8AC3E}">
        <p14:creationId xmlns:p14="http://schemas.microsoft.com/office/powerpoint/2010/main" val="18896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Argument Mathers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91839" y="1280367"/>
            <a:ext cx="6918957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</a:t>
            </a:r>
            <a:r>
              <a:rPr lang="en-US" altLang="zh-CN" sz="1600" dirty="0"/>
              <a:t>mock</a:t>
            </a:r>
            <a:r>
              <a:rPr lang="zh-CN" altLang="en-US" sz="1600" dirty="0"/>
              <a:t>对象进行打桩时，指定方法参数匹配模式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</a:t>
            </a:r>
            <a:r>
              <a:rPr lang="en-US" altLang="zh-CN" sz="1600" dirty="0"/>
              <a:t>mock</a:t>
            </a:r>
            <a:r>
              <a:rPr lang="zh-CN" altLang="en-US" sz="1600" dirty="0"/>
              <a:t>对象进行行为验证时，使用</a:t>
            </a:r>
            <a:r>
              <a:rPr lang="zh-CN" sz="1600" dirty="0"/>
              <a:t>参数模型匹配方法调用情况</a:t>
            </a:r>
            <a:endParaRPr lang="zh-CN" altLang="en-US" sz="20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/>
              <a:t>注意事项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一旦使用</a:t>
            </a:r>
            <a:r>
              <a:rPr lang="en-US" altLang="zh-CN" sz="1600" dirty="0"/>
              <a:t>argument matcher</a:t>
            </a:r>
            <a:r>
              <a:rPr lang="zh-CN" altLang="en-US" sz="1600" dirty="0"/>
              <a:t>进行参数匹配，所有方法参数均须使用</a:t>
            </a:r>
            <a:r>
              <a:rPr lang="en-US" altLang="zh-CN" sz="1600" dirty="0"/>
              <a:t>argument matchers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除了在</a:t>
            </a:r>
            <a:r>
              <a:rPr lang="en-US" altLang="zh-CN" sz="1600" dirty="0"/>
              <a:t>verify</a:t>
            </a:r>
            <a:r>
              <a:rPr lang="zh-CN" altLang="en-US" sz="1600" dirty="0"/>
              <a:t>及</a:t>
            </a:r>
            <a:r>
              <a:rPr lang="en-US" altLang="zh-CN" sz="1600" dirty="0"/>
              <a:t>stubbed</a:t>
            </a:r>
            <a:r>
              <a:rPr lang="zh-CN" altLang="en-US" sz="1600" dirty="0"/>
              <a:t>方法中，禁用</a:t>
            </a:r>
            <a:r>
              <a:rPr lang="en-US" altLang="zh-CN" sz="1600" dirty="0"/>
              <a:t>argument matchers</a:t>
            </a:r>
            <a:r>
              <a:rPr lang="zh-CN" altLang="en-US" sz="1600" dirty="0"/>
              <a:t>，所有</a:t>
            </a:r>
            <a:r>
              <a:rPr lang="en-US" altLang="zh-CN" sz="1600" dirty="0"/>
              <a:t>matchers</a:t>
            </a:r>
            <a:r>
              <a:rPr lang="zh-CN" altLang="en-US" sz="1600" dirty="0"/>
              <a:t>返回一个</a:t>
            </a:r>
            <a:r>
              <a:rPr lang="en-US" altLang="zh-CN" sz="1600" dirty="0"/>
              <a:t>dummy</a:t>
            </a:r>
            <a:r>
              <a:rPr lang="zh-CN" altLang="en-US" sz="1600" dirty="0"/>
              <a:t>值，并将</a:t>
            </a:r>
            <a:r>
              <a:rPr lang="en-US" altLang="zh-CN" sz="1600" dirty="0"/>
              <a:t>matchers</a:t>
            </a:r>
            <a:r>
              <a:rPr lang="zh-CN" altLang="en-US" sz="1600" dirty="0"/>
              <a:t>记录到栈中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17245" y="25215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Argument Matchers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Verifications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91839" y="1112092"/>
            <a:ext cx="6918957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验证</a:t>
            </a:r>
            <a:r>
              <a:rPr lang="en-US" altLang="zh-CN" sz="1600" dirty="0"/>
              <a:t>mock</a:t>
            </a:r>
            <a:r>
              <a:rPr lang="zh-CN" altLang="en-US" sz="1600" dirty="0"/>
              <a:t>对象方法的调用情况，包括调用次数，是否调用等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常用验证方法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verify(mock).stubbedMethod()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verify(mock, times(n)).stubbedMethod()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+mn-ea"/>
              </a:rPr>
              <a:t>verify(mock, never()).stubbedMethod()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+mn-ea"/>
              </a:rPr>
              <a:t>verify(mock, atMostOnce()).stubbedMethod()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+mn-ea"/>
              </a:rPr>
              <a:t>verify(mock, atLeastOnce()).stubbedMethod()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+mn-ea"/>
              </a:rPr>
              <a:t>verify(mock, atLeast(n)).stubbedMethod()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+mn-ea"/>
              </a:rPr>
              <a:t>verify(mock, atMost(n)).stubbedMethod()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ym typeface="+mn-ea"/>
              </a:rPr>
              <a:t>verifyNoInteractions(mock)/verifyNoMoreInteractions(mock)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使用InOrder验证</a:t>
            </a:r>
            <a:r>
              <a:rPr lang="en-US" altLang="zh-CN" sz="1600" dirty="0"/>
              <a:t> mock </a:t>
            </a:r>
            <a:r>
              <a:rPr lang="zh-CN" altLang="en-US" sz="1600" dirty="0"/>
              <a:t>对象方法的调用顺序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14755" y="2516505"/>
            <a:ext cx="146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Verifications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530" y="127635"/>
            <a:ext cx="593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Spying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91840" y="1101725"/>
            <a:ext cx="86137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对真实对象方法进行打桩及行为验证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示例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/>
              <a:t>    CalculatorApplication calcApp = new CalculatorApplication(new CalculatorServiceImpl());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/>
              <a:t>    </a:t>
            </a:r>
            <a:r>
              <a:rPr lang="zh-CN" altLang="en-US" sz="1600" dirty="0">
                <a:sym typeface="+mn-ea"/>
              </a:rPr>
              <a:t>CalculatorApplication </a:t>
            </a:r>
            <a:r>
              <a:rPr lang="en-US" altLang="zh-CN" sz="1600" dirty="0">
                <a:sym typeface="+mn-ea"/>
              </a:rPr>
              <a:t>spyC</a:t>
            </a:r>
            <a:r>
              <a:rPr lang="zh-CN" altLang="en-US" sz="1600" dirty="0">
                <a:sym typeface="+mn-ea"/>
              </a:rPr>
              <a:t>alcApp</a:t>
            </a:r>
            <a:r>
              <a:rPr lang="en-US" altLang="zh-CN" sz="1600" dirty="0">
                <a:sym typeface="+mn-ea"/>
              </a:rPr>
              <a:t> = spy(calcApp);</a:t>
            </a:r>
            <a:endParaRPr lang="zh-CN" altLang="en-US" sz="16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ym typeface="+mn-ea"/>
              </a:rPr>
              <a:t>    when(calcApp.add(anyInt(), anyInt())).thenReturn(2);</a:t>
            </a:r>
            <a:endParaRPr lang="zh-CN" altLang="en-US" sz="16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ym typeface="+mn-ea"/>
              </a:rPr>
              <a:t>    assertEquals(2, calcApp.add(1, 1));</a:t>
            </a:r>
            <a:endParaRPr lang="zh-CN" altLang="en-US" sz="16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ym typeface="+mn-ea"/>
              </a:rPr>
              <a:t>    verify(calcApp, times(1)).add(anyInt(), anyInt());</a:t>
            </a: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30530" y="711200"/>
            <a:ext cx="10398760" cy="0"/>
          </a:xfrm>
          <a:prstGeom prst="line">
            <a:avLst/>
          </a:prstGeom>
          <a:ln w="12700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65450" y="1280160"/>
            <a:ext cx="0" cy="4307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resentation classification is Internal. Do not distribute to third parties without approval."/>
  <p:tag name="BJHEADERFOOTERTEXTMARKING" val="Presentation classification is Internal. Do not distribute to third parties without approval.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1184</Words>
  <Application>Microsoft Office PowerPoint</Application>
  <PresentationFormat>Widescreen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Ray Xu</cp:lastModifiedBy>
  <cp:revision>206</cp:revision>
  <dcterms:created xsi:type="dcterms:W3CDTF">2020-06-25T03:32:00Z</dcterms:created>
  <dcterms:modified xsi:type="dcterms:W3CDTF">2022-08-15T02:56:26Z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5081b663-6d9c-4f06-9bc6-7f50c7458ca2</vt:lpwstr>
  </property>
  <property fmtid="{D5CDD505-2E9C-101B-9397-08002B2CF9AE}" pid="3" name="bjSaver">
    <vt:lpwstr>Icp2V9Pb7VCTruCGo2wpsDDLLlZfhSl3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policy="695c2824-7032-4a7f-a3c9-7c530b99adfb" origin="userSelected" xmlns="http://www.boldonj</vt:lpwstr>
  </property>
  <property fmtid="{D5CDD505-2E9C-101B-9397-08002B2CF9AE}" pid="5" name="bjDocumentLabelXML-0">
    <vt:lpwstr>ames.com/2008/01/sie/internal/label"&gt;&lt;element uid="id_classification_generalbusiness" value="" /&gt;&lt;/sisl&gt;</vt:lpwstr>
  </property>
  <property fmtid="{D5CDD505-2E9C-101B-9397-08002B2CF9AE}" pid="6" name="bjDocumentSecurityLabel">
    <vt:lpwstr>Internal</vt:lpwstr>
  </property>
  <property fmtid="{D5CDD505-2E9C-101B-9397-08002B2CF9AE}" pid="7" name="KSOProductBuildVer">
    <vt:lpwstr>2052-11.1.0.10578</vt:lpwstr>
  </property>
  <property fmtid="{D5CDD505-2E9C-101B-9397-08002B2CF9AE}" pid="8" name="ICV">
    <vt:lpwstr>6DC59FC8D13146A8B5E48DAABDBA0217</vt:lpwstr>
  </property>
</Properties>
</file>