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71" r:id="rId4"/>
    <p:sldId id="261" r:id="rId5"/>
    <p:sldId id="275" r:id="rId6"/>
    <p:sldId id="272" r:id="rId7"/>
    <p:sldId id="273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1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99" autoAdjust="0"/>
    <p:restoredTop sz="94826" autoAdjust="0"/>
  </p:normalViewPr>
  <p:slideViewPr>
    <p:cSldViewPr snapToGrid="0" snapToObjects="1">
      <p:cViewPr varScale="1">
        <p:scale>
          <a:sx n="80" d="100"/>
          <a:sy n="80" d="100"/>
        </p:scale>
        <p:origin x="5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95F2A-9912-4EB7-BEC7-C73E1A29F54B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altLang="zh-CN" sz="1100">
                <a:solidFill>
                  <a:srgbClr val="000000"/>
                </a:solidFill>
                <a:latin typeface="Calibri" panose="020F0502020204030204" pitchFamily="34" charset="0"/>
              </a:rPr>
              <a:t>Presentation classification is </a:t>
            </a:r>
            <a:r>
              <a:rPr lang="en-US" altLang="zh-CN" sz="1100" b="1">
                <a:solidFill>
                  <a:srgbClr val="000000"/>
                </a:solidFill>
                <a:latin typeface="Calibri" panose="020F0502020204030204" pitchFamily="34" charset="0"/>
              </a:rPr>
              <a:t>Internal.</a:t>
            </a:r>
            <a:r>
              <a:rPr lang="en-US" altLang="zh-CN" sz="1100">
                <a:solidFill>
                  <a:srgbClr val="000000"/>
                </a:solidFill>
                <a:latin typeface="Calibri" panose="020F0502020204030204" pitchFamily="34" charset="0"/>
              </a:rPr>
              <a:t> Do not distribute to third parties without approval.</a:t>
            </a:r>
            <a:endParaRPr lang="zh-CN" altLang="en-US" sz="11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D6408-2B65-48A6-97B7-07ACC77E6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77CF3-BA1E-46AF-AB19-80D316F98285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z="1100" b="0" i="0" u="none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112D7-EFBF-4E62-90E4-A5FE39C6DB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184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4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14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319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85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504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16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47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286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273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1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Presentation classification is Internal. Do not distribute to third parties without approval.</a:t>
            </a:r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260C0-2D76-5B49-8F7C-3E0F85323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Presentation classification is Internal. Do not distribute to third parties without approval.</a:t>
            </a:r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260C0-2D76-5B49-8F7C-3E0F85323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Presentation classification is Internal. Do not distribute to third parties without approval.</a:t>
            </a:r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260C0-2D76-5B49-8F7C-3E0F85323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Presentation classification is Internal. Do not distribute to third parties without approval.</a:t>
            </a:r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260C0-2D76-5B49-8F7C-3E0F85323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Presentation classification is Internal. Do not distribute to third parties without approval.</a:t>
            </a:r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260C0-2D76-5B49-8F7C-3E0F85323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Presentation classification is Internal. Do not distribute to third parties without approval.</a:t>
            </a:r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260C0-2D76-5B49-8F7C-3E0F85323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Presentation classification is Internal. Do not distribute to third parties without approval.</a:t>
            </a:r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260C0-2D76-5B49-8F7C-3E0F85323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Presentation classification is Internal. Do not distribute to third parties without approval.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260C0-2D76-5B49-8F7C-3E0F85323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Presentation classification is Internal. Do not distribute to third parties without approval.</a:t>
            </a:r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260C0-2D76-5B49-8F7C-3E0F85323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Presentation classification is Internal. Do not distribute to third parties without approval.</a:t>
            </a:r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260C0-2D76-5B49-8F7C-3E0F85323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32795" y="32385"/>
            <a:ext cx="125920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BF1E31"/>
                </a:solidFill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</a:rPr>
              <a:t>晒酷学院</a:t>
            </a:r>
            <a:endParaRPr lang="zh-CN" altLang="en-US">
              <a:latin typeface="兰亭黑-简" panose="02000000000000000000" charset="-122"/>
              <a:ea typeface="兰亭黑-简" panose="02000000000000000000" charset="-122"/>
              <a:cs typeface="兰亭黑-简" panose="02000000000000000000" charset="-122"/>
            </a:endParaRPr>
          </a:p>
          <a:p>
            <a:r>
              <a:rPr lang="en-US" altLang="zh-CN" b="1">
                <a:solidFill>
                  <a:srgbClr val="BF1E31"/>
                </a:solidFill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</a:rPr>
              <a:t>SHAIKU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88517" y="2196812"/>
            <a:ext cx="4014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软件测试理论基础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07885" y="4443730"/>
            <a:ext cx="3190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讲师：</a:t>
            </a:r>
            <a:r>
              <a:rPr lang="en-US" altLang="zh-CN" sz="2000" dirty="0"/>
              <a:t>Ray</a:t>
            </a:r>
            <a:endParaRPr lang="zh-CN" altLang="en-US" sz="2000" dirty="0"/>
          </a:p>
        </p:txBody>
      </p:sp>
      <p:sp>
        <p:nvSpPr>
          <p:cNvPr id="4" name="文本框 2"/>
          <p:cNvSpPr txBox="1"/>
          <p:nvPr/>
        </p:nvSpPr>
        <p:spPr>
          <a:xfrm>
            <a:off x="1490364" y="6426945"/>
            <a:ext cx="196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QQ</a:t>
            </a:r>
            <a:r>
              <a:rPr lang="zh-CN" altLang="en-US" sz="1400" dirty="0"/>
              <a:t>群：</a:t>
            </a:r>
            <a:r>
              <a:rPr lang="en-US" altLang="zh-CN" sz="1400" dirty="0"/>
              <a:t>979438600</a:t>
            </a:r>
            <a:endParaRPr lang="zh-CN" alt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64" y="5214792"/>
            <a:ext cx="1276175" cy="1276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7" y="5271298"/>
            <a:ext cx="1162482" cy="1132208"/>
          </a:xfrm>
          <a:prstGeom prst="rect">
            <a:avLst/>
          </a:prstGeom>
        </p:spPr>
      </p:pic>
      <p:sp>
        <p:nvSpPr>
          <p:cNvPr id="7" name="文本框 2"/>
          <p:cNvSpPr txBox="1"/>
          <p:nvPr/>
        </p:nvSpPr>
        <p:spPr>
          <a:xfrm>
            <a:off x="0" y="6426945"/>
            <a:ext cx="196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微信：薇薇老师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0530" y="127635"/>
            <a:ext cx="701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  <a:sym typeface="+mn-ea"/>
              </a:rPr>
              <a:t>1.7. </a:t>
            </a:r>
            <a:r>
              <a:rPr lang="zh-CN" altLang="en-US" sz="2800" dirty="0">
                <a:latin typeface="+mn-ea"/>
                <a:sym typeface="+mn-ea"/>
              </a:rPr>
              <a:t>软件生命周期模型</a:t>
            </a:r>
            <a:endParaRPr lang="zh-CN" altLang="en-US" sz="2800" dirty="0"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0530" y="711200"/>
            <a:ext cx="10398760" cy="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01294" y="1836752"/>
            <a:ext cx="82614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瀑布模型（</a:t>
            </a:r>
            <a:r>
              <a:rPr lang="en-US" altLang="zh-CN" dirty="0"/>
              <a:t>Waterfall Model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快速原型模型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增量模型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螺旋模型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7512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0530" y="127635"/>
            <a:ext cx="701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  <a:sym typeface="+mn-ea"/>
              </a:rPr>
              <a:t>1.7.1. </a:t>
            </a:r>
            <a:r>
              <a:rPr lang="zh-CN" altLang="en-US" sz="2800" dirty="0">
                <a:latin typeface="+mn-ea"/>
                <a:sym typeface="+mn-ea"/>
              </a:rPr>
              <a:t>瀑布模型</a:t>
            </a:r>
            <a:endParaRPr lang="zh-CN" altLang="en-US" sz="2800" dirty="0"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0530" y="711200"/>
            <a:ext cx="10398760" cy="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E025629B-C48F-4F2B-B392-CEE1B1A53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31" y="1026594"/>
            <a:ext cx="8402041" cy="560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33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0530" y="127635"/>
            <a:ext cx="701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  <a:sym typeface="+mn-ea"/>
              </a:rPr>
              <a:t>1.7.2. </a:t>
            </a:r>
            <a:r>
              <a:rPr lang="zh-CN" altLang="en-US" sz="2800" dirty="0">
                <a:latin typeface="+mn-ea"/>
                <a:sym typeface="+mn-ea"/>
              </a:rPr>
              <a:t>快速原型模型</a:t>
            </a:r>
            <a:endParaRPr lang="zh-CN" altLang="en-US" sz="2800" dirty="0"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0530" y="711200"/>
            <a:ext cx="10398760" cy="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4A79F423-0FD7-4312-AB6C-5E4E3AB6D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455" y="1209022"/>
            <a:ext cx="6027089" cy="443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2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0530" y="127635"/>
            <a:ext cx="701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  <a:sym typeface="+mn-ea"/>
              </a:rPr>
              <a:t>1.7.3. </a:t>
            </a:r>
            <a:r>
              <a:rPr lang="zh-CN" altLang="en-US" sz="2800" dirty="0">
                <a:latin typeface="+mn-ea"/>
                <a:sym typeface="+mn-ea"/>
              </a:rPr>
              <a:t>增量模型</a:t>
            </a:r>
            <a:endParaRPr lang="zh-CN" altLang="en-US" sz="2800" dirty="0"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0530" y="711200"/>
            <a:ext cx="10398760" cy="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图片包含 游戏机, 照片, 大&#10;&#10;描述已自动生成">
            <a:extLst>
              <a:ext uri="{FF2B5EF4-FFF2-40B4-BE49-F238E27FC236}">
                <a16:creationId xmlns:a16="http://schemas.microsoft.com/office/drawing/2014/main" id="{CDB77FCD-E224-4F4B-A922-D490A0359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153" y="1489433"/>
            <a:ext cx="8057514" cy="38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24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0530" y="127635"/>
            <a:ext cx="701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  <a:sym typeface="+mn-ea"/>
              </a:rPr>
              <a:t>1.7.4. </a:t>
            </a:r>
            <a:r>
              <a:rPr lang="zh-CN" altLang="en-US" sz="2800" dirty="0">
                <a:latin typeface="+mn-ea"/>
                <a:sym typeface="+mn-ea"/>
              </a:rPr>
              <a:t>螺旋模型</a:t>
            </a:r>
            <a:endParaRPr lang="zh-CN" altLang="en-US" sz="2800" dirty="0"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0530" y="711200"/>
            <a:ext cx="10398760" cy="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地图上有字&#10;&#10;描述已自动生成">
            <a:extLst>
              <a:ext uri="{FF2B5EF4-FFF2-40B4-BE49-F238E27FC236}">
                <a16:creationId xmlns:a16="http://schemas.microsoft.com/office/drawing/2014/main" id="{641B2C2C-7378-41F4-854E-C44A1ECF3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758" y="771546"/>
            <a:ext cx="6958025" cy="607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3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78095" y="2454909"/>
            <a:ext cx="2035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谢谢大家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01912" y="6307675"/>
            <a:ext cx="1960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QQ</a:t>
            </a:r>
            <a:r>
              <a:rPr lang="zh-CN" altLang="en-US" sz="1600" dirty="0"/>
              <a:t>群：</a:t>
            </a:r>
            <a:r>
              <a:rPr lang="en-US" altLang="zh-CN" sz="1600" dirty="0"/>
              <a:t>979438600</a:t>
            </a:r>
            <a:endParaRPr lang="zh-CN" alt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692" y="4484237"/>
            <a:ext cx="1800000" cy="18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43" y="4507675"/>
            <a:ext cx="1800000" cy="1753124"/>
          </a:xfrm>
          <a:prstGeom prst="rect">
            <a:avLst/>
          </a:prstGeom>
        </p:spPr>
      </p:pic>
      <p:sp>
        <p:nvSpPr>
          <p:cNvPr id="6" name="文本框 2"/>
          <p:cNvSpPr txBox="1"/>
          <p:nvPr/>
        </p:nvSpPr>
        <p:spPr>
          <a:xfrm>
            <a:off x="3991343" y="6307675"/>
            <a:ext cx="1960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微信：薇薇老师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530" y="127635"/>
            <a:ext cx="5932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课程大纲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29915" y="1954447"/>
            <a:ext cx="59321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400" dirty="0"/>
              <a:t>软件测试基础</a:t>
            </a:r>
            <a:endParaRPr lang="en-US" altLang="zh-CN" sz="2400" dirty="0"/>
          </a:p>
          <a:p>
            <a:pPr marL="457200" indent="-4572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400" dirty="0"/>
              <a:t>黑盒测试用例设计方法</a:t>
            </a:r>
            <a:endParaRPr lang="en-US" altLang="zh-CN" sz="2400" dirty="0"/>
          </a:p>
          <a:p>
            <a:pPr marL="457200" indent="-4572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400" dirty="0"/>
              <a:t>测试用例编写</a:t>
            </a:r>
            <a:endParaRPr lang="en-US" altLang="zh-CN" sz="2400" dirty="0"/>
          </a:p>
          <a:p>
            <a:pPr marL="457200" indent="-4572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400" dirty="0"/>
              <a:t>软件项目管理工具</a:t>
            </a:r>
            <a:endParaRPr lang="en-US" altLang="zh-CN" sz="24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30530" y="711200"/>
            <a:ext cx="10398760" cy="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88517" y="2196812"/>
            <a:ext cx="4014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软件测试基础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07885" y="4443730"/>
            <a:ext cx="3190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讲师：</a:t>
            </a:r>
            <a:r>
              <a:rPr lang="en-US" altLang="zh-CN" sz="2000" dirty="0"/>
              <a:t>Ray</a:t>
            </a:r>
            <a:endParaRPr lang="zh-CN" altLang="en-US" sz="2000" dirty="0"/>
          </a:p>
        </p:txBody>
      </p:sp>
      <p:sp>
        <p:nvSpPr>
          <p:cNvPr id="4" name="文本框 2"/>
          <p:cNvSpPr txBox="1"/>
          <p:nvPr/>
        </p:nvSpPr>
        <p:spPr>
          <a:xfrm>
            <a:off x="1490364" y="6426945"/>
            <a:ext cx="196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QQ</a:t>
            </a:r>
            <a:r>
              <a:rPr lang="zh-CN" altLang="en-US" sz="1400" dirty="0"/>
              <a:t>群：</a:t>
            </a:r>
            <a:r>
              <a:rPr lang="en-US" altLang="zh-CN" sz="1400" dirty="0"/>
              <a:t>979438600</a:t>
            </a:r>
            <a:endParaRPr lang="zh-CN" alt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64" y="5214792"/>
            <a:ext cx="1276175" cy="1276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7" y="5271298"/>
            <a:ext cx="1162482" cy="1132208"/>
          </a:xfrm>
          <a:prstGeom prst="rect">
            <a:avLst/>
          </a:prstGeom>
        </p:spPr>
      </p:pic>
      <p:sp>
        <p:nvSpPr>
          <p:cNvPr id="7" name="文本框 2"/>
          <p:cNvSpPr txBox="1"/>
          <p:nvPr/>
        </p:nvSpPr>
        <p:spPr>
          <a:xfrm>
            <a:off x="0" y="6426945"/>
            <a:ext cx="196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微信：薇薇老师</a:t>
            </a:r>
          </a:p>
        </p:txBody>
      </p:sp>
    </p:spTree>
    <p:extLst>
      <p:ext uri="{BB962C8B-B14F-4D97-AF65-F5344CB8AC3E}">
        <p14:creationId xmlns:p14="http://schemas.microsoft.com/office/powerpoint/2010/main" val="221071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0530" y="127635"/>
            <a:ext cx="701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  <a:sym typeface="+mn-ea"/>
              </a:rPr>
              <a:t>1.1. </a:t>
            </a:r>
            <a:r>
              <a:rPr lang="zh-CN" altLang="en-US" sz="2800" dirty="0">
                <a:latin typeface="+mn-ea"/>
                <a:sym typeface="+mn-ea"/>
              </a:rPr>
              <a:t>什么是软件测试？</a:t>
            </a:r>
            <a:endParaRPr lang="zh-CN" altLang="en-US" sz="2800" dirty="0"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0530" y="711200"/>
            <a:ext cx="10398760" cy="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82310" y="1478943"/>
            <a:ext cx="82614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软件测试定义：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在规定条件下对程序进行操作，以发现错误为目的，对软件质量进行评估。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推荐阅读：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软件测试艺术</a:t>
            </a:r>
            <a:r>
              <a:rPr lang="en-US" altLang="zh-CN" dirty="0"/>
              <a:t>》《</a:t>
            </a:r>
            <a:r>
              <a:rPr lang="zh-CN" altLang="en-US" dirty="0"/>
              <a:t>软件评测师教程</a:t>
            </a:r>
            <a:r>
              <a:rPr lang="en-US" altLang="zh-CN" dirty="0"/>
              <a:t>》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0530" y="127635"/>
            <a:ext cx="701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  <a:sym typeface="+mn-ea"/>
              </a:rPr>
              <a:t>1.2. </a:t>
            </a:r>
            <a:r>
              <a:rPr lang="zh-CN" altLang="en-US" sz="2800" dirty="0">
                <a:latin typeface="+mn-ea"/>
                <a:sym typeface="+mn-ea"/>
              </a:rPr>
              <a:t>软件项目开发流程</a:t>
            </a:r>
            <a:endParaRPr lang="zh-CN" altLang="en-US" sz="2800" dirty="0"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0530" y="711200"/>
            <a:ext cx="10398760" cy="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A1E34B48-86B1-42FE-8ADE-CE62E8DB3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237" y="1011048"/>
            <a:ext cx="7996524" cy="53380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5F08F47-115A-4BB9-BF00-063CF508A267}"/>
              </a:ext>
            </a:extLst>
          </p:cNvPr>
          <p:cNvSpPr txBox="1"/>
          <p:nvPr/>
        </p:nvSpPr>
        <p:spPr>
          <a:xfrm>
            <a:off x="761918" y="1087305"/>
            <a:ext cx="202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业务人员（</a:t>
            </a:r>
            <a:r>
              <a:rPr lang="en-US" altLang="zh-CN" dirty="0"/>
              <a:t>User</a:t>
            </a:r>
            <a:r>
              <a:rPr lang="zh-CN" altLang="en-US" dirty="0"/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7B6239-CF82-4FB0-B6E9-2A4180354A2B}"/>
              </a:ext>
            </a:extLst>
          </p:cNvPr>
          <p:cNvSpPr txBox="1"/>
          <p:nvPr/>
        </p:nvSpPr>
        <p:spPr>
          <a:xfrm>
            <a:off x="761919" y="2027619"/>
            <a:ext cx="165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产品经理（</a:t>
            </a:r>
            <a:r>
              <a:rPr lang="en-US" altLang="zh-CN" dirty="0"/>
              <a:t>PM</a:t>
            </a:r>
            <a:r>
              <a:rPr lang="zh-CN" altLang="en-US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344ED3-D276-498B-9E21-A48FCB3D785F}"/>
              </a:ext>
            </a:extLst>
          </p:cNvPr>
          <p:cNvSpPr txBox="1"/>
          <p:nvPr/>
        </p:nvSpPr>
        <p:spPr>
          <a:xfrm>
            <a:off x="761918" y="2955770"/>
            <a:ext cx="202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软件架构师（</a:t>
            </a:r>
            <a:r>
              <a:rPr lang="en-US" altLang="zh-CN" dirty="0"/>
              <a:t>SA</a:t>
            </a:r>
            <a:r>
              <a:rPr lang="zh-CN" altLang="en-US" dirty="0"/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BE08F1-CB0C-4B2F-9E8F-EA8E914A9D96}"/>
              </a:ext>
            </a:extLst>
          </p:cNvPr>
          <p:cNvSpPr txBox="1"/>
          <p:nvPr/>
        </p:nvSpPr>
        <p:spPr>
          <a:xfrm>
            <a:off x="761920" y="3896212"/>
            <a:ext cx="165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软件架构师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FB8727D-4138-4493-AE5C-739AF6B80150}"/>
              </a:ext>
            </a:extLst>
          </p:cNvPr>
          <p:cNvSpPr txBox="1"/>
          <p:nvPr/>
        </p:nvSpPr>
        <p:spPr>
          <a:xfrm>
            <a:off x="761920" y="4830381"/>
            <a:ext cx="202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软件开发工程师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D30244-40B8-484A-BDBA-655A4DB9CAEF}"/>
              </a:ext>
            </a:extLst>
          </p:cNvPr>
          <p:cNvSpPr txBox="1"/>
          <p:nvPr/>
        </p:nvSpPr>
        <p:spPr>
          <a:xfrm>
            <a:off x="761920" y="5764550"/>
            <a:ext cx="202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软件测试工程师</a:t>
            </a:r>
          </a:p>
        </p:txBody>
      </p:sp>
    </p:spTree>
    <p:extLst>
      <p:ext uri="{BB962C8B-B14F-4D97-AF65-F5344CB8AC3E}">
        <p14:creationId xmlns:p14="http://schemas.microsoft.com/office/powerpoint/2010/main" val="152863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0530" y="127635"/>
            <a:ext cx="701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  <a:sym typeface="+mn-ea"/>
              </a:rPr>
              <a:t>1.3. </a:t>
            </a:r>
            <a:r>
              <a:rPr lang="zh-CN" altLang="en-US" sz="2800" dirty="0">
                <a:latin typeface="+mn-ea"/>
                <a:sym typeface="+mn-ea"/>
              </a:rPr>
              <a:t>国内外现状</a:t>
            </a:r>
            <a:endParaRPr lang="zh-CN" altLang="en-US" sz="2800" dirty="0"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0530" y="711200"/>
            <a:ext cx="10398760" cy="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82310" y="1478943"/>
            <a:ext cx="82614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软件测试≠软件调试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1975</a:t>
            </a:r>
            <a:r>
              <a:rPr lang="zh-CN" altLang="en-US" dirty="0"/>
              <a:t>年，软件测试被确定为一种研究方向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1983</a:t>
            </a:r>
            <a:r>
              <a:rPr lang="zh-CN" altLang="en-US" dirty="0"/>
              <a:t>年，软件测试成为度量和提高软件质量的工程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90</a:t>
            </a:r>
            <a:r>
              <a:rPr lang="zh-CN" altLang="en-US" dirty="0"/>
              <a:t>年代软件测试工具开始盛行，如</a:t>
            </a:r>
            <a:r>
              <a:rPr lang="en-US" altLang="zh-CN" dirty="0"/>
              <a:t>HP</a:t>
            </a:r>
            <a:r>
              <a:rPr lang="zh-CN" altLang="en-US" dirty="0"/>
              <a:t>系列测试三剑客诞生（</a:t>
            </a:r>
            <a:r>
              <a:rPr lang="en-US" altLang="zh-CN" dirty="0"/>
              <a:t>LR, QTP, QC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著名的软件测试模型</a:t>
            </a:r>
            <a:r>
              <a:rPr lang="en-US" altLang="zh-CN" dirty="0"/>
              <a:t>V</a:t>
            </a:r>
            <a:r>
              <a:rPr lang="zh-CN" altLang="en-US" dirty="0"/>
              <a:t>模型，</a:t>
            </a:r>
            <a:r>
              <a:rPr lang="en-US" altLang="zh-CN" dirty="0"/>
              <a:t>W</a:t>
            </a:r>
            <a:r>
              <a:rPr lang="zh-CN" altLang="en-US" dirty="0"/>
              <a:t>模型，</a:t>
            </a:r>
            <a:r>
              <a:rPr lang="en-US" altLang="zh-CN" dirty="0"/>
              <a:t>H</a:t>
            </a:r>
            <a:r>
              <a:rPr lang="zh-CN" altLang="en-US" dirty="0"/>
              <a:t>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软件测试就业前景及薪资水平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910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0530" y="127635"/>
            <a:ext cx="701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  <a:sym typeface="+mn-ea"/>
              </a:rPr>
              <a:t>1.4. </a:t>
            </a:r>
            <a:r>
              <a:rPr lang="zh-CN" altLang="en-US" sz="2800" dirty="0">
                <a:latin typeface="+mn-ea"/>
                <a:sym typeface="+mn-ea"/>
              </a:rPr>
              <a:t>软件测试与软件质量</a:t>
            </a:r>
            <a:endParaRPr lang="zh-CN" altLang="en-US" sz="2800" dirty="0"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0530" y="711200"/>
            <a:ext cx="10398760" cy="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82310" y="1478943"/>
            <a:ext cx="826140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什么是软件测试？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在规定条件下对程序进行操作，以发现错误，对软件质量进行评估。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zh-CN" altLang="en-US" dirty="0"/>
              <a:t>什么是软件质量？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软件满足规定或潜在用户需求特性的总和。</a:t>
            </a: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软件测试与质量保证的区别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985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0530" y="127635"/>
            <a:ext cx="701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  <a:sym typeface="+mn-ea"/>
              </a:rPr>
              <a:t>1.5. </a:t>
            </a:r>
            <a:r>
              <a:rPr lang="zh-CN" altLang="en-US" sz="2800" dirty="0">
                <a:latin typeface="+mn-ea"/>
                <a:sym typeface="+mn-ea"/>
              </a:rPr>
              <a:t>软件测试的原则</a:t>
            </a:r>
            <a:endParaRPr lang="zh-CN" altLang="en-US" sz="2800" dirty="0"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0530" y="711200"/>
            <a:ext cx="10398760" cy="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82310" y="1478943"/>
            <a:ext cx="82614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所有的软件测试都应追溯到用户需求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应把“最早地和不断地进行软件测试”作为软件测试者的座右铭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完全测试是不可能的，测试需要终止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测试无法显示软件潜在的缺陷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充分注意测试中的群集现象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程序员应避免检查自己的程序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尽量避免测试的随意性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534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0530" y="127635"/>
            <a:ext cx="701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  <a:sym typeface="+mn-ea"/>
              </a:rPr>
              <a:t>1.6. </a:t>
            </a:r>
            <a:r>
              <a:rPr lang="zh-CN" altLang="en-US" sz="2800" dirty="0">
                <a:latin typeface="+mn-ea"/>
                <a:sym typeface="+mn-ea"/>
              </a:rPr>
              <a:t>软件测试的分类</a:t>
            </a:r>
            <a:endParaRPr lang="zh-CN" altLang="en-US" sz="2800" dirty="0"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0530" y="711200"/>
            <a:ext cx="10398760" cy="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82310" y="1129086"/>
            <a:ext cx="82614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按开发阶段分类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单元测试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集成测试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系统测试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验收测试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按测试实施组织划分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开发方测试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用户测试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第三方测试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按测试技术划分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白盒测试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黑盒测试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灰盒测试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按测试对象划分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桌面应用测试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en-US" altLang="zh-CN" dirty="0"/>
              <a:t>B/S</a:t>
            </a:r>
            <a:r>
              <a:rPr lang="zh-CN" altLang="en-US" dirty="0"/>
              <a:t>应用程序测试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移动端程序测试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58814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621</Words>
  <Application>Microsoft Office PowerPoint</Application>
  <PresentationFormat>宽屏</PresentationFormat>
  <Paragraphs>130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兰亭黑-简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Ray Xu</cp:lastModifiedBy>
  <cp:revision>123</cp:revision>
  <dcterms:created xsi:type="dcterms:W3CDTF">2020-06-25T03:32:36Z</dcterms:created>
  <dcterms:modified xsi:type="dcterms:W3CDTF">2020-08-13T13:26:07Z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5081b663-6d9c-4f06-9bc6-7f50c7458ca2</vt:lpwstr>
  </property>
  <property fmtid="{D5CDD505-2E9C-101B-9397-08002B2CF9AE}" pid="3" name="bjSaver">
    <vt:lpwstr>Icp2V9Pb7VCTruCGo2wpsDDLLlZfhSl3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policy="695c2824-7032-4a7f-a3c9-7c530b99adfb" origin="userSelected" xmlns="http://www.boldonj</vt:lpwstr>
  </property>
  <property fmtid="{D5CDD505-2E9C-101B-9397-08002B2CF9AE}" pid="5" name="bjDocumentLabelXML-0">
    <vt:lpwstr>ames.com/2008/01/sie/internal/label"&gt;&lt;element uid="id_classification_generalbusiness" value="" /&gt;&lt;/sisl&gt;</vt:lpwstr>
  </property>
  <property fmtid="{D5CDD505-2E9C-101B-9397-08002B2CF9AE}" pid="6" name="bjDocumentSecurityLabel">
    <vt:lpwstr>Internal</vt:lpwstr>
  </property>
  <property fmtid="{D5CDD505-2E9C-101B-9397-08002B2CF9AE}" pid="7" name="KSOProductBuildVer">
    <vt:lpwstr>2052-2.3.1.3761</vt:lpwstr>
  </property>
</Properties>
</file>